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9"/>
  </p:notesMasterIdLst>
  <p:sldIdLst>
    <p:sldId id="315" r:id="rId2"/>
    <p:sldId id="401" r:id="rId3"/>
    <p:sldId id="402" r:id="rId4"/>
    <p:sldId id="403" r:id="rId5"/>
    <p:sldId id="404" r:id="rId6"/>
    <p:sldId id="411" r:id="rId7"/>
    <p:sldId id="379" r:id="rId8"/>
    <p:sldId id="414" r:id="rId9"/>
    <p:sldId id="381" r:id="rId10"/>
    <p:sldId id="361" r:id="rId11"/>
    <p:sldId id="406" r:id="rId12"/>
    <p:sldId id="365" r:id="rId13"/>
    <p:sldId id="368" r:id="rId14"/>
    <p:sldId id="409" r:id="rId15"/>
    <p:sldId id="367" r:id="rId16"/>
    <p:sldId id="378" r:id="rId17"/>
    <p:sldId id="366" r:id="rId18"/>
    <p:sldId id="405" r:id="rId19"/>
    <p:sldId id="410" r:id="rId20"/>
    <p:sldId id="374" r:id="rId21"/>
    <p:sldId id="415" r:id="rId22"/>
    <p:sldId id="397" r:id="rId23"/>
    <p:sldId id="396" r:id="rId24"/>
    <p:sldId id="385" r:id="rId25"/>
    <p:sldId id="388" r:id="rId26"/>
    <p:sldId id="389" r:id="rId27"/>
    <p:sldId id="386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Ebrima" panose="02000000000000000000" pitchFamily="2" charset="0"/>
      <p:regular r:id="rId38"/>
      <p:bold r:id="rId39"/>
    </p:embeddedFont>
    <p:embeddedFont>
      <p:font typeface="Microsoft Sans Serif" panose="020B0604020202020204" pitchFamily="34" charset="0"/>
      <p:regular r:id="rId40"/>
    </p:embeddedFont>
    <p:embeddedFont>
      <p:font typeface="Source Sans Pro" panose="020B0503030403020204" pitchFamily="34" charset="0"/>
      <p:regular r:id="rId41"/>
      <p:bold r:id="rId42"/>
      <p:italic r:id="rId43"/>
      <p:boldItalic r:id="rId44"/>
    </p:embeddedFont>
    <p:embeddedFont>
      <p:font typeface="Source Sans Pro Light" panose="020B0403030403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000000"/>
          </p15:clr>
        </p15:guide>
        <p15:guide id="3" pos="288" userDrawn="1">
          <p15:clr>
            <a:srgbClr val="000000"/>
          </p15:clr>
        </p15:guide>
        <p15:guide id="4" pos="5472" userDrawn="1">
          <p15:clr>
            <a:srgbClr val="000000"/>
          </p15:clr>
        </p15:guide>
        <p15:guide id="5" orient="horz" pos="660" userDrawn="1">
          <p15:clr>
            <a:srgbClr val="000000"/>
          </p15:clr>
        </p15:guide>
        <p15:guide id="6" orient="horz" pos="2820" userDrawn="1">
          <p15:clr>
            <a:srgbClr val="000000"/>
          </p15:clr>
        </p15:guide>
        <p15:guide id="7" pos="3510" userDrawn="1">
          <p15:clr>
            <a:srgbClr val="000000"/>
          </p15:clr>
        </p15:guide>
        <p15:guide id="8" orient="horz" pos="1284" userDrawn="1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kan Capka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6D5"/>
    <a:srgbClr val="269D9E"/>
    <a:srgbClr val="59A9E3"/>
    <a:srgbClr val="C9A4E4"/>
    <a:srgbClr val="1B6AA3"/>
    <a:srgbClr val="3F3F3F"/>
    <a:srgbClr val="F46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2" autoAdjust="0"/>
    <p:restoredTop sz="94706" autoAdjust="0"/>
  </p:normalViewPr>
  <p:slideViewPr>
    <p:cSldViewPr snapToGrid="0">
      <p:cViewPr varScale="1">
        <p:scale>
          <a:sx n="80" d="100"/>
          <a:sy n="80" d="100"/>
        </p:scale>
        <p:origin x="156" y="56"/>
      </p:cViewPr>
      <p:guideLst>
        <p:guide pos="2880"/>
        <p:guide pos="288"/>
        <p:guide pos="5472"/>
        <p:guide orient="horz" pos="660"/>
        <p:guide orient="horz" pos="2820"/>
        <p:guide pos="3510"/>
        <p:guide orient="horz" pos="1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●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○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●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○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9622897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3417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fld id="{00000000-1234-1234-1234-123412341234}" type="slidenum">
              <a:rPr lang="tr-TR" sz="1200" b="0" i="0" u="none" strike="noStrike" cap="none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17</a:t>
            </a:fld>
            <a:endParaRPr lang="tr-TR"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152212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8381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fld id="{00000000-1234-1234-1234-123412341234}" type="slidenum">
              <a:rPr lang="tr-TR" sz="1200" b="0" i="0" u="none" strike="noStrike" cap="none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21</a:t>
            </a:fld>
            <a:endParaRPr lang="tr-TR"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669191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4009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503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900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408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684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239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2520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013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2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3200" b="0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9A9A9A"/>
              </a:buClr>
              <a:buSzPts val="957"/>
              <a:buFont typeface="Arial"/>
              <a:buNone/>
              <a:defRPr sz="105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9A9A9A"/>
              </a:buClr>
              <a:buSzPts val="957"/>
              <a:buFont typeface="Arial"/>
              <a:buNone/>
              <a:defRPr sz="105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9A9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A9A9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9A9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A9A9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9A9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A9A9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9A9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A9A9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3200" b="0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89369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Char char="–"/>
              <a:defRPr sz="105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89369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Char char="»"/>
              <a:defRPr sz="105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3200" b="0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89369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Char char="–"/>
              <a:defRPr sz="105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89369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Char char="»"/>
              <a:defRPr sz="105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3200" b="0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47" name="Shape 47"/>
          <p:cNvSpPr txBox="1"/>
          <p:nvPr/>
        </p:nvSpPr>
        <p:spPr>
          <a:xfrm>
            <a:off x="467543" y="1203598"/>
            <a:ext cx="1847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" name="Shape 48"/>
          <p:cNvSpPr txBox="1"/>
          <p:nvPr/>
        </p:nvSpPr>
        <p:spPr>
          <a:xfrm>
            <a:off x="467543" y="1131590"/>
            <a:ext cx="8208912" cy="27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Source Sans Pro"/>
              <a:buNone/>
            </a:pPr>
            <a:r>
              <a:rPr lang="tr-TR"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4785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2000" b="1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2000" b="1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0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3200" b="0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89369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Char char="–"/>
              <a:defRPr sz="105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89369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Char char="»"/>
              <a:defRPr sz="105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 rot="5400000">
            <a:off x="6012655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3200" b="0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3"/>
            <a:ext cx="3290888" cy="601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89369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Char char="–"/>
              <a:defRPr sz="105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89369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Char char="»"/>
              <a:defRPr sz="105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3200" b="0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89369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Char char="–"/>
              <a:defRPr sz="105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89369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Char char="»"/>
              <a:defRPr sz="105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rgbClr val="9A9A9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2" name="fr"/>
          <p:cNvSpPr txBox="1"/>
          <p:nvPr userDrawn="1"/>
        </p:nvSpPr>
        <p:spPr>
          <a:xfrm>
            <a:off x="0" y="4739640"/>
            <a:ext cx="9144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hr" descr="Herkese Açık | Public"/>
          <p:cNvSpPr txBox="1"/>
          <p:nvPr userDrawn="1"/>
        </p:nvSpPr>
        <p:spPr>
          <a:xfrm>
            <a:off x="0" y="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850" b="0" i="0" u="none" baseline="0">
                <a:solidFill>
                  <a:srgbClr val="FF0000"/>
                </a:solidFill>
                <a:latin typeface="Microsoft Sans Serif" panose="020B0604020202020204" pitchFamily="34" charset="0"/>
              </a:rPr>
              <a:t>Herkese Açık | Public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50.JP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50.JPG"/><Relationship Id="rId4" Type="http://schemas.openxmlformats.org/officeDocument/2006/relationships/image" Target="../media/image65.png"/><Relationship Id="rId9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50.JP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A2DDA87A-225D-4210-9AFA-E105DFB28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21" y="3175115"/>
            <a:ext cx="1361024" cy="680512"/>
          </a:xfrm>
          <a:prstGeom prst="rect">
            <a:avLst/>
          </a:prstGeom>
        </p:spPr>
      </p:pic>
      <p:sp>
        <p:nvSpPr>
          <p:cNvPr id="130" name="Shape 130"/>
          <p:cNvSpPr txBox="1"/>
          <p:nvPr/>
        </p:nvSpPr>
        <p:spPr>
          <a:xfrm>
            <a:off x="3537402" y="4269082"/>
            <a:ext cx="5278500" cy="53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>
              <a:buClr>
                <a:srgbClr val="59A9E3"/>
              </a:buClr>
              <a:buSzPts val="3200"/>
            </a:pPr>
            <a:r>
              <a:rPr lang="en-GB" sz="3200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Webinar </a:t>
            </a:r>
            <a:endParaRPr lang="tr-TR" sz="3200" dirty="0">
              <a:solidFill>
                <a:srgbClr val="59A9E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 Ligh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5939" y="3038078"/>
            <a:ext cx="6150899" cy="757246"/>
            <a:chOff x="475939" y="2665284"/>
            <a:chExt cx="6150899" cy="757246"/>
          </a:xfrm>
        </p:grpSpPr>
        <p:sp>
          <p:nvSpPr>
            <p:cNvPr id="12" name="Shape 141"/>
            <p:cNvSpPr txBox="1"/>
            <p:nvPr/>
          </p:nvSpPr>
          <p:spPr>
            <a:xfrm>
              <a:off x="3351438" y="2734972"/>
              <a:ext cx="3275400" cy="645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400"/>
              </a:pPr>
              <a:r>
                <a:rPr lang="tr-TR" i="1" dirty="0" err="1">
                  <a:solidFill>
                    <a:srgbClr val="0B5394"/>
                  </a:solidFill>
                  <a:latin typeface="Cambria"/>
                  <a:ea typeface="Cambria"/>
                  <a:cs typeface="Cambria"/>
                  <a:sym typeface="Cambria"/>
                </a:rPr>
                <a:t>Punta</a:t>
              </a:r>
              <a:r>
                <a:rPr lang="tr-TR" i="1" dirty="0">
                  <a:solidFill>
                    <a:srgbClr val="0B5394"/>
                  </a:solidFill>
                  <a:latin typeface="Cambria"/>
                  <a:ea typeface="Cambria"/>
                  <a:cs typeface="Cambria"/>
                  <a:sym typeface="Cambria"/>
                </a:rPr>
                <a:t> Kaynak Sürecinde </a:t>
              </a:r>
            </a:p>
            <a:p>
              <a:pPr lvl="0">
                <a:buSzPts val="1400"/>
              </a:pPr>
              <a:r>
                <a:rPr lang="tr-TR" i="1" dirty="0">
                  <a:solidFill>
                    <a:srgbClr val="0B5394"/>
                  </a:solidFill>
                  <a:latin typeface="Cambria"/>
                  <a:ea typeface="Cambria"/>
                  <a:cs typeface="Cambria"/>
                  <a:sym typeface="Cambria"/>
                </a:rPr>
                <a:t>Kalite ve Bakım </a:t>
              </a:r>
              <a:r>
                <a:rPr lang="tr-TR" i="1" dirty="0" err="1">
                  <a:solidFill>
                    <a:srgbClr val="0B5394"/>
                  </a:solidFill>
                  <a:latin typeface="Cambria"/>
                  <a:ea typeface="Cambria"/>
                  <a:cs typeface="Cambria"/>
                  <a:sym typeface="Cambria"/>
                </a:rPr>
                <a:t>Tahminleme</a:t>
              </a:r>
              <a:endParaRPr lang="tr-TR" i="1" dirty="0">
                <a:solidFill>
                  <a:srgbClr val="0B5394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75939" y="3380954"/>
              <a:ext cx="5577840" cy="41576"/>
              <a:chOff x="475939" y="3380954"/>
              <a:chExt cx="5577840" cy="41576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475939" y="3380954"/>
                <a:ext cx="1394461" cy="415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1870395" y="3380954"/>
                <a:ext cx="1394461" cy="41576"/>
              </a:xfrm>
              <a:prstGeom prst="rect">
                <a:avLst/>
              </a:prstGeom>
              <a:solidFill>
                <a:srgbClr val="59A9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27" name="Shape 127"/>
              <p:cNvSpPr/>
              <p:nvPr/>
            </p:nvSpPr>
            <p:spPr>
              <a:xfrm>
                <a:off x="3264860" y="3380954"/>
                <a:ext cx="1394461" cy="41576"/>
              </a:xfrm>
              <a:prstGeom prst="rect">
                <a:avLst/>
              </a:prstGeom>
              <a:solidFill>
                <a:srgbClr val="8FC6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4659318" y="3380954"/>
                <a:ext cx="1394461" cy="41576"/>
              </a:xfrm>
              <a:prstGeom prst="rect">
                <a:avLst/>
              </a:prstGeom>
              <a:solidFill>
                <a:srgbClr val="C6E2F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cxnSp>
          <p:nvCxnSpPr>
            <p:cNvPr id="131" name="Shape 131"/>
            <p:cNvCxnSpPr/>
            <p:nvPr/>
          </p:nvCxnSpPr>
          <p:spPr>
            <a:xfrm>
              <a:off x="1870395" y="2749690"/>
              <a:ext cx="0" cy="512086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026" name="Picture 2" descr="https://intesasoft.com/wp-content/uploads/2018/11/ford-otosan-logo-300x1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80" y="2665284"/>
              <a:ext cx="1211979" cy="605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C:\Users\nkenanh\Downloads\WhatsApp Image 2019-12-04 at 3.11.03 PM (1)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852" y="2665284"/>
              <a:ext cx="1093546" cy="667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hape 131"/>
            <p:cNvCxnSpPr/>
            <p:nvPr/>
          </p:nvCxnSpPr>
          <p:spPr>
            <a:xfrm>
              <a:off x="3264006" y="2749690"/>
              <a:ext cx="0" cy="512086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" name="Dikdörtgen 2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1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1EC39A60-9F7F-419F-BFE5-F6B2C75D4453}"/>
              </a:ext>
            </a:extLst>
          </p:cNvPr>
          <p:cNvSpPr/>
          <p:nvPr/>
        </p:nvSpPr>
        <p:spPr>
          <a:xfrm>
            <a:off x="0" y="0"/>
            <a:ext cx="4933950" cy="514218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2125300" y="1356381"/>
            <a:ext cx="6690226" cy="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59A9E3"/>
              </a:buClr>
            </a:pPr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Simtera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     </a:t>
            </a:r>
            <a:r>
              <a:rPr lang="tr-TR" dirty="0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 </a:t>
            </a:r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 </a:t>
            </a:r>
            <a:r>
              <a:rPr lang="en-GB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  <a:r>
              <a:rPr lang="tr-TR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FabMetrics</a:t>
            </a:r>
            <a:r>
              <a:rPr lang="tr-TR" dirty="0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2125300" y="2213100"/>
            <a:ext cx="2808650" cy="294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44000" bIns="36000" anchor="t" anchorCtr="0">
            <a:noAutofit/>
          </a:bodyPr>
          <a:lstStyle/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2008 yılında </a:t>
            </a:r>
            <a:r>
              <a:rPr lang="tr-TR" sz="1200" b="1" dirty="0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Hollanda’da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kurulan </a:t>
            </a:r>
            <a:r>
              <a:rPr lang="tr-TR" sz="1200" b="1" dirty="0" err="1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Innoppia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, 2014 yılında İstanbul’da </a:t>
            </a:r>
            <a:r>
              <a:rPr lang="tr-TR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Simtera</a:t>
            </a:r>
            <a:r>
              <a:rPr lang="tr-TR" sz="12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Bil. </a:t>
            </a:r>
            <a:r>
              <a:rPr lang="tr-TR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İlt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. Tek. Ltd. Şti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’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i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alarak Türkiye’de aktif olmaya başladı.</a:t>
            </a:r>
            <a:endParaRPr lang="tr-TR" sz="12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7013" lvl="0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endParaRPr lang="en-US" sz="12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pic>
        <p:nvPicPr>
          <p:cNvPr id="2051" name="Picture 3" descr="C:\Users\nkenanh\Downloads\icons8-factory-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998" y="2213100"/>
            <a:ext cx="1256179" cy="12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56">
            <a:extLst>
              <a:ext uri="{FF2B5EF4-FFF2-40B4-BE49-F238E27FC236}">
                <a16:creationId xmlns:a16="http://schemas.microsoft.com/office/drawing/2014/main" id="{844DB0EC-D0C6-4C74-B1F7-F6F9F28530D4}"/>
              </a:ext>
            </a:extLst>
          </p:cNvPr>
          <p:cNvSpPr txBox="1"/>
          <p:nvPr/>
        </p:nvSpPr>
        <p:spPr>
          <a:xfrm>
            <a:off x="5051476" y="2213100"/>
            <a:ext cx="2210338" cy="294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44000" bIns="36000" anchor="t" anchorCtr="0">
            <a:noAutofit/>
          </a:bodyPr>
          <a:lstStyle/>
          <a:p>
            <a:pPr lvl="0">
              <a:buClr>
                <a:srgbClr val="A5A5A5"/>
              </a:buClr>
              <a:buSzPts val="1800"/>
            </a:pP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2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017 yılından itibaren İmalat sanayisine yönelik hizmet ve ürünleri </a:t>
            </a:r>
            <a:r>
              <a:rPr lang="tr-TR" sz="1200" b="1" dirty="0" err="1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FabM</a:t>
            </a:r>
            <a:r>
              <a:rPr lang="tr-TR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etrics</a:t>
            </a:r>
            <a:r>
              <a:rPr lang="tr-TR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markası altında topladı</a:t>
            </a:r>
          </a:p>
        </p:txBody>
      </p:sp>
      <p:grpSp>
        <p:nvGrpSpPr>
          <p:cNvPr id="13" name="Shape 151">
            <a:extLst>
              <a:ext uri="{FF2B5EF4-FFF2-40B4-BE49-F238E27FC236}">
                <a16:creationId xmlns:a16="http://schemas.microsoft.com/office/drawing/2014/main" id="{47268605-30BD-4D31-809D-CA7F66CAA84F}"/>
              </a:ext>
            </a:extLst>
          </p:cNvPr>
          <p:cNvGrpSpPr/>
          <p:nvPr/>
        </p:nvGrpSpPr>
        <p:grpSpPr>
          <a:xfrm>
            <a:off x="0" y="1628399"/>
            <a:ext cx="2094777" cy="41563"/>
            <a:chOff x="2055030" y="1463669"/>
            <a:chExt cx="2304255" cy="544907"/>
          </a:xfrm>
        </p:grpSpPr>
        <p:sp>
          <p:nvSpPr>
            <p:cNvPr id="14" name="Shape 152">
              <a:extLst>
                <a:ext uri="{FF2B5EF4-FFF2-40B4-BE49-F238E27FC236}">
                  <a16:creationId xmlns:a16="http://schemas.microsoft.com/office/drawing/2014/main" id="{56A525CE-2C29-423C-9DDD-61CB068E620B}"/>
                </a:ext>
              </a:extLst>
            </p:cNvPr>
            <p:cNvSpPr/>
            <p:nvPr/>
          </p:nvSpPr>
          <p:spPr>
            <a:xfrm>
              <a:off x="2055030" y="1463670"/>
              <a:ext cx="576064" cy="5449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</p:txBody>
        </p:sp>
        <p:sp>
          <p:nvSpPr>
            <p:cNvPr id="15" name="Shape 153">
              <a:extLst>
                <a:ext uri="{FF2B5EF4-FFF2-40B4-BE49-F238E27FC236}">
                  <a16:creationId xmlns:a16="http://schemas.microsoft.com/office/drawing/2014/main" id="{97193364-568C-423A-82D6-2342F5FC0B7D}"/>
                </a:ext>
              </a:extLst>
            </p:cNvPr>
            <p:cNvSpPr/>
            <p:nvPr/>
          </p:nvSpPr>
          <p:spPr>
            <a:xfrm>
              <a:off x="2631092" y="1463670"/>
              <a:ext cx="576064" cy="544906"/>
            </a:xfrm>
            <a:prstGeom prst="rect">
              <a:avLst/>
            </a:prstGeom>
            <a:solidFill>
              <a:srgbClr val="59A9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</p:txBody>
        </p:sp>
        <p:sp>
          <p:nvSpPr>
            <p:cNvPr id="16" name="Shape 154">
              <a:extLst>
                <a:ext uri="{FF2B5EF4-FFF2-40B4-BE49-F238E27FC236}">
                  <a16:creationId xmlns:a16="http://schemas.microsoft.com/office/drawing/2014/main" id="{76EE03AB-970A-4CF5-836B-24399E270990}"/>
                </a:ext>
              </a:extLst>
            </p:cNvPr>
            <p:cNvSpPr/>
            <p:nvPr/>
          </p:nvSpPr>
          <p:spPr>
            <a:xfrm>
              <a:off x="3207158" y="1463669"/>
              <a:ext cx="576064" cy="544906"/>
            </a:xfrm>
            <a:prstGeom prst="rect">
              <a:avLst/>
            </a:prstGeom>
            <a:solidFill>
              <a:srgbClr val="8FC6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</p:txBody>
        </p:sp>
        <p:sp>
          <p:nvSpPr>
            <p:cNvPr id="17" name="Shape 155">
              <a:extLst>
                <a:ext uri="{FF2B5EF4-FFF2-40B4-BE49-F238E27FC236}">
                  <a16:creationId xmlns:a16="http://schemas.microsoft.com/office/drawing/2014/main" id="{18DC2B80-C9D2-49FB-9EC6-1E8B34AEAD57}"/>
                </a:ext>
              </a:extLst>
            </p:cNvPr>
            <p:cNvSpPr/>
            <p:nvPr/>
          </p:nvSpPr>
          <p:spPr>
            <a:xfrm>
              <a:off x="3783221" y="1463670"/>
              <a:ext cx="576064" cy="544906"/>
            </a:xfrm>
            <a:prstGeom prst="rect">
              <a:avLst/>
            </a:prstGeom>
            <a:solidFill>
              <a:srgbClr val="C6E2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AF1F1692-71C8-47AD-9F25-84C28F445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702011"/>
            <a:ext cx="671913" cy="36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FA97575-9045-4507-8312-957E2DE70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654" y="3536258"/>
            <a:ext cx="1666949" cy="103624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49" y="0"/>
            <a:ext cx="136385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156">
            <a:extLst>
              <a:ext uri="{FF2B5EF4-FFF2-40B4-BE49-F238E27FC236}">
                <a16:creationId xmlns:a16="http://schemas.microsoft.com/office/drawing/2014/main" id="{AE95F0B7-77B9-4723-8949-D665C47E0BED}"/>
              </a:ext>
            </a:extLst>
          </p:cNvPr>
          <p:cNvSpPr txBox="1"/>
          <p:nvPr/>
        </p:nvSpPr>
        <p:spPr>
          <a:xfrm>
            <a:off x="6593999" y="0"/>
            <a:ext cx="2550001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 lvl="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dirty="0">
              <a:solidFill>
                <a:srgbClr val="3F3F3F"/>
              </a:solidFill>
              <a:latin typeface="Source Sans Pro"/>
              <a:sym typeface="Source Sans Pro"/>
            </a:endParaRPr>
          </a:p>
        </p:txBody>
      </p:sp>
      <p:sp>
        <p:nvSpPr>
          <p:cNvPr id="22" name="Shape 156">
            <a:extLst>
              <a:ext uri="{FF2B5EF4-FFF2-40B4-BE49-F238E27FC236}">
                <a16:creationId xmlns:a16="http://schemas.microsoft.com/office/drawing/2014/main" id="{0616304A-6A04-4BBE-8D37-6650ED314AE2}"/>
              </a:ext>
            </a:extLst>
          </p:cNvPr>
          <p:cNvSpPr txBox="1"/>
          <p:nvPr/>
        </p:nvSpPr>
        <p:spPr>
          <a:xfrm>
            <a:off x="7156450" y="0"/>
            <a:ext cx="1987549" cy="5143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 lvl="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dirty="0">
              <a:solidFill>
                <a:srgbClr val="3F3F3F"/>
              </a:solidFill>
              <a:latin typeface="Source Sans Pro"/>
              <a:sym typeface="Source Sans Pro"/>
            </a:endParaRPr>
          </a:p>
        </p:txBody>
      </p:sp>
      <p:sp>
        <p:nvSpPr>
          <p:cNvPr id="371" name="Shape 371" descr="data:image/png;base64,iVBORw0KGgoAAAANSUhEUgAAA3MAAAHiCAYAAABC7JW1AAAgAElEQVR4XuxdB3wWVbb/z1fTE0JCQoCE3kvovYSOWMG1rNjX3bW76urqPl11dXXFtuu6b1efvaOIAtJ77723EAghvdevzfvdcmYmCSVAaHJnnw9Ivm/mzv+ee875n3KvVlhYoPv9ftjtDui6Dug6NJvG/oCmadADAf5zm90Odmka///is/JiPwsEArDZ7Aj4/QjoATgcDni9Xv6nuK/4MrtnzYv9iG5H9/f7fHwc4vMavF4PXC4X+M81G//dpThuhgN7X4ab0+Xk76Xr7GfsLQwYOF7sMzaOe4C/o91u4z9nF8dTs/EvadA4pvxv8iY6dIF3wM9/b3c4+N/Zd7w+LweU/czn9cHhdCDgD8DuYHMo8BfzxZ7nl4OyzgqbXzaHTo47ew6bB5/Xy79js9uqTSG7t8bvFeDvwOeSXhjg32cP0QO6+IzDXk1+rLImZE/n78Tlhskgkz8buy/DTMgnuyf7N5MFujf7uTkWgQV/Tz4m+Ww7w0LKEAPzBPJok7J1qnGb8irWyCU5bjkPbA4dTidfi34/kyMxF3zO/H6Oj8/ng53Nk1zfbP7Ymme/F3Mg5JHJIa1z9s7sYvcimRBr0i5kyy/XAnSxjnXw77PnsPlgcsDGI9a40CfsXlJEpb5h+Iqxss+x9c/GxTD3B4TeIp1hlQN2X/a+7OJyy77D5EpjssPWEXtnL5czdm/2XYaB0+niPyeZZ+uDjTdg6EYhS+L9/NV0o9CPpBvFs2j9kywK+XfwZzCc+Npm8sN0Ix9H9YvejdYrX4eX4bjF3Ard5vMLnMlu8N9Je8P+wv5n6vYAx4iv4YAudKswJsbSJVtEMkb2iutVHXLuha7weT18DHaHE342z1wf+LmskN0T61noRtI3pq0T88XkjuSEyQKzdez5TP9ZL7/Pz+WcyRbTp6R7SU7Yd+kSa1HoSi7rfqGjrXaZ7AJhID4rPiNwEHaBZFRgK2wHrWG2bqxrWDxLrCXSjSe31ez9xffFXEHqkMtv3AwjIQN2OJ3O2rpRviefZ+lzCDx1iZXQjVY8SKeeVDfa7EKvMrvL1z6z31xzSNvo4OuEyQzphQDTr/w5Yv2QfhT+mbCRTJdY9RzTk0zPVNONXMUyOWE2melTcLkl30/oRiGPXLdJWWLfYfLB5Jf0L/uZWAdsnOyeYn0JbITd4PqW+QtShg3dKH9O+oC9DxsT+46hG5nPIXXsyXQjGye7NxvbRR23tENcp5/luEmHMf3kdDHdaM432T9ax36/T86ZtBvSR+a+Op890/YIgZH2l88r+V9CL7C5In+LjZ8JBdOFzG+keWO6V/iaTJ9KfiB1cU1bTbqRzQmTaybr/L4607nsWabLxfQb05ekG5ldZs9l827VX+w+zGawsXLx5zZQYmDwEyEH4n3EOwsbIXwLbjsMebbyGKEb6b34PWx2+PlaE7LsZT609K+ZLTo1j5HPlUr9Qo5bK8jP14XiMZUSGTE2EQwLZpC4oeLETDhoZEzJQTKpigk2M9ikgEhYhSMlBJUWIQOaTwLYs4QS4gaWkZBAwHDQ2Xe5cySV2qU2biYsTOERCebKWDqK3OGVipKRLQcznJL0snlnWJByYu8olKRQ3mwOhCPNFiX7N3NKvNKpEWRPONNSAUjDznA08LSQNqa8+WIznGjhGLHFRQvccDr4vZlAM2LOlLRwRonks/fjCl6SOW4U+QILGISRHCruz0tnnWPDSSi9pwwcGM6IUFQMC/auPCjAlJKUU+aMWR0V8VnhZBlyxZ0Yqc5ksMEMQQhlJuZELHgxB3y5CqLhYwaJ3leQjLMeN5N5bqwuzLhJ4bO5Y3+nNccNoyRWYu68/J25cZdrk4gvKWChdE3ngq1Dw/ng95eGm8uQMPqG/EjyYegCSeKYPBEhJ9JszJV07BleNdc4kShO3KUMMdnnJJ7JgFTc3IDJIASbQ6/HwwmEIIBMrzFyIOaW6TsKApABIweaFLc1+EFrgHQjkwv2zkLmzTXKiWA14yJ0I2Ekxs8IrpBKWtvG2rEEIzjefkZkydm7EOO2BuzObdxMJzDdwOaayWM1B4XNN3P6NA0er0cYbWn8SY64cefBLSG/RFzMIJgYqyBWjLCZgS/DjjEZ4YEsZltcXK9wuZY2jckE6TGrbjTHIPQLU0qcELHP2+3wcNkSeof/3giWsOCDcDTZ5017qJtBNukQE3kzAnoWEsqJGHfUBFEjEsXtBndqmO0U+DBsmYyQPiSHxhoQE0436UY2r8JZoQCVIIZizRPWzHli9ycbx96VySMLEpFTJpw9kzzXedxkQ87nuHVdjtVv2CvT9pjBTa4nGYnmhMTH1yYFuUg3CEfVtF0MJwpKkX4lfcFA5YFbbuN9cDLdKMkL17PMSeW6QwSAGZ4UQCViZM4V1xJCt/Igm/AFiEgJmSXyLmwtf0cWwOPrRjjz5BATqeTOtPRHBGm1cRmj35NuJBtg6kb5fCP4wXw6Clqwd2PPhZR7vxm04npN6EYiqhSc4HIng2ci2ENEhIIWwv805onbLeGD8ICfJBBWnX6pj5vrBoeT4811o/SvKcAp/Ds7vJ4qGRgX/olVNwq5E0Tc9LMkOZdBF64bPR7DzrP5YT421yNM5iVJcrnd3N9j/+Y+jwzWky4w49+mvDEZ5zokoAviJYMW7HnsGUSSzIC7sCeks7hulMEobqtdLoN4cvJGSQnuWwo9T4Sttm4U/IQHxxgxZP4cI40s4MbGRT65NG/WgEdN3SjItdtIPpgBMxYMEXIs/F8KUAv7zNeB01lj3FJ/S6JZ3+PWioqKdCJapAgowsJdXJlhocFSxoUpAPY7NgkkdKRoKCLKFxknDQxMmaET6kYqHeHc0D25gbcIEBMkESE3SQAJrBir6WxYI0MXbdwyasAWJ0W5SKFZ0w3CaRNExYodZdmEsiclJoiGEd1ihr1aBsAaeWWkWGSjhMPIHD7CiKI19G/KkIqsKWVhSPjJaTYi4uxDPMtorgCKlJhOrDAYtPgog0KZOCIJbE4p00aRHFqYNeeVO14OJ4/E0JiYA04RRlpcwqFyGsSWcKcMERkzUiBmFsTEgxwePg/S2RdRIiKm53/cwikQyspqhM9m3JTv8niq4HYLhURZB3PpCLkQiokItCDawsBS1lwEXARRlmtSZv4II8NLsUareSRY/CccZZO4UESQk3SpGK0OO3e2ZXSZnH/yOMXSEdE2MVcsqyGcWIqkU7aQPYfdiyllykTySDDLvMgoO+kYa/SupixW03PSQJLTY3VwGEbsP5fLbRgc0wEX64iizmyt80wlMdkT6EZ6V5NYXn7j5kSLyYUkTjxL7BMOKelGo2aDyaMkueQ4kGzSnPCMqiTvZpZe6FQiZEJHmI4fObY8O8yzu1LCjWqU6uRVrBdR4WDNIohsAN1DkCw+LpJtmY0geaFgqMguCwJG72zKqJBHdm+ytaJyQ2S8TNtqjpEcZ07gZFUM18kWssCex3SjyJYLciawFLbVJAWCeLIxGtUVhlSa1RGCpJgVEEKnX37jpuXGiBP5MEI3WqtGTN3I518GEQyiLKeCzT8ROgpWk0NuBh6MBW7oYJJPIm1c9wvLJkOK8u8WwiayLIK8WOfaWEZcvUhbbQl+MsdS6EafUY1Aa8vr8YI58KJaQPhp1XWjCJTWttUiy0eXCI7KoB9fvyL4YQZeBGnw+71wuYKMbIiwCVLGLZkf+r55fxEoE5eVuMrcprQ7pk6vv3Gzd2f4nJdxS3+OkRmGOw86+n3SL5YEjeSCkW35nuRDCh0nUKGqKK4DqQrGkqmrrRtFhYmpG5mdJmyFf8qfY6mYIVtNJNMM7Es/gioMjCoKUzdyfSbTc2zMXB5lEE0QdB9PBogMpzHZkkcw3STWJ8maKX3V+YAIFjASaepGpmutVQzs+VRRwYIZVIFE1Ton1o2kHywWW1YOka0hH4sSBOyZF2TchYWFOqW3SSgouswjazx9LiLxItovIgJG2pWWlszycMeJlys5ZWaJCYLIeDCwuBMvIzkUSRLG0QdSKiIiT+UnpiETvM8sK7k0xu3n0Q6mDK3OMildkckUhporNnKYjdS3WcpqlEpKssPLqWQWhS1MJmSc7fu8Bg7WkkCjDNFwcmRpmsyWMKeelxNZjBI559UFkcpsxbojR5yMj4jUiNIOIncMA551MsiezC5aIoH8PjLtTkTTjJKIqAVFJc1MkIgMkdMjHBEqRxUEoToZEYrelGWzFJNnBXw+ESF1ung5KkWTSDYJGyJ0FGW/3MZtRGFlJoOyPpR1p6iuKJsxlZy1nIdndmVJh5ATmZGzZJHZOjXL/sTvBesne6uhqrICQcEhhmKlSDNF89iMGSVEFkNNesEs7xElGUQm2Ucp4seigVRWyX4uMslCB7F3MsqejNiGWbppzjUFWUhmhONNJeYmkaDwJ5WE1taNRGC5NErdyP7OHGteLi6jkuK9zTJ20m/VdaPQMe4gt+FwmwadorGkq8W/L+S4KSjFy9+lVyHmzhw3L8WyVCqQUeUGT5YiWjNDhkMhCZIokxW2yNQTLBKv8ayXqRtZkFHMH2HEyZHMbFE5GsvMsWcLGXSiqqqyum6kEjjp3FPQkYIH5JBYSyO5EyyzOqbTaZb5msEOi26kTKMkbsL5EKXqQq+R/hXlSmZJvSBkJ9KNpuNd3VZT3FTIpLgv6X2uU2UQgrdI+LzChsuoPNl9sVZZlkUGDuX7XnbjZnIly/2EPyPLai0BKvJDaP0KZ1Nk2UTJulnuRgSDO4ByzZPNoNKsallfiT1vH3EHGfciYkw+FMdbVh1wH0BmX6yBTdLNInAuAgakG1lwTJQ1i2oJ0kHM/pEvQhUZRuCXytGlrabqAiKx5A+KUjcze2vqfQojCltMskF2mvRoTd3IdDYRGZ6dY1VZMltpONaWMjcKTAiS5RYVKDKLRWXstI6sfiyRVpNom21A1oBdfYybkhnW8rya4+aZ2xq60epriTYRIisU2JeW1iLDZOOZTFH1CWHC5ZXjacqI4UvLCjDmW1ZWVsDtDpJkXugp835E8mSbBvczyb5RMEroWpHIEevDGtSi6j6yE1QhZrQbSL9S2EUZsJO6UYydCF513UjVHuL+gtzyrC/zWbj/LcZEgYqaPOZEulEEL0TZJnsnKqdmOHL/VbaoiMoicYlMnawqpAz/WY6bnlvncRcUFEhJFgqNDDM56cKqiPS1mDgxaLMUUBI1VtcqIztkKIRPJ6JMXIAtZYIUraEopKkYqfafSpKEQJCS48/lUQeK5px43IZTdAHHTcaXoshUTkXOhShDEQ6gIEiidp4iy0aEWpYMCiMjFgdXzrIsizKWJLTWrAr1OImMgSgh5BFcWUZhlmWwCC1lS6jcUBBlUoRCOM26ahof+z2RIGsZnLHQpKBQGSPJEh+vEVGj3kzqYyKFZenvkItEOP9mbxoZNIqWCpkUvVBU7sKeJUibKGExyuRkzThXoCyKLzSgoXBE1FOk4+ni83fZjFvMuXgtsVh5/bss4RBEwszAmWWB1micdCSNtSOIgjC+ogRHyCMrk6AactIRgsWJuRbrn8rPuF6QtfaixEkoXXIo6XvUM8J7LElncCMuZoSMITnsopSYykBNJ148V5TsUXkH9U+aCebq5YvU+0glQGSIzIoA0k8mebLqRrqv+L5VNwonXZSKSyda4kQZbLNsSmBHPVxUKk2BIQMDS9nl+Rq3KNE993GTk0nvTvqP1i6RWtIVlMWt5gBbSIghizJ7ZOpWQfZIz1bTjdKRocAal+FaupGy0ay8jpVHimAAZUUNx0b2MZsBLSGcIrggnAa+/izyzeVdDNyITlPUw6pjRF8q3YOcc1qDspxc9rdSEMS6hsysJvUViiBqdXkUZM3QjTJAJspOZeRblrXSeicHzcyKiqoQ0o0Xc9zUE8ttzgnHLXp4aE4MZ5KVwfISLB9cbhFkIRtJskjkhQiBYQuMChm5rwDJ3Ql0IznnJNc0RzReWuu8EqWWrZYlZdIp5ZUuMqtsvq8ZdKXSRDZuZqt564PMurKfUSmfVcasZY/SwzOrJYz+dKG7RLbNbLchkRZ+Iel/IRcC7+p7LFgDuMI/EQSYMsKEs+jFFkGcmraHgnPWfRmsQSWrX0Wk7VIdt/AbLS1E0s6RbqHMJceWV1GJCheeIZfBbatasc4HVVNxDGUgTAQxpL2XPZe1CZjshWVJFcueFmQPjcohbqeE7WcBIE4iuW4UwR7KFIoYiUX/1QhyUpkn2XhrJZtVx1CbhFGpY1R8kN62EDApNzIRKPwiGocl60d+eHX/lgU/hN/I58bSJsX1nNQx9E60Z4Tp81bXjRdi3Bojc2JxCced0rwiAm6yYO4o8wiqYKTciMheEWoEN7JPRkpeOGzsYs8QZVOiF4n3MUhvmYyEdRziO6LEhHpUTIdcNB6f73FTpEP0bLHI6KnHLaInQslRfwT1I7B34JuYUPM0w1puMkKNyzxqXC36yvoSRJaSolrWDAuVyVCfBN/owuEwGpWt/XpSGxrORGVlOYKDWLZE9CVRpkyUAInCIWsfRbXeDKncyXmh6B+VCJnOpoykSLJFhJw2DyACRotIRMllJIQ3p8vIH202wctZqCdORFwoWECLhZw/KguwlhIRaRZyJBvGZU01GyLP8hmbnwhSZJZYslS52PTgkhq37KesPW5BlMz+DtMAGyRP9sEY5Ej2LXEHQGaPCGNaiwwn7uDKki0iLWRopEo1Nm+gzUYoIkilxMYmADKUVFlRxrN3osSBNrgR5ZFEVHg0mWc/aOMR2nSHSi9IV4g+JiotpaCF2DxJ9JcKMi8CKrzxmm9QIcqSyYmnEkqK8jGSzzI6VGpGASOuOyVx5P2iFt1IZR7WqgYimeR8MHmie5JuNI2m0AkUSTzVuI0SGpkBr+u4xVycz3FLZ47NHdN5zBmUUUxRqSHKZY3AESfxImPGAyuazegl4vMnv8P1iYycki0g0iIyg6J3ga1bVpXAnFp+T1n6L2yeyNDw70s95amqgtPFqiiE80/RXqvdI/lnGItNJKg53+zloKi42LxKtBpYyWtN+0flOFTiRoFO4UxQyaVwirhd4LIsqg2scm2UiEtHmjIMVCZNWXOx4Ym5iQ+PPstSOd7rwtaDdFzI4RTZIZGBJ914uY2b1hb1j1HZvrEuZd8PbXpC5e7MNokeIKaHRNZIzKuYe4Gf0CmGnEpiLMrWReSeglZM71QrBZN97TwSL3UI+1JZWQlCQ8Nlz6SwQ+zZvN9ZEiWRmRJzKWTF1I1EBnhwma0FuZkc+SuiYkWsMyIKVMbG/TYZpKdqI9IVogRe6C6zt0hgQqSPsmvcTkjSRmubr3d2f5mN5veSVT8UkLS2iVDWm4ILgoSLUnyhQ6UsWyqbrOuyXsctfTWqDDr9uFkQVDi8NcdNiQ2BByuTpv0rxHd4QJT53rISysCP99eB22pe0SQ3zBO2mHoeqUqBqulEsEJk14UdF7rRZWSbyDEXATLRgkNZV2YnobH+XCnjFtnn+k5yCVoDNTcPMnw9KQvsWUwuqUWGWwLpRxMHEAFFsVasVQdGMsLiI5NPyv1suWcE+XVkr629dJQZFP692Rcs5FXoQ2tgl1eF8Co0YTOtGyORThSBXxHEPpNxky4+23FrrMzSyuSJMFF62lpuRhFPUmLWEisypuZCFk3Z9EJm2YhJ88mho98JUWdG3dx9h6IPFNEVaVvzokzhpTBuvjCqqiwbuAjHgStBGcnlDZ9yhzxj4wabDR5PJRemkJAwI3Brpt6FoaCFQpkqYVSFN0z3ZF8mAikyG1THLqJfnIiwiJ1sDjWjYbK3hHY6k4qWK0CphShzS04BRbzEopMOMu3sSL161P9VY04pIswNj4wykwxVzw5L583YrY0ieMJoCvIpokO88VRuTGCUjhglmgIrs4dRYEH/n7AVkRjzd4S1eEfhlJJRuJDjpl46mkNz3MKxqjluygCQkjeMDt8RVGY6LTuiklKibFhVVQWCgkKMMlauRKWhJdxFGabIzonyM4Gn0A8mttSHRkbLiHzLXTCNXh1OrKl/zty8xprNEAERaWAsZWKUXbVG4fhYZCkENchTNNogYjKDTTuyUY8UZUyEbhSyQxs9mMEHYRhJ/ul5TKFyMmGRTXoHnnWUG1aQHqWSB1pPIitn7lBIuJqRQtqgQERoeQBJ9nZdquOm0kixU5ho+Gd/isim6KUjuSBZpegrczaYPIaHRxkVItWy5VKziWgxbZpDNoJ2apSEXxJAIafmrqR0Y+68SueSjDjNHTmf3NbITXeE80HZCvN+NH9sPigbQ04obdIjghaCzFLJi7mGaFMhsTFMrTJhy66ElEEiB1yMR/S3UhSerQtrltUsaxL3t9pq0jGmGjQ3LbPqRpFtkp821n49jduSwLSO26zQOLdxM3lkpbWUSRCVCwwvszeO6zkpC2ZQUOPfo8CAWLO0mZvoqSZSSISbMpbcu5GBCyq7MwIYstKIdgw2NgiSvXoUWKdyWGP3ZOk48lIyGTQgO83lQAYraa7MjL9ZEmxsHiLn0MguSP1MfoTQXay3yGI7Dd1IvdSmDRABAPFZQdRkCaoswbNm5+m9qKRd6EazXJ8yV7V1I43FrL4RGT2xrniP7iU+bpIZsuNiZ1XhN7IFRmtM+DlmFo+yYUw3hoVFmk6x1EkSeRG0lGTa1EtU4SI2IeGZM1a5wBMH1Apl9spRZkpk3xySWJKdp554SXCMkmVTN3I9RP26coMdo99dyr5hC+Q4TN1IMiRya7TBniipNUv7yfYLrkD+moClpm40g5cCT2ppMnxQ6a/yMVh4jGmrzTVA82f4KeKJRpZaFGjUZdyUXaf9NM5s3EZmzkyziuZ9a/mTcBioP0k0sVIZV01lTg4Jpe2JhAmQZGrXcMJMg2slBoKMsH4Xs0xJKCizZtwkb2LbXhHNEOMSjpooI7yQ4yZHimcvyKmQmx1IiTK28BcZOrkFqkx7k/NA0TWujOloBwkVGW4elZaLkCJmhsMucbCSYrPe2HSyKX0u5kYQb/Ydh90uohrSGSAyZ0bLBAGzRgCtPTBinkVdtegbMEvM2Ocog0jK3DqXbI55tFLuakrvSySfjZW+LxxtKosU/TPct5C4CXkQzhyTC3LkKcJnEFBjsxlz8YjbUE+JeM7lNG6BjVA4POJDm+jIOaFeHyMwYy2ptBwfQYEWTkws2XDCh+SaOeYs6ktb+lK/GmWbSV6M7d9lyQU5ndbAhlS/RskTW9/kbLG/iw2GzN4Qk8CR4jb7auleFBVlokl6QZSZiR0oqR9Q4FbTIZFrpoaOofVgVBrIe1sJlaHyKeoko/NUi28tByRjR/qLxm6uLdEwXj/jNo95oAxezXGz59OaYX83dbqss5e76dVl3IZulMdLcHIiy7FFwM4s+TajytL5M45ekUddGNkHsxTaKo9Ulm51XChCT4bd2jNAupHKrikwQQSZsgukm4STIbIwhnzJ0mZ6D7Kn1mCQ0NNUZisyOlTVIkifmYU1daM8BsDA/8S6kWSGbaNt9oOIjLNBjmU/mOjNFrpRZDPMAJlVN1LgitYDOUTVsJbBQrNHqXr7gCk3px439cIKmTv/46ZKV6HjZVkr6UaJjfGesi+JrxMZHCT/guwLzR/JuWm3BImmVhF2T9oR1WobrcFaPje0K6MMRpmlk6JC1+jFkpsr0L/FvFp1I8mcwJV+T4E16XcKn8myYZ1xrAvPCJm+mykLos1FlKjRMUdm+b6oXrHaTLFSavohtNar+TVGi4PZy1bTVpPOEj6TbEPhewMIncCqqC7GuMn/JLtZl3GTXmCY0ZFcNC9kF6l6gqoIyAay75KvTGXcFGwif7v6eiWCRdUpogJLBH3MDQtJPxo+NZW8Uu+ZrBSg9SOCEg4ZGJI9apbdSE2/3PTjq+tGax+v2cNKAT6xCZ7IHptyV1s3kl9j9d1IN1KVEhHiE+lGKtc2bZrZZkRBAmslGQV6rckqqyzX27hlZpIyiOy5BtmVuoIfTcBBstlQWckioFXGphbSUqk/FAIKAYWAQkAhoBBQCCgEFAIKAYWAQuACI8DIW3BwEIKDQyRHo2SDJMj5+Xk6jy7JfjjrrkcXeKzqcQoBhYBCQCGgEFAIKAQUAgoBhYBCQCFgQYDtBSCqNmjHdnZ2oOh51AoLC3SWImWlk8HBwQo4hYBCQCGgEFAIKAQUAgoBhYBCQCGgELiEECgvL+dkjm16xMqWCwryERXVQJA5Vu9ZVVmJsPDwS2jIaigKAYWAQkAhoBBQCCgEFAIKAYWAQkAhUFRUiNDQUGPHcDqCS8vPz9ep4TgoSGXmlKgoBBQCCgGFgEJAIaAQUAgoBBQCCoFLCYHi4mLeOyd2F7fJI8QC0PLyZM+c36/KLC+lGVNjUQgoBBQCCgGFgEJAIaAQUAgoBBQCAEqKixEUHGTsuk27xmt8AxSwc8d8fJcUdSkEFAIKAYWAQkAhoBBQCCgEFAIKAYXApYNAaWkpgtxuPiA66omfxcmOJmA/8Hi8CAlRZO7SmTI1EoWAQkAhoBBQCCgEFAIKgYuFwMKFCy/Wo8/Lc9u3b48mTZqg7I2n4N254bw8o75vqjlciPxgDsrKyrBmzZr6vv0lcb+oqCj07NnztGNhZI5tVmmeX8nOyvXLDVACOnyqzPK0IKoPKAQUAgoBhYBCQCGgEFAIXBkITJky5Rf1oowwtGrVCkUPXgfvmsuDqGouNxquzgPrF5szZ84vaj7oZWJjY5GSknLadysozEdEeCT4ge7s0+xwdj8nc4U6+zc7DT0oKOi0N1IfUAgoBBQCCgGFgEJAIaAQUAj80hFQZO7iz7Aic+YclJWV8nPlzLPm2JlzIDKnw+fzKzJ38WVWjUAhoBBQCCgEFAIKAYWAQuASQECRuYs/CZcemdNRVVwCR3gE7Dw9du5XXTNzRUVFCAkJNjZAYdzN4XBAK6TmeXEAACAASURBVCjI1zVNqzOZ83nK4QvYqo1cs7ngdlX/2bm/2qnv8OM/RqPPbT8jIcZ5vh91FvfX4fezU9qBgG6D/cJCcxbjVV9RCCgEFAIKAYWAQkAhoBCwInAyMufxVkEP0CdtsLudsAc0aBpLk9TGkB/oDPYf+0w9MQB6jLhtna7TlVnyUj3Nhkq7E157AOEeL9grneiiN2K/qw8392SvUTcyp8Pr8UKHBpfTWRsPnr4yQarxT/l6Ov/+6aC0e2Ix/JYUHFj3BVLTXXXC3fhQQAdstZ9QVzLHSk2Dgtxg8mSz2cHScnaHnW2AksdlzOP1Iiws7NSD0nzYv+QLbM+LQMGh9Ugrb43kzg0QHDcY4wbGnvS7e3dsQ5uOXXhasL6u+iZzOel7UerqiBaN/CcdYlVRNiqC4hBZuRf78qLRtmXMiSfdX4G0o6WIiXWgoCwcTRs56uu1z+t9vJWlqNBCEOGuj2V5Xoeqbq4QUAgoBBQCCgGFgELgvCJQk8xpuhstuvRDYkMdfuaY80tH3qGNcCX1A7I2YdvBIhg8D344opLQvlk07FoAAX8Ztu9MBTQfyooAl60SWlgYzsZLjLC1Raz9MAodzRFZvg+H6uBin4rMOfvfCE9HG/RmNyKqTy84bPko3DAFhX99CxFVvmo4e7SeCH7kTvhjgqH7i+Ge/gQ8m04xFX7A274tHAf2nZgcOoKBOx+C67+T4akBxunIXGlxAdxRvTCkXzyg+VFwcBFW7fGjQWS45G92NG3SGt783ciqsAFB4ejYMh5Hdu5DqYXgNWzSAmFaAdLSC08pU+FRUUhs2hSaXoYdbC7reGn+ELRqnYTCg7uQW4MP1Z3MFfENUHTWM2ezi/djPJUfTaDZ+M4oZ3Jo+JG1n2JN3nDcdFUz/hqe8lwUeqPRKJIRAR3Fx49Ba9gUtqIj+PDjtzBuwiOIiopHTEMXCnIzUVTihdMVhfgmDeDQgKKCAgSHOZF9PAd+uBGXEI8gB7uXB3mZWSiu8MEdHI3G8ZGcQJlkTkNe+hEEx7ZAiFtIsg4/oNuhIwCbVpuYpG/8GatS/Qh2a9ACIeh2w0h4ty5CTtBo9G3jPcm0BHBkxxoUhfZBp6BVWJbWDEP7tahF5vwVW7FspYbBI7uKxanrWLF4CwYN717rvoHs5dhV1hFhuWsQ1mYsYqLspxWJ3GPbsGZjGnRNh8vWBkOu7gBbVSZ27rchKTIDxVHt0SLs7Hofc3N24GhZO3RvfilmO08LjfqAQkAhoBBQCCgEFAIKgXpDoCaZc1QkYvQ9LbD6qyUokJ60ZovCoNGjEBbIR0ikF0unLEOuJAnu8DiMHtkdu1cuxYHsCjSMj0ZeZj60sLYY3CUcFXo48vbPxaE8NwIBHwJ+kR3ipXN8cwsv/AHAZnfwKi+2vwVLwDgcTiSEjUBr+xocCxuAxhnzsRKsZUr83u5wnigBxHdMPNkGKKF3v4mYpx+HvzIVpd99CvhbIWTcBHjL3kbmjc/BXi5g1ZxNEfr+Qji3/QmF706DLWEA7IdWcRLGxurVwP165gOzf/s1wFV4DSJ+nIiKp++CN1vcx68DjCIyXuN0RSLyo5/gvWkYymsku05H5kZfdwsa2H3waX5RDQcH7I5SrJ46G0fYAKChVdehaBayAUvXlKJBo5YY0K0KM+cd5VWJhHeL5OFo5tyD5evT4Q9osNs1+H1eMM5utzuqJaQ6DL4J2vEF2HUgF34/21FS5+TKYbNB82vQA17oLgd0v4+TfvY7dyAGQ37VD2lTZ+JQjZK9upK5oqJCfoyczSZ4GxsXYz5afn6+znZFYSwv+AyOJqhJ5g6sfBNfZ/wez/0qFLpWiZ/+8ABcv/8MA1xb8J/3/4aRE59EbKNWaBJnx+o1KxEcFoV9sz+Aa8DfcWNKQ3z+j2eQVtEOKSkdUJy5Gfsr++KRm7vD70jFqqmpCEuMwtoZ09Dy1y9jdGvdIHNa3gy8+6EdT75wDaJDBHHLz1yPwyVtEO/YixxbN3RLqk5uGJnLdA9Hr87BxoI/tH0xJ3O92+djx8pdaNW9N0oyNmL7gULYHOHoOrAfKlPXozKiH1phsUHmDm5fh5BW/ZAQIuIwJyVzI7rgwIbdsLVwI21TGpJadMHRbGBo/3gg4MH2zXvRsldHZG/eiLLICGQdPApnUDz6De4KF0/PA7qtFGvnrkHHQSMQHhSAp9wPR2QZti04iDYDeyPM5cWBjasQlJSCBP9KpBY2RMaRNMR27oU20Q5sWb8W+RUONOnUFx0bB8GPQmxatgmFVRqade2DRs6jyPK1QodGiszVmyVQN1IIKAQUAgoBhYBC4LJE4NRkDvB5IzBg1FC0jI+Gp3AHZi3ZiMpKM0UW324EkkrXYu2xYpRl56GUJSvio9G2WxeUbNyIbG9TdB4Qip1b9qFT14EID3fArvlwZPdqHDoWjm5DuiHKaUdB+m5sPhKCgX2bwmXz4eCWzdADA6uRufURjdCzW3s4tACyD6zFngxvrYTDKcncpNfQ8OnH4PPuQf79yahcCziHPIz4f7+O7KdaoWpWBp9De8ueiHy1PQpu+hK6BzhsB6KCgNCoEYh86jEgygHP6veAvyVB+7g7ghq0gPf9xdAnRsL37B/hlzmWsOd/QqCpC779H8Lzj/lnTeY6JKcgJiMXx2OciAwphp7VGBFJ+Vi+YidL7fDLFdQJI0ZFYNmsVWjcbQxCUhchzdEYXTq0gKb7cXzvKvgap6CZcwdW7o1Bjxal2LLRg+ShbRFsDyA/bRt2Hik2ZJjI3IGqluja1IlghwPeimM4vMOB3tf3hPfYYRxeuhL+7oMQH2GHr+IINq4uwcBzJHOFhQUICwsXO1jaNL6rpZ1l6Fhmjo3O5/UhJDS0zoutLmTO/fsvMK6tB5++eQ9ue+xDOGp0CvoP/xevvNoBf/7vEHz1t6cQd8fbGN3UC2/JYTz/0ko888YkREgiwwZ2ZMXjeHf7Y5h8fyJ+/McodB3/Klb+vBnXPHwfoiwJOJbG3rpqOXxRreE7vgfhbQahc4so490YmTtQ2R6tEl3QbMFo2iQGjMxluQYjKHsRtEZ90blTJVbNPohBIwfAV1UBBLuRum4+ymOuRreghVh2uBGah6Uiw9cVA7o3Me59MjI3cEQnbF64AHnulhjarz0C+QcwY40Dv7qmOeCvxIpF69FlTH+kLZ6JXEcyhg1ojvSdy5BmG4LBHc1p2bNmLnyxHdG0USNEhbsRcGZiyZfb0OP6MYh0V2HrgukI6XALWvl+wswd0UgZPQARDh3pW2ejIi4FLRqWYem0ZWg3djwKVk6Ds8t4tEsIhlfXkJ+9AYe9yeiXeIY1wHWWGvVBhYBCQCGgEFAIKAQUApcHAqcic8XOYPToPghJreNgK83AipWLkJFfvdYxYcg1aLRlIbbludFjeDc0iQvHnu9nIXrccGT+PBfpVW0x5MYYLJ+7GiPGjcWa6XPga9kbw1p6sbewCRJsm7F8/XHYtRgMmDAGGRt/Ql5OIvoO8WHzsmbVyFzxoHFw75+HPd6uGDE0DItmLkMJS5NZrtP1zNWcFS1xPBrN+Allk8eg9AtxlIEr+mmEvLsChbetRPAdbyLi2lGozOoO35bZQId/Iu2jDmj95mhUDtqHsDUtUJwyHoG8SQjbdgfKho2ClxWhlTeE96ZrUF6Qi8aPPobySRPPmsy17zIM8V4XqhJcaBSUgfK0CHgiMrF89R6j3FXTneg5ahyOrVuD9v27YPXixYAzClF6JbxNO2BQogdbc2LRIa4Eus2GzStWIasoFHFxYSjz+jGoXxvMmbuuFplLdfTH4MgdmL8+E92HjIWWsQwhnQbgyPczkObQwTJu5eU6ug3qh+JpqxB768Bzysyxc+bcLhfsDgc8VZX8T9YrxzdA4WTO5+Opu7peZ0vmvIFcTPv4AyxbuQV5peXo0OBx/Pm/Kfjuqcno8ubT6OQPwFeShudfWoU/vfFrhFWk4/sv/hdzFx5ESVUBmg19H28+mogpb3TEqtXNETfsf/CnhwfUij7ogSpsXjQX4QNGInfpEjQZczUSbSJ7xsjcUa0furR1Q9McCA0N4mRu26FKxLZORv9OjWHT/Ni1fi4OZEeg98DeaBzpxN71Jpn7fkUuHGFdce3o1nBYqiNPRea2LFyMoORx6BAdQGXOycmco+UEdGwWQH7qFqxLb42xg81eRr/Pg5Lsg1i3eS/skf0wOEXDii+3npDMbSztgT4dG/OM3vKp05ATCIPNpqOqvAzJffrjwKojGHznCETyplwg8/g6RebqugDU5xQCCgGFgEJAIaAQ+EUjcEIyd29zrPpyKTwRDTB6SD9UeEtwrDgcKFqHHbvzq+HRuMFItIqfi8V7HHDqOrqmjEbV4oWIHpeCjJ/nIaOsJQbdHI+V81Zj0IhkLJq7FbZGXTCmixu5vsYoPzQFO48Gw1HZFON+3w+7fp6BrAon9IAHEdrgamSuYtxY5C5Yjnw3267eh4rySl4ieCZkzm93oyA8FDGF4j183Sah+VefIe+PQaiY5eE/syd1R8P3Hkba+HsQrAHBNzwN18i3oB9YB1/m9fAsZR1GHtjXPoOQ97NQ+PIrcOTcXo3MBd36LUL6bUHx5K8Q8vcPUXz3+SVzbNyN4kagXVMXQtxpWLBqF3oMG43CnctxrEFnjEqs5GSue3MHfL4MzJm2FS2G3IrI4jXYl1WM/r3anoTM9UWXso1YdzQLTZPHoLmeBq1lS6RN/RlZDfpjUNdSrFufhW4De6NwZn2QuRK4XG7Y7XaelWM1tbwwt6CggE+11+M558zcF8fvwws3RkAPlOL/Hv89mj4wpVpmzu4qxo9/uA1hN3+EUb0bofLA23h9crJB5rq++TQ6Wsjc068Ow78n/RH9nvkvUrqF4tDCR/Hejic4mfvh7wPQZMJn2PbdR2h7418wtK3bkFfdX4WD25cjozIe0doRlIUko2+XBOP3JyuzTC3thJDKPWjWdQCaNmTVvgGUFKRh++YDiO46GlrqHCMzN29vKJKcGdCbDUPHxHDj3v6qbVi6zI/BI7vDyeqdbUVYtSwDAwe3wpaFSxDScxzaRfqrkTndV4ll89ciefxAnplztroRHZr6Tkjm6EG6no9F38xFu+tGYt/MzZLMlWP9zzMRlXwrz8xtLuuJXh3iodvKsXb2InQYNB6RoSJKE/CnY86Xu9D/tjFoYFdk7hdtjdTLKQQUAgoBhYBCQCFwxgjUJHM2XxT63DAERVvXotjvRHRMDKpKstGodQ9kbJuBQ5nVM2Gu4Aj0GzwIZek7kVFQiRZdkpE1dz4iho5G8JGNyAxvh05JPsydsxqDRnbDojnbYI/tgtHdNazf60ZyC2D3nqPQfBqCE3sgWt+HtKxyBNkK4MkfgNaO1TgWNhCNM+bhSPtB6NDgKLamViEk1IGjB9NRcxeI02XmQu5cgYjfhuHo55+g0tENzW+5Afbt/4O83/3LKI/UvNEIfehjOHrk4/jyTQjtnIKIwERUznoFIQ/F4dhPW2ALLUbEyz0Q+k428l8TZC5i2x0oHTqK99a5b/wIrlEOZE0rQvMHOyJ74oRzysxF7t+FPRFuhDtzoR3ujJZDSrF89W7LRjRAUGgcxl6dgtQN32PrQR96DB2Dgr3b0KBxZyTEZmFHdiwSHfuRVtIKzRoexjF/D0T7tiK/MB7dOlThx5nrufwEhbrRdfAE2PNXY2txJ4xIPI4N2wvQoWtrHN60GA2Tr0UgcxmyDrZA+06V2JNVgs59u+DYZ8sRe+sgHJ46/ax75oqLixDCEm+axnv4vF4v3xvEODS8qqoKoedQZll48Bvc9WQO/vXRvfBmzcdrf/wXrn9zKSdz301+Ck3ufh29okux4K+dERi5DiM65+P1P/0ZjsBD+JPMzNUic6+PwMfX/xZt/voZUpoX4M1nHkFh23c5maMNUCKqVuCuiXMxed7raBEhMm/ZBxZgR2k3tLRtRppzEIZ2qJ5x5GTONRw9O4teOrZNrNEzl7AZ8xaXYOjYAQiyi/sd3LwEhXEjEJ4x2yyzTGuGIQPisfrndehx1TAEU1+b5sWm2TMQ1XUMWsQDe5dMR1WzUejWNqIamdNL0zBl+gGMmjgSzuK1mLuwFKN+PeSUZC7gyMWx3RoSWkWjomgf5vyYhpS7B2LP9FloOfA6RDrSMXvOKnQZfFc1Mscx2TMLu709MKhLLDw5uQhEx+L40q9R2mwcurYMR5lHQ1nhJpWZO2NVr76gEFAIKAQUAgoBhcAvEYEr7pw5eyjCH/wakbcNBxy5KP38CRT+cyrLbVy063QboMS37oGR/Sz9SAAObJ+LtVtzZN3Z+Rt6cPtx6F65EasOy11dzvJRdd0ApZidMxcaCr/PB6fLKUosGZljmTlGZs6UzJVk7UZmRVO0aS6yUrrmwbFNS7AprRzhCe3Ryn0YetJVSIoKoDT/AJYu3Y6E1gPQuWUVli/diHJEo1f/lijaoqFtSlPsX7kJMYN6IlrXEfCWYO264+g5sC38hXuxYvkuVGoN0SM5Fql5TTGoWzgObf0JcW2vQWiwhrwdM5EdPBQdWkXwsfj1Kmi6CwHdC7vNZT1agv++NPsw0vMrBZHTnYjv2Bpa7lFU2BMRFxVA/rFDsMfHoPBgBioCgCu4IVokxaAw+yh8Qc0RY09HRkkYEuIjUJx7DGWOxkiwNO15qgqRfiQLHj8QFBSPZkmRsGt+5KQfgyM2CQ3cLBMWQPHxVBwv8sLujoTboSEusRFK0g/DFtkaDcICqCzOQVZpFJISxIYkuq0CGfuPotQbgGZ3oVHTlogKBjxlGUg7VgzYQxHlqoIzui0iA4eQ42uERg0EkdX9HmSkH0ZJRQA2ZxiSmjeD016O/WtW4ZijOTq3aYYwRwGKAzGIDz/9rppnKa/qawoBhYBCQCGgEFAIKAQuCwSuODJ3Cc7K6cjcxRxySLvx6O7ZgJWpWec0jLqSuZKSEgQFBYmdTtnxBKzJjP1fYSGROQ9CzmA3y3MatfryJYKAjpwjW7B5lweDR/VDsCy3vEQGp4ahEFAIKAQUAgoBhYBC4KIhoMjcRYPeePClTObqC526kjl2NEFYaBgCPCPHdrP0i8xcYWGhzo4l8Pp8iszV16xcLvfRdeTnZsKnhSImJgLqqPDLZeLUOBUCCgGFgEJAIaAQON8IKDJ3vhE+/f0VmTMxKikploeGs7PrbLzMkl1aXl4uL7P0+/1ntJvl6eFXn1AIKAQUAgoBhYBCQCGgEFAIXJ4IKDJ38edNkTlzDlhmLjQ0jB8Yzrgb75lj/+OZOV3nzXRBweYh2hd/+tQIFAIKAYWAQkAhoBBQCCgEFAIXBwFF5i4O7tanKjJnosHOmWM9c3SxMkuHwykODWfszudjmTlF5i6+2KoRKAQUAgoBhYBCQCGgEFAIKAQUAgoBa2auCCEhwdADOmzsrDm/n+/YqeXn5el+2UBnZXsKPIWAQkAhoBBQCCgEFAIKAYWAQkAhoBC4+AiwMkueeNMBm93GW+RsNju0oqIi3j1XVVWJkJDQiz9SNQKFgEJAIaAQUAgoBBQCCgGFgEJAIaAQMBAoLMhHWFg4380SckdLzaYxMleosxPEWTNdaKg4M05dCgGFgEJAIaAQUAgoBBQCCgGFgEJAIXBpIFBczHazDILd7uAllmxHS348AW2AwgidOmfu0pgsNQqFgEJAIaAQUAgoBBQCCgGFgEJAIUAIFBUW8s0qbTYbPzicbWDJd7TMz8/XbTYNHo8ic0pcFAIKAYWAQkAhoBBQCCgEFAIKAYXApYZAcVERXG4XnE4n2/ZE9sxp0AoK8nXWQFdeXmEcPnepDV6NRyGgEFAIKAQUAgoBhYBCQCGgEFAIXKkIOBx2vr+Jrgd4qaXX6+F/agX5+Xw3S3ZOQWRk5JWKj3pvhYBCQCGgEFAIKAQUAgoBhYBCQCFwSSKQlZkJt9stDgxn/wvo4BugsJ450USnISqqwSU5eDUohYBCQCGgEFAIKAQUAgoBhYBCQCFwpSKQkXEMoaGh8Pv8/Jw5dvH+ubzcHF38gJG5qCsVH/XeCgGFgEJAIaAQUAgoBBQCCgGFgELgkkQgk2fmXHxsmmZDVVUF3O4gaJmZGTojcixtpzJzl+TcqUEpBBQCCgGFgEJAIaAQUAgoBBQCVzACmcePIzgkBOzUcFZiaXfY+SYoWn5+nq4HAjxdp8jcFSwh6tUVAgoBhYBCQCGgEFAIKAQUAgqBSxKBjIwMXmYZYLzNZuOkjiXktLzcXN3hdHJm16CB6pm7JGdPDUohoBBQCCgEFAIKAYWAQkAhoBC4YhE4npEhzgRnZ8wFdAT0ADtsThxNIHZDsameuStWPNSLKwQUAgoBhYBCQCGgEFAIKAQUApcqAqxnLihI7GbJGB3L0LG/8qMJWIkl29Eyqg6ZuUBAx8xFh/HZdzuRm1nKmeEv9frLs4MwvH+zWq/344JU/OPdtWBYXGnX888MwogBtTHx730KmD8ZCFxpiNT/++ptx8MxZhqgsUMhzUvXdRQWFsLn89X/Q9UdayHAlCU7rkUczln9KisrQ3l5uULtIiMQERHB+71rXhUVFSgtLb3Io/vlP97lcoHNgXAslK6qzxlnmDLdw0qqHA5Hfd5a3UshoBC4TBHIycmBy+XkOpdzEF0HO17OODS8rufMrdyciedeXAq//5fvtSe2iMInb4+F3V7TUAEvvrMGixelXqbicPbDbtY8kmPicLBa3WrmG75FN0Hb8f3Z31x900RgxJ9g7/RqLUQ8Hg+KiooUUhcIAeZMnWyXX0asvV7vBRqJesyJELDb7YiOjj4hOMXFxaiqqlLAnWcEGNngZT81LqWr6gd45rSxFhgm6+pSCCgErmwEWJllUHAQKivKERwSJsBgZZZsAxS2vSVFoU8H06/u/xnZ6cWn+9gv5vfXXd8ej96VXIvQHTxShIefXoCyUs8v5l3r+iLXXtcOj93dvTbJLViHwHdDgcrKut5Kfe5kCEQ0hu3G5dDCWtX6BMs4sMyDui4MAspZvTA4n+1TgoODERYmjZrlJiyDzQg3y2ir6/whwJrwWcDjRGRD6ar6wT08PBxBQUH1czN1F4WAQuCyRSArK5Nn6tl/zLZp0KDrAUbm8nX2F6aIIyNPf87c0Gu+vmxBONuBv/pSCgZ0j6/19e/mH8J7765lpPiKu/720jAM7N641nv79r8Bbc4fxQY76jonBAIdh8E5ciE7ErLafViNNHNS2aZF6jr/CJzKWVXllucf/7o8gZXDspK/mpcqt6wLeuf+GVbqysota15KV507tuwOJwso1c/d1V0UAgqBywUBdjQBy8yxJJzX44HNLpJxWlFRESdzjJDU5dDwK5HMtWodjY/eHnPCuX7mb8uxanX65SIH9TbOlq2i8fE7J8bEP3sUsH9BvT3rSr6RNvod2No/WgsCVcJ0YaWCEQVGGGpeLDJWUFCgiPWFnY5aT2NRypPtxszKktl6Udf5RYBlR1mWtOaldNW5467I3LljqO6gEPglIECHhtORcoy7iQ1QCgrEOXM2GyKjVGbuZJM98Vcd8dCkrrDZqvfP7TyQj0eeWgCf98rLkky4sSMevr02JoHcFdCnDAbUPh3nrDv0hi1gv2kTNGfttVlSUoJKVdJ6zhjX9QYnc1ZZXxbrz1LXxUWA9W0xp7fmxfoaWSZbXecXAVbdwwLC4uyj6pfSVeeGvSJz54af+rZC4JeCQFZWltzN0iYOC2d7Wto0aIWFBToriWMR5rrsZnklZuaYELhcdrz96gh0btuwlkz8MO8g/vHuul+KrNT5PRgmb/1tOLq0i6n1Hf/eN4C5f6zzvdQHT46A3qEnHKM21MbY7+dZIdUTdGGkhzmpbLONmjv3saer3qALMwenesqpdh9V5ZYXZn5OlsFmTofSVWc/B4rMnT126psKgV8SAuJoAtE/y3wSZvd8Pi+0/Lw8nbE65hA2aHDiXcGsQFypZI5h0L5jLN59OQUuZ/VdpXy+AJ54aSm2bM78JclMnd6FYfLPl1PgroEJAl74Zw4FDq+u033Uh06NgDb+U9ha3VHrQyordGEl52TOKusNYs4q+1NdFw8BtvsoK4c90Vb5rNzybHcfDfgrUFTihxMFcIU1g0vtFH/SST7ZZh1KV539ulBk7uyxU99UCPySEDh27CjCwsIR8Af4+eB8ExTWM0dllnU9NPxKJnNMIG6+pTMeuK1LLdnYvj8fDz0+95ckM3V+l5tu7oQHJ3Wt9flA7nLoXw2p833UB0+OgB4bCcetJy4VU1uwX1jJUc7qhcX7TJ92Psotdd2HKo8OOyphc4bDXruS8EyH+Yv9vDouov6nVpG5+sdU3VEhcDkikJFxDMFBQbDL3SxpA0YtLzdXtzvsfPfBc+2ZC8mPx4THGqNZxxZIzM/A5owCfPPjfhSX1l+02lEWjMeeHIzUN2dhakj18Gh4QhIevq8lfAVFqAq4UZqWjqnv2DDk9xWYPj/bmLeQ9MYY85gLs6elofIMW90iItx465XhaNO8dg/Tp9P24JNPtpzRYeLXjx2OO38F/PHRBThQakNs7wH48IlI3HfDFgz/TWM0btscHb1ZWH+4ED/+vBdZeT40WtgXj39SgD9/moprH+yPdjl78PZ32aiq3s531nIaeqgp3treGf8ZNwubXaf3WsIZJi8PR9sWtTHxbf0faMtfOaPDxG3JU+FvdQi2bDv0uDYIbL0Xtv3m/J3Ni2lxkxAY3Rf2ND98YVthW/AxcI57ImjhXyHgeh5a3oGzGdIZf0fv9is4Bn8B2Krv2nc2W7AXp83DwnUVsDt0JLTpjV6dm5xyPIGqXfjqPz7c/GhX0BHaRw7vQGLzzmf8HhUFBzF38WbA5kRwUEekjGkD1znKbs6RDUivaInu7U5fXXDGA67xBeasss02TlRueTa9Qf6s6XjtqzI8cv/NCA+yGXFCdQAAIABJREFUwa8X4rNX30O3e5+EZ98SHEvPQC4aoHnDBAwZ3Qdsi4ny8oP4/K35GPvkA0gKCsDvOYKPXvk3Wl/3DFJ6RCB7VzpcrSJRXKQhsVH4Wb2yryIfBwtsaJcg1rWuV2D30gU4VKTDrwXgcrTGsKs6w20vQtZeL5yBXXAlDUWEu/pWtlXFx5DhawpbaTqSEk8tZ2c10Bpf4v3fkZEnPGiZHfTOdiA9kytQuBaTf26Kp29rAl3zYssnnyLsht+hTcSpjcempbMQ0+tqNAvz4MCi/4Pe7i40CS5GVVAkqnKOID6xDe93OJMrM30HGsR3gttx+m9u/WIRwu4YiWYlh7By8Q50SRmHmNCzO6vMW56Dg4VutE+ovWPlicZ/st0tz6bcMlC6G3OXH0benpnwN70WzdxJGHBte9T3Rv3Ll/yAwcMmVHudgK0Y836zCD0+uAHh+ZuxfGMAKSN7GDrwTObuVJ/1HnkfG4pvRf/OJ16riszVF9LqPgqByxsBvgGKy8nJHKsEstnsCLDeOZaZYwqWbexRX2WWrW4ei1E71+A/O2pnErSAHdf/vh/cby/FN6FnXqtyKjJ32+Qbkf/FHMzeWnpeZyuxTTQ+f6v2To5llT489NR8HEqte7P99eOGYejAcEz7fglWrvPivr8OQ48QL558eSmKy3yIuWYcbi/ciLeXm2SGyNw3DTpjbNYqvPZt3co7Iw60we//7sA77++G5xS+wJmSOQZ2YutofH6CHT91XwkC3w8CsrfVeU5sPb5Glf1WONcDWmR3+G58EvYPb6vz90/0Qa3FN/BG3g3Hlvo7n+1CkznYAe36r2BrcmutVzyjEibNjx3f/g2+wS8iuXHddqk5EZmry4To7Fmf/Iiku25EhAwhHdm6DJlxfdEn3l2XW9TpMxeSzLEBnewwcaZL8/Pz6zRm+hAjc+9NDcLgW4aie7Qblemf4qef7Gh7653oHu1H3uFN2OtrjQGtTUe6vOww1i+ZhYyIO3Dr4DDk7tmIPcU74HVcj5QetXfdtA7Im7kIS4rHYlTbM4tmFB+dg8+39ceD4099/zN6+fP04ZPtbslKUthmKCwAUterLmRO13zY+d18tLpxHCfb7PLkb8IrX4biuTsK8OFX0bj3/rY4c4sHeI7Px4qy8Rje+szmi5G5kNsGYOtHyzHqN6MReYHP0DnZcRFnu7vlvpm/g6/3h+gYd+K527VnKzq271bXaa31uVORuc5vtcFXr5Xh4ZdFMKW+L0Xm6htRdT+FwC8TAXZoeEhoCNv2hG+A4nDY4ff5xaHhjNmx1Fx9nTNnJXPBg4fg+bbH8OcPD+K6ccPRzbUa3p7D4V6+CzNWHUVR7zboHOZDxw4JWPf8MrS+6yq0aJuGdetd6DsigBdf2owWAzuglTuA5O5xWPL4OvT881CUf78fiU/G44f3N2HdwSqEpSbildWd8X9PT0daeRQmXN0GWkk2FjyYhPv/nYkXZx3FO6+PwoHte7Dr5RiMnOzBaxui8GDvXDg6JeL7W2diSx2yUCQe993dHbfd0J5vCWq9Nu/OwRPPLoLfV7dsJMvMDYg9hKqQKrz2owcvPR6H9aVNMOutxackc68ebIy4mCo898BMbMkOwvX3D0Bnbyb2FjZE+2a5eOXtfXjnn1dh28/7EUhOROLR3Zgzsw3ufjaAefMPokFOF3T/VQlWLTmCtZWNcVdyBbZkOjBkgAuf/u4o7pvfrc6ZOXr/39ydjEk3dKiFSSBrDvTvxwF1zIJWI3NoDf/Nn8L+0z0IXP132FLnAQl3w79zEhxdFiBQ8j600lD42pTC8e130Cd+Bhz5FJqzD3y+d2FftZEPTwvvCH3s/wIlSxHY/jzspWOhj34E2oGZ0JsMQmD3fXC4p8PXJRXartmwl7VFICEYNsTA23Yv7JuqUJWcCvcnc2FLngN/8V9gy3lUZOZgh9ZkBBDdD56Ir+Be3x2+8cNg2/wTtOaT4A98DseRrvB0q4Djw2eBPndBq7Ih0HogMPsuaBXeOmsdPb497BM3Q7PXjkufyRbsVYU7sWTFfni0xhg8vDeC7YexYXU67C4Nx3c5kDzCiZ0l7TC+axD2T3sb6DEO637woceQfGRXxWFg385Yt+QLJHd1Y+v+wRjQrwEWfbkA7SaMQumBbcivLMXRJUFIeSAGC9+Yg4SRI9FjcAeE6To8ZZlYtXwjSjxh6JuSgtigdMz5fj0iWsTCU1yKxO5D4ds3H7vLGiIuthG6JBVjzfpiuB0F2Jkfgwn9QzFtdyJ+N6ohSrMXYO/x7khskMozc10SgW079sFTlov9+mBc12IpvliVgF5tKnF8/37Etu0AvSgLB/ShuHNkOLL3rsehAqA85zh6jboeEUGnz3jQZLFztVgGouZ1RsQaACNzX62Nh78gEr++uynWTJ4KV7souAfccAoyl4qNu/Oh79mPnrfcioObZiMpNhObCm5A3y6HsX1VA/Qdmoi0pS/ieJMHkL1rN2JtdjS8dhD0lZ9geXYnDO7ZFu6iZcgoioG/NA+ViSPQzTMDU/bGoVdMQzTvasem1Ahc1SuBv+Ke+TNQ2P0G9IvxIW3Lj9hxMAK9xvfH0anzUdIiFi5WghjcHD1bB+Ob2YvRNq4Nkvp0Q+qqr9Fv+B1A0Rq8MasZnrjuOGYsDiA+6zjirm+On2ZUYnAXH7J3b4IzqRfCUIa08iTcNDIOSxdsQnBkEPwlBxHZ8jp0alX7cPCTLZ6TZTPOdHfLE5G50Im3o+jrn1DetRmC/WFo3taOxR+uRNMBQ9F9SDuE6DrP4h368W0syWmHUbfdgKYhmVjx5TrYWsTAU1KA2K5XIS7nO0zd2xTdm/lRmJmB3sMnoCB1HnLKGsBbmAVfqzFonPMVVud1xaCe7VFyeBra9ZyEtYs+R0yT1sg/korMQAu0SgDyM7LQf+R1iAwV1RRbvvsBG9z5aNVoHFL6iYxofuYe7D9ciIIj5eh5yzAc/Pxr5MS3RGxMInq0dmH7zoOoLMxGYcJYDA6fj4/nBKNPpwgkJAVhR3YcxveMrbOuYoSa7W55ogz2megqeqBJ5jxY/++FiH1oDJoHAlg37x10GvhrLJg9B3FN26Jt517wHtuA1AKgLDcLfUZdizXT30R400HwlhzF8eAxuGlIKDJ2rceRIqC0oBhDRo/G2uU/oHPrKGzeHYeBozqBrWyWmZv96JdIaxeC4bffg/ahfkD34dCe7cgqLsHxtQ6MeCAJn78wH92v6YiAtwD2qE4Y0DEW+3buQF55CdKXB2Hso3H45MVl6HFNe1SVZiEyaRA6NizAvKWpaBQfDu+xWXC1exKxpR/A3uoRNI+tTvtVZq7OYqc+qBD4RSPAzpkLDgnmvXKsCiUQ0GET58wV6tQU3rBh7V0Ja6JSl565U5G5jtpcpDcdjaq352NKRChufyYFAxPsiHbZsHTCdPjvG4vyuTPxSakT977YFz++sxk3PjocvRrZER2iYe64uYh8YSz6dvVi8t8XY+3hKj7EoLxY/Hl6X3z/wnRsTbMh4nArPPN9JN7vGYT7/iXI3GsvNMcfnt6Phqu74dkfNPx9SRBevjsUsz5bjlnrPfDUkWyw50XHhuCL98YjNLh2rPVfn27Fd9/vqpNAMTLXOXIBbN2GYuVkL7r33I7tAwZi9ZuLTknmnlpUhdmlLdHt4Fq8tbwIr72UjFcfWY4iTcMTr6bg3eeX4K8vt8XTT++FO7k7XhpbhslXh+GBb8vx2j/3YEKPUWhWNhOT97lx89+uxa4P52H7wUrc89drEfhkJfq/1fuMyVyDmBB8+d5VCA2hQjwTAt+aP0Bb906dMKlG5oI6wnfze3DMfw/69f+ArbiABx78ax+FrcNb8K8fDnt6CLRJi+A7+hL8XQfC+e/7gZDm8F13Kxxfv1rtmVqTmxEY/yy0Q+vhdX8M588roSX+GlV9FsC96xP4i6+CLR2w9f0G/oL3YfMmwNNzGVwbrkLlsBOTOVvUYGj9HgKcjVCFD+GeWwXv4IawT3kSWuMp0At/Dy2vD3xPPA/H509Bu/o/gD2AQFAJ9CkjoZWcWbZQ79MXjn5ramHJsg1sE44zuapKt2DG3CKM6rwb/5pahtAQO+zeGFz9wHise30jRv4xEV//14/fPAR88NIihPUZjDuu7Qq7Bqxc9AUGDp+EhQsXY2D/Tli6MQfDesZg/vSZOFxQjLJlTXHvlPE48NocdHxqopGZo/FVlR3G58/NxMjfJmHF8RGYlBKC0szNWJLRHG3ztqBy2Ah0dQZQkDEfB3I7okXDfKxKj8Golsfx2ZakE5K55lFHMHPGGhSXFSAnfBIeH74ZPx8bgVsHhmLXxmmIa3MNGmh78ZdvwvDCPWFY/dNUbDlWBb/Dhtsm3Y+Y8NOXFdP46+tsM0bmpuzojU7p38ExoD9WHm2HYb5FKO018ZRkbvOuAJqE7IYtvgOOLs1F7z67sTL7BGSu2WNI/WkKmo0ei74dm6EibQbWeiZiZPt8TJv8AlJtTfl8Bre4GTe0XITV/ttxXXIA5bl7sOSwSeaOrJmFQ4lXY1hCACwTte2LL+AenoLps0rx1L2doOt+zFm2CiN6tML8zXkYP0T0Fq9a+Fk1MvfkxBJ88d+N6DnxKiS50vDVlqb47agYlBz8GAcCNyE5qQIf/HQMd41w4LX35iAinAUbNfQcfBMG92xcZ/Gur91HOZmb2QRPT2oqyiw//AzhN90D9+b3sTqvMwYN64LYBsDm/6xCl9+NrZa58dnSsXR2JkaM6QV/zmx8saYb7rwmAeXZ6/HpljaYmDAb6wJ34uquHqSnroAzsj2WfDwZGfbGvAQzsu2vMaH9SmwM3MwzcxtXfs7J3Kb1MzFk8DUIFKzEP+a1wB9uTsCeTT+gYctrEBsl9O/Wb2YD44dh98xFGD3xKjRwebFt2Uys3n4EpUfDcd3r96Dg37PQ4L5r0MYeQM7RtZg9ZzPyS3Lh7vIobmu7DFP2D8FvRoajLHs7lhyNPyMyx8bAzp1jR3rUvM5GV52KzHVO+QP27FyKHslD4PfnYdWPU7H1WCX8Thduv+O32LPyU/QdeTc033589m0wJv3aheU//IgdxysRCGmA3905CfO/+wuO7OiNSX+9BpGyGpWRuTkPzkCbZzpi6lQPHrm/D1x6MZbM/BF7j+ejbH1j3P7BEEx/6QjueKkf3J4SzFyxC2P7t8SCGTNwKK8IZSua4O5P+uDHlzJxx1/7QSvMxrasKsR70pDdqCd6xgWDMnONFJmr8/pWH1QIXIkIHE07gvBIWaWj6wjoAdg0G7S8vFydn1Og2ertaAIrmQvpNwSv9D6OJ97dj7sfG4/4fT/iWJPxsK+agW8rh+C12yrw5MvbcM/jV8H+7M/w3TcapZ/NxuehDk7mFsx04g+DcvCHd/bhj8+NQ+GD8xHxwgiUL9mJjr9JwPuvr8K2LKF5e08aj2ti9uKNt/cDaa1rkbm//k80nvpzlkHmXtpoww0hhWh2TTIW/fMbrNxZvRfpVILSp08CXn12MBw1OuGrPH785vF5OJJWt1JLRuY6umZha8wY3N7TjpdeWYpmvxlxWjLHeuae+yADj/2tPw4tWIW21w3E5v8swJKjcXju9SS8+NQavPDXFnj2mdRqZO6J6VV4cfJOXJc8Eo2Wzca74U70+/14dNi5DJ+t1/DC28Ow45nVGP5pzzMmc717N8Zrzw6Bw1HdIdb9FfB/2xla7qE6rT2DzK0DbP0/gyduBpzLS+H71ROwfTsSWiGgBwP2MYfg2zEW9uMRCNzyH2g/P4fAjc9D+6w/bI6b4B1hg+O7b/gz9TBAKwO0oJ7QbpmGwO7P4E+ywT71Wdg6vA9Pw2fhyP4I2HUt/7wt5G74+4VCO7gbyF4BLe5uVI0IguvDd2AbvQf+A3eambmUj6H/PAL2pKdQ1c9xSjLnXL0DlS2mwj0zA/ot/4b+4+gzI3Os1PLmObDF1C7zrXs/kA5veQDOEDt0WxnmzFyOQf1sWLu9HUYOTQL8frAdHvI2/C/m7UpC0vhr0S9sO774ZzEGjs3HwexkjByRgNWSzO1aMB+FjX2IcA9EpGcDMkN7ITk+H+/fuwE3f30V9k7+Eu0f/i0aOkUvld/vhc3mBPQSzH/3VbSdOBFLZtlx22+Tkbd3OfYhGfGHt0AfOwTtdB0VZUewcl0mWjWPRaMmSbAXbcF7ixvhiZuaImPDezjsugVtokRmznd8Dtr0uRm2nCV4a2HbU5K5xwavx/T00bhrtB1LvnwfXa5+9IzI3MkcVRYxY6WWdd3ZkpG577YPwPX9tuDT9zJx1WO3o3LptDqRuW4tPJgydQ46DnsIvUK/xPLsG9Cnayo2LAvHkJSmWPn5a3D0fwilJV609G9AasMJ6G2bink5Y3BjHxtW/vS/aD38AcSFafDDhrztX2Kj826Ma++pReaqinfg0/f24fqHr0VsOASZG3cdtvx7BUb+6Vo0cORh3vx9GNEvEUt2FWJ03458vpfM/gRDxt6Fgv0/4cMNvfDk1TlYlZaAkINTEGg7FJuONT4hmbv36gb49xu7cPsz4xDl0KEH2Hk6dVIh/EP1ddB7wJuKL97cjOsfn4gQPQffv78FYx8chSibDm9lEXYv+xDBPe9GztS56HLPrQh3mD2DPlsm1i7OwsCh3eD37MT0T4ox/r7+KNi/CEtLh2KYawo2Ou7keDMy5wrvgZ0rv0KPq+5BpJMVM9hQemgaFheMx/U9XWdG5njP3Ag0ylyNebMqMWZSNBZ9UI7x9/fDqs+mIv6uCSj853zEPjKWZ7hWzvoXuqY8gLLUOZh2bDAnc9OPDsOkQaFnTeZYZo6VJNe86q6rzG9aydy6j35C+K03op37KGZ88hNG3f4Atq6fj/4DRiJ397f4+fhVuGOkDYu//BDJ1z6EvWs+RZ8Uk8yN6zIHy8puwcTBwPyvv8XQCfdg9ZLv0LNHIjbujULKgPb8wUbP3P9dB9t+Rv66omubY9h9rA36dbHjiyeWYfRbAzDtD/Mw4Y27EaUdxPyVJejZNB/pWjJ6NCvB//1uHSZ80As//i0Xd/yll0HmWjiPY11BK1zVsyGOLHgKx+KfgyJzdV/f6pMKgSsRgeOZxxHkdsuKB41n5fwB2TPHC4s0jTeNn+6qS2YuYVhv9Di8CzMPl8Fd2gB3vdgNLUN05JZVIH3lcmywJePesdHY8dJ+aL/rgM4NgezSIhx8YTP8V/VCxfx1WBBkx9g7O2D9J8dw/WPd0SYKyCwrwf4/b0PIHd2Q+f06HB7fB+MiMvDBD8fZ/i2wOZ245rZeGNIyCLoWwPHUVHzxSDiufjgfn63NwV23heODjwvw/+ydB3RU17m2n+lNvaACQggQiN57Nx0MBtxb3JI4cXKT+Dp2chM7uU7yx4mTm2LHcWJf+8aJe1ww1QZM772JIkAgUG8z6qMp5/zrnAFs0yRACEl8e7GWQNpnl2dvDfPO1yIOdOHu/4Z/VoTznwNjmNCjnke+sY6c+sa9U7A7Lbz4/GS6pX6VV1BR+dPru1jwyeGGMJ79+agh/elo2cIHpX344UR4+ZXDdL17MAc+2E2tN0jkiKFMqs7iw31fiMOoXT247ckq/ndFLrF9u/Ct8SbeWhPk/lkpuMxBNizbzcKNVTz8SCKvv1aIpUtXHhzi5Y3XK7n3JwPpbi1m20c2gnu3M99pwuWM5qFv9aFDOBQd2s/LfzLyrVfTWPSTLRw9R5hdbGMakxd+O4nu5yaGUYMENj2AYftbjWZi7PIL1F4DwQjBms8xrPsjBi8YM36D2q03qD6COx/DPGgLqmk3KEECp76JaWcpxrRnodcgFGMR6qYnMJSEuBnb/QJGjUAN1uMveQLzpsMYB72K2j4JxbcCw+d/guRfQs4zen9Dxk8gYyQGxUEgvhDjR89hHP5HVGsNqvsI6pHXMFbMQzX/A0PiQ5AxArUmj6BpA+YdfoK9IzCu+TuGmGdQa/6EoTKD4G33YVq3GMZ+D5UKVPde2P4nDHUh63KDzQDq8McxD/nDeV0vLzW+wsmtH7BsrweCLsbdcivpCWb2rFnAjhOVuKKGMm9OT4yWfJb+6wA33zUJxZ/DqoUK4+alkb1zCbEZUyk8vJpeAyYSKNvEb/+Yw3d+djdOfz4LFqwgYE0gAyudb5tA7eH3WLkyninfvok4VaUsbwfzF+7EaHXSY/ztDO9spfjYMpavL8AR040Z04dTuns/6uC+pGikCrbw6eoD1NWr4E9n7oODOLDkTQ6VuUgc2psMRxox4QWU+JKJMR5l0ed7iGrfEYe3NyMHHmNL2QBu6mUnJ2sD0e2HE248xT9WOXhgqoFl7yygWG1H38Ht6dJpAOGOxr0GaFYfLQnKuQWSNSF3uSnwFfdG1hzvxfhBLratX8/QUePI27GJuvTRdI1QqCw6wqlAe3q11/zkQ63eW8DRHJWeXcNY/q9Mhj40kvDiT9nnGU2/LhZWL36XUx4bXVONRHeaTFXgJLs+2MltP3qImPo8FryziOh+cxiSVssnC1dR77My+Ob7aV+znCPmaQxJ8VNfcZI9RS6Gfqm2pq/6MPM/XEuVasJi6cjNd0wmqj6T+R9tpQYbE2bdToK9gj0nqhncI1Vfa87+FSzbmU9y+yRMDGDqwDJWHcljx8ogDz/Wmc1H4pg5KJK6/M/IU8bRJbGeJRtLmTm2C3WlG5m/8DB1GJh4872kxp8vDC70e6O59mlCQrOentuupCZgXckuPly8mwBOxk6fQ1pSgD1vfcIenx9HeC9m3TKEosx32bShA9MeG0306fi0oKGcQ3vc9OrbRV9G8bF1LN+QjT0unbnTR1KZs5Is41SGdvRTUrgfi6M7lsBxPly0HjXoYNgt99E9/CSfvLOEuAHzSDDtokP6RI4e3kyfPiNQqvbz8Y4kbh0fy6kj64lIGkFkWOjDzezPd2GfNJBkVeXU4ZWoccMo37uAPSd9pMX3o8vN/aj+eCdRcwaToKoUHt/AZ+uOkpzcnmD0KMZ22Mumkn5M7G3H6znOnpIYhqU3/B7hDO+LZRW9vNeqL04vd/OfCHZ/gtToILWlu/ho/g4Mri5072mgT68JlB9bzaItJ5k6bRKZyxZToibQZ1B70jv35+TB5WT0nwqBPJavtjJ5gp+l7y6lXE2kx8AU+nbvw+HMDfTpN5JDa9ZgGTiRLuEKqrGW7f+zi/T/HE2UqrBl1Ta6j+7OhgULqQhG0M0SQ9qsNN57bhuJvaqornIw9ZY5xNjKWPTJcrzmODIMDtJu6c6GdyqZfH83DDUest1+urUPY8fSD9hfbKHLsA4k2wfi8C7BmDyXxDOmwdPbFzfLBv93lA5C4IYgoMXM2ex2/b2Hqihn3dgNbne5/jGiZplrKjHXmohOz5jEEz+p4ZF7N5Kj+Ro10LSafE/8x1BmTep8Xs+s4x6+9+MV1NU2Pgaqoflaw881Jo9/dyi3TD6fiVq2DeWDsdq7zybfimH2bt3N0lhweQknGlqIQQt3vGcrwRVDMVX0Qb3vbZRFfTCWNPTktf25Gh6F6e5MDPZQDNOZdiVJHZpypWWHFvBZ4XjuHh9x2dn5Gl5HkJ3/fp7kGT8hwVnNiucX0P2Je+loblxMasPjX1mPi1kcvF4vWkbLltYC1uP885lV3PKzR4ht5kQYF2JRkr+Of/6fj28+PYnwa7Cei5WP0EIKNLGt/c5Iu3YELvVhx+UmoLl2q2yakRV/Hv/7y1zu/8Wwa5IcRVuliLmmOSsZRQi0dgKFhQW6+7rmqq59WKlpN73W3JkEKJrCi4qObnCfjbHMNThIK+7Qq087nn96LGHnxIVV1vh5/OerOXq4tBXv7sqW3rN3PL97Ztx5TFRfOcEFozHkH7yygRt4ytDvGZQTf8BQcXmpxhuzGGPq46iduoDBR8D9S0x7Li8WrTFzXFYfLRr/lqWYEqed91hdXR2ateF6tJqc5aw9FMeEaQOxX6M3yHWeg6xZf4SAaqdz/xH0TLmyVPtNxcdut6OJhXObZnHQ3qhqGaakXT8CFyscrp2PJuQuJ5Pl9dtF651Zs4pqyYE0N9dzW0v9sONqaKtBN+sWexg+O43GB2pc3owi5i6Pl/QWAm2VQKg0gRWtpJz+XkP7XFJLgOLxuPWPKLX/6JqqNEFbhajt693XbyEp/gt3pzN7femfe3j/341LetLW+FyMibL5UdStr7S17V6f/Qz8D0yjX7jg3KWlpWJpaMZTiY2NPc+9UpteE3Jnkkk143JkqnMIxMTEoNUCPLddiXulwL18AheLJdVGkteqy+epPSFi7sq4yVNCoK0RyM09pX9YppcjMBr1/+sCAb9WZ65c1T5J08x0UVFimbvYwWuuhI882I/75/Y4r8upwmq+8+RyKjxN70rYki+ixuThB/rxtXnnM1GqslDfHwk1ZS15C61ibVryFtOdxzC4vurGqv3OVlZWotVtknbtCWivk5pF7kLlCLQz0M5C3Peu/TlcaoaLvenVPsHUxHZjk9Jc31203tm13xEtlvRcMS2vVVd3piLmro6fPC0E2gqBoqJCbDa7nvhEDZnl9AzvBnd5uWq2WHRz3Y0YM9fYA05IcPHaC9MJP8e90h9QuPd7Syk6VdnYodpMv3btXLz+4vlMUOoJvGfHcJ1jzNoEaKMZ7l6DKXbkedu53HpmbYLHddzEpbIjXk72yuu4hTY9tSYgNCFxbl0zTUhoJTvE/fXaH//FCoXLa9XVsRcxd3X85Gkh0FYIaGLOarWBFidnNKAqoa+6mNPqFGhBdNp/hA21GzFmzmo38+qfptGp/flxMm/PP8TfX9vVELY293Or3cQrf5pO2gWYKHt+i7rmx21uz9dlQz3nYJr44Xk52a80I9x12UMbmFQTCJr73rnZK7WtaQlPtFggadePwMUsQtqKriQN/vXbSeudWbNYa+4/57bLLdXReglcu5WLmLvPWgI1AAAgAElEQVR2bGVkIdCaCOhFwx0O3SanWeSMRhNKMIihvKxMNeq10pquNEFrAtOYtd51Ry++fX/f87qWerw8/P1PqSi/vKLPjZmzpfe58/aePPa1fuf/x12XS/DdFAwtL6FfS0d6/vqckRju3oHRFUpr/uWmufRpn3ZLax4Ckh2xeThf6SxNnQb/Stdxoz6nfcihZXi9UKyifNhx9bdCxNzVM5QRhEBbIKBb5ixWPV5O1YqvhjTdGcucqrumNMYyN+n29/F7b5xsbWExdt58cQbREVo6wS+a1xfkuz9ZyZEbMHvlxZiowVqCHw++Ztkr28IvYqP3oOVvuPk9TKl3nPeIxGc1mmKTdLxYdkRx32sSvFc9yI2UBv+qYV2jATSL3IViSaUURNMAFzHXNBxlFCHQ2gkUFBSgfXipaTZFCWLUShPoMXPuclVz2Qp9stawm+Wv/rqN5UuPtnYejVq/w2nhzxcqhA3MX5bNn1/aiqLcWPWKNCZ/+s0kMtKizmMYPPQ7WPEUXN8SYI062xbfKX0ypikLwGT/ylLFvbJ5T+5SFgfJjti8Z3Gh2S5VHLwtpsG//sTPX4EWS6qJuXNjFaVUR9Od1sViEZtuBhlJCAiB1kBAE3NaeaQzBcO1eDnN1dLg8XhULZBOq1PQmAQoNXUBvvXkck7meFrDvq9qjdOnduZH3xmmoflKq/UGuPWhT6itvvGyCE6b0pkff/d8JmqgiuDr8Ri84vp3VZdOs5hbwPhwIUZbwnlDicvS1dK9vOfDwsJ0//Rzm/ZGVUt6ItkrL49nU/e+VM0/OZ+mpn3+eBJLeu0ZX6rUw7WfXWYQAkKgJRHQ3CztNjtarpNQDL+BoFaaQCsaHjLXKcTExDa4Zq+3jvKKelZvztVjxbRMKm21zZqRTnz0Vy0j2l437irk0IEbM1XjxZgop16FvLy2ehWad18dhmPscH5xcE041NV5v/CTbt5V3XCzaa+LdrsDo/GcT3NAT3gi2RGv/5XQzsekx3x/tdXX+/TaO9KuLQHNBflCxcG1z4fr6urkteqq8Bswm80633M/UL6qYeVhISAEWhwBTZjpWSobaKFslla9V8gb4nRpAs0ypwk57Z9Rjchm6fG4cTjOL5rd0ALk50JACAgBISAEhIAQEAJCQAgIASHwBQGfr57w8POzAZ/LqKAgH4f2IbPJpBvhNHfLgJbNMlQ0PPTJZmPcLEXMyfUTAkJACAgBISAEhIAQEAJCQAhcPYHGirn8vFzsukFNxYABrRqBHinn8bhDljlDKLVwQ03EXEOE5OdCQAgIASEgBISAEBACQkAICIGGCTRWzBXk52Oz2/QslnrcnMGoCzq9zpzmY6kpPHGzbBi49BACQkAICAEhIASEgBAQAkJACDQFgUaLOc3N0uHUC4XrVjlFDYk53c1SV3ONy2YplrmmODYZQwgIASEgBISAEBACQkAICIEbnUBjxVx+fh4uVxjBYEBPgKIlTjnrZqlB1P4hbpY3+nWS/QsBISAEhIAQEAJCQAgIASHQXAQaK+ZKSkr0DM5n4uVMJjN+nw9DaWmJeqZWQfTVZrMMljXXvmUeISAEhIAQEAJCQAgIASEgBIRAyydg0IoIXzhjZWPFXGGhVmfOpte41QqGo1WH05wr3eXlqjaIVt/gqmPmfAcxOCNbPlBZoRAQAkJACAgBISAEhIAQEAJCoBkIqN4gmFMuOFNjxZzmZqmVJjAYjbqLZX29N1SLUisarik8o9F09W6WIuaa4TrIFEJACAgBISAEhIAQEAJCQAi0FgJNIeb0OnMOJ6qq6NY5s9ms15vTxdyZKuJXHTMnYq613ClZpxAQAkJACAgBISAEhIAQEALNQKApxZzf78NisehZLTUrnS7mtD1olrmrLhouYq4ZroNMIQSEgBAQAkJACAgBISAEhEBrIdB0Ys5xujSBWS8ersfPlZeXn7bMqURFRTfI5JKlCUTMNchPOggBISAEhIAQEAJCQAgIASFw4xBoCjFXVFQYipHDoBcN177qljmPx60GteJzEjN349wo2akQEAJCQAgIASEgBISAEBACzUKgKcRcft4pnK5wFCWk27QwOe3vhvKyMlVTd2azRdwsm+U4ZRIhIASEgBAQAkJACAgBISAEbhQCTSHmzpQm0MoRhJpBT4ZiKCstUQ0Go16nIDo6pkGm4mbZICLpIASEgBAQAkJACAgBISAEhIAQ0Ak0hZg7k80ylPjEgK7fUDU3S4+qm+gMBomZkwsnBISAEBACQkAICAEhIASEgBBoQgJNIea0OnN2u12vMacqocLhegKU0tISVfumFkQnRcOb8NRkKCEgBISAEBACQkAICAEhIARueAJNIeaKi4ux2Ww6S80IFwgEdI9Lg9tdriqKVjRcLHM3/E0TAEJACAgBISAEhIAQEAJCQAg0KYGmEHMFBQXYbTbdIqdpN5PJFLLMud1uNRDwY7XaiIiIaHDhEjPXICLpIASEgBAQAkJACAgBISAEhIAQ0Ak0hZjT3CydTid+vx+L2RIaV4uZ08TcmZg5SYAiN04ICAEhIASEgBAQAkJACAgBIdB0BJpCzGl15ux2B8FAAKPJqLtaahksDR63W0X/h0pkZFSDq24qy9yxHe+S0msGVnvIGnjq4GfEJPfFFZnU4BrO7VBRmo2nIJMOGZM5sXc+XQbddbaLavBScmwTQUXL+GLF6swgKika09m0npc93TV7wFd9kv2rihg4a0ij56g8uYhjB/szYGqHRj9zJR0D9eVUuM04nRXUW1OIsl/JKFBTtJG9G5IZfmssx9atJ3nYDJwW9SuDeU5tptQ4gq7tv/r9K5ux4afqyveyb62FoXN6NNxZeggBISAEhIAQEAJCQAgIgcsg0BRiTnOzdDgcoXIEhlDyE63pMXNaApRgUCE6OrrBZTWVmFv/7jcZOP1ZnKfF285Pf0lq3znEJvdpcA3ndqivq6Ci5CjR7bqxdcGPGHXHX892UUyl7Pt8Jb1H30LAX0Lmsr+RNuYZomNCAYQtqbVkMYeqoChawKWKajBhvEIxfEbMjZiXiqIFbpotX5TLOH0YqhJAxYxR09/N0ETMNQNkmUIICAEhIASEgBAQAjcogaYQc/l5eYSFhxMMBs5S1OLmDOXlZbqY08RdVFTzWeYuJOY69JjOqf0L6Tv5KSxWF4c3/R+umI54q0uoLD5M0F9PfKdhdOp7C1vmP4nJ7MBksdOxz2zc+XtJ7T3rwmJu5Vr6jZtHUKnlyMrfEzvwRxhr1pGvjqBPRxdBYxH71+6n3+iJZ+H4q45y/FgWNrOPqqpEeo8YRlXxdspLFRyu3kS385J9ZCd2YxXl2ZV0nfwQ6vG/cTQvkegkFfeJ4xhjuxIZDtV59cSPvYMEp5ecvaswGHzUlPqIGzePmPo8Dq79HEdCHNTXU5bXgWFzh+KrPETO8WwsRi/VdV3pPbTv2bX5KvdyaNcBomIiqC4/Tr33Ft0yl3/gPSrrnZj9ddQbRtN1mInMf7yOrd8gXGo1bncEXUZNxunbw8HdWURG2qis8BGfMZeEuC+UU+7eBdSawjFW7afkVAe6T5+B9+THeOpc2AlQWZdG95EDMGS/ypETCdjincSmj8JQvJncshpcxloqK1Lo1DNI9hYDvW8ehdmfx54FG2k3vD2ntiYx7DYbe975hC7zHqBk59uotnYYCcPZcwLKsdfw8C169vDre1a9OWRuWk94XAQBtQMd+g3Am7eK44eqiWwHdeUGkoZPx+rewp6tlcQmKIRH9UcJ7qCi2kmYs5iiY6foNOIpag8swDV+DvGqQsWJpRS4hpNqOnXWMufJ30Z5aTGqv4Jg+E2kp9Sz7dPFhCen4XRVUFbgxRLZDpexlOqanvQYM5j6ihPk5x7A4nfjKetDz8l90T4qUA0+jqx+g6QRjxBuNXBqy39B0tNEO45SVJCLWl+Bzz6NjL6w+7UXsQ4YRbipBneZg7SR04mw13Fi72pMBh+VxZA0cTamY++RdTCCyKQg0fEjiU+JPk8M36Cvk7JtISAEhIAQEAJCQAi0SAJNIea0OnNOp4tQnTmtPIGColnp3OXlqs/v0wPpomOar2j4hcRcx96zyD+8HFdMZ9L63cKmD77PkFn/Twvtw2S2UnR8C7mZCxg869dseO/bZIz+Du1SB1OWt4eSnK10GXgXO5b8nOHz/nD2IDXL3Lb3nkJRXaCGE9H1P+jWP4nKvBWXFHOqGiDg8+oiN2vt5/SeNJmsTQdJHphK3h4v3YYlE/DV6ibOo+sfpV3PN7CV/5Pc+Dn0SIilcO9zVPMIXfu249S+l6i1/oDu3X0E/HUoQYXS7BWUx84hvvIfFBbfSb9RDuorj7BvdTGDZ4/izPxKoJ7Da7fTd/rU03tSyFr7bRxJL5KSbqUs+01OHhlP32kB9i3YTddJN2EJ5rPn/Q2kPTibk+8+T5eZ/0NUZJDjW3+MIfyX+Aq/gyv1r7TvbMFbspIDW5PoM7MHoVBK2P/53+k18VEU7wF2fpJDxp1dOLJwD71m3IHNFOTwyq8R2eUNonyvcSQ4hT4ZnXQ33cw1f6TzoK9jtHg5uPRJOox9mYJtz5I64jfg3cDRI2l075qju1meEXOdb72LE8veoOOobxAR7sBkNJB/8KtiLli5kT1b6uk5ZhRWmxUjAY4uX4Bt2m2kKAqeglWcLBlIl4RMdn9aQf8HZ+BUajm8ZDHhM+6gvSHAvs//Qq/x3+Pk+kuLOSXo0z80qK/JJWtXFQNGJbDjw810uv8u4lSV/Z99RJdpt2I3eNi79C90H/c0NqufgK8OxVBK5gcL6XLb94m0hUzfpTlLKagfT8+upex4cwnd7/oWEWaffre8lUc5tMnEoDnt2fmPH9Pp5teJiw1was9v8KpPkt7fpN8xLWNRwb5F1HW+j8SKtzl6MIW+M0dgbZEvV7IoISAEhIAQEAJCQAgIgS8TaAoxd+JENg67A7Ml9I5dKyunf62oqFBD5jrDdXez7DzgTmor88k7+CnxqSPxFO2n17jvcXjT6/i9VSjBenzeCgbN/CU7Fj3DoJnPYnVEnRVzXQffy4F1L9N34hNfEXP7TlvmNIFUmPk2VZE3E8vOr4q5NfvpNyZkmVOVGnI2LcYX05Vol4m8fcfoP2M2J3e/RUm5SkLfO7B71lHgjaNdhInC/X+g/YDXsLnfoSx+Lp3ahVO893fU8QipfWPOirkE13xOHY8gPiWC6sLdeNMeILr8f6ng27oV6oyb5YCZ3Tm2ZiFqUg8i7Qq5+0sYePP00NoM9Rz87AdE9XmF5KQgZ2Lm+o4rYcfSXXQY0AuzJn/VCMJS4zj07nt0vvV7urgoyHye6vp7qC/8OXGD/kFiQhClPpOdC3Ppdfs0HKd9b/MyP6TMXY8pANa02aQlHGXP5x76zByvC4jCnc8SdP2AWOOH5Fnn0CU1BsXoZs/iF0jqPg2jUZffRCQMorZkMWWmUbjKV6F2nEWkd/tXxFzXud/G5D1GQXYWVZ4K2o+8E/85ljkMQTz5eyk4doygoR3pI0dycsUyYqbcTKyqUF26hcO725HRp4C965MZcasmLhVKsueTk+3B6TJhdY2mS98u5Kz5kpjLXkRB+KizlrlB01wcWL2NsK6dsSmlFJyIYuCYduxcdIJud4wnXFXJXLaYXlNmohorzoq5wv1vEojqSbi1kpPr9tDtS2LOX32UPUtzSRxaS8nJMfQdUcuRtatxdEzH4i8g91AKg+e1Z/drr5B690+JdSgUZ/2N0tI5JCavIb+gA+2Swig/sQ36fEsXc6dyxtBnwuXHlsrLqhAQAkJACAgBISAEhEDzE2gKMVdYWIDNdiZpharZUfQyBafdLE16IF1zlibYvugZOvWbS1RCdwJ+L7s//RXDb/0jwYCPrfN/SNDvJbXfrTjC4vWkJgOmP01+1ipyDyzRxdzOJc8ycMbP9QQqZyxz6UMf0BOppPaeicEQchvUY+bOirkgpYfeodQ5lQTTHnJrBtOneyS1lZ9xaIeNQRMmhASTN4/di/aTdus0wgLl7P9sMf1n3oO3uhafkkfWZyewJhXSdeh92ExV7Fv0OB2GvnJJMVdj+x5Wz3+jRj9D5/QAp7a/RWXKAyTWvsvJ7LH0uymZ+op9ZK6pZvDkdmybf5wed0/G5s1n/4rNDJw19/TNUzmx5Yco4c/QuWcUxUffJO/YePpNU9i7cCFdbnqMcAf4/UGM9jJ2/esXpE55gbg4P4dX/Qpnp19iKPshwfBn6JQRScXJBWRn9aTPpHTMp2co2LeU2qRuxGuXxByHI8bLgUVL6Tz5AZymWg589gTxA14isvqNs2JONQQ49PlfaD/kO4SHm1H8oXg4f+0JDuw9gbnuMN3HPIq/PJQA5YxlThNz4daQFask5xMKqmYTZ3r9K26WX/6VO7l5AcERs1BXv49h0G10CjNSkr2QEv8EOkXt+5KYg8KDf8ZdN5P2KWAwRRMWHUvOuo+wjbiNRHM9pza+QE33h+lkDLlZ9hpRyv6N8QyZm0F16SaydlgYNDb+kmKu24T/IGvd2/Sa8C2CdZnsnr+SjNtC4jkkvv0cXfUMFbVjSZw5k+Ty9exYa6Hv7GF4i9ZyaFMYQ+Z1ZOcb36f9pDdITFI4tvF/MMT/J4H8H+FI+yMdUwMcW/cP/D3PFXMqdZW5mGztsdqaKcCw+V//ZEYhIASEgBAQAkJACLRqAk0h5vLyc3E6XLpm03JXhmwwKoayslJVcxU0m8xENmPMnLvgAIc2/E2PedOEW0KXMXQecLt+UCf2zNdj50be8ZJeP2HbJz/CYg/XRZ+WHONiYq7zgDvY+slTDJj+LK7IxLNibvsH/43ZHoeqmjFaRtNt7FisSj77V76FajRgjpwChlL6jpgUuihqPcc2/y9l5eVYrWPApNB/3HCyM/dTXbIMxXknScnZnMjcjM3YE0fUMWI7PnFpy5ztB6TErGH/hk8xW5IxhiVh7n4LPePcHF33LlU1ZVhdg/FWJzJ4ZneOrP0rnuparLbRqKqFAZNHn73EQX8uB1b/G7+/Dkd0Gt7KMXrMnLtgA9m7VmFQDZid95A+0cXBN17FkBqLWu3G2O4Weg3shSlYRtbWd6mtKAHnKLoNm0iYI2SqVYxlHFq7nqSMPpgMCnl7F5Dc9zso9dvJ3rsKgmE4Ot1Ht55xBI6+flbMac/WlO3n4I6PMQRUDNZRdBs3CZe5hoMrfovqeJieo1OpPZ3N8qyb5bw7yV/9CnWBOjD1pPOYO6g98VU3S6VyJ3s3LkZRjBgjbqLn6BGodUc5sPoTFLUWc/gE0keOQi3ddFbMKYFqsjasI6JnBuEGlZKcXahd5hFdsZqsvRuxmpMwJsRiTxl71jI3eFY79i79KwGjGattGEFjIv2HuxqwzP2U4oOvUlKQhyl8GAb3YTpNffysmNO41HvXsneNm8FTbwHVQ+aKl/D6VGzhA6jzpDH4lgR2v/5nDF07oVblY4ydSc/BA/CVruDglrWYzR0x2MKw9w+5WZ6xzKmGOg4u/jHh6b8mJd3Vql/kZPFCQAgIASEgBISAEGirBJpCzJWUlGA57WKplZXTkp+EShN43CFdp6pERTVfNkttTm9NGfXVZZjt4V8pSXBs53t63FK3YV/Tz9TnraSi5AgRcV3x11fhikymtqIAZ2QiBoNJF3kBXw02RxSekiNEJ2Rcs7tQlPUBVRFT6JrYcIH1a7aIRg6sGIvY8+b7Z90sG/NYoG4jh3aF03tkH1TFR8H2v+Ls9G2i2rW87J+X2o/fW8TBbdn0HDNCtzjmZy6hsv10MqKuMA1nY+BdsE+Q0gN/xa3eSXqvdhfsoRjKvuJmecVTyYNCQAgIASEgBISAEBACLY5AU4g5rTSBy+nU9JtuldMSoWgmui+VJghyvYuGB/11bF/0tC7k+k35Ca6o5BZ1GIovk+0ff0DC5KdIjXG0qLVdaDFXIubQkotsfZniHLculCN6fYOMjHYtsi7fpQ5AJcDJXe+Qe/QABtVEeOr99BjaHXMzajktrm73/P8iaH6UXtP64biIJ6SIuRb/qyQLFAJCQAgIASEgBITAFRNoCjFXXFyMyaRVIFCxWKx6Nkvt76ctc6F3uJGRkQ0usqnqzF1oIlUJUpq7G0d4O8KiUxpci3QQAkJACAgBISAEhIAQEAJCQAi0ZAJNIebOlCYIlSRQdTFnNBk1MefR06FoprromNgGOVxLMdfg5NJBCAgBISAEhIAQEAJCQAgIASHQigg0iZjLz8fhdOrJT3z1PswWMybj6aLhWgCdZqaLjGy+ouGtiL8sVQgIASEgBISAEBACQkAICAEhcEUEmkLMFRYW4nQ6Qq6Vp7P2n3az9KiBgF9fWGxsXIMLFMtcg4ikgxAQAkJACAgBISAEhIAQEAJCQCfQFGLuVM5JwiNPJ2BUVRRVwWgwYigrLVVD9QoMREU3bzZLOV8hIASEgBAQAkJACAgBISAEhEBbJtAUYi5UNNymazYtpaXRaCAYCGrZLEOlCbQfXO8EKG35EGVvQkAICAEhIASEgBAQAkJACNx4BJpCzBXk52N32HUXSy35SUjUESpNoBecEzF3490s2bEQEAJCQAgIASEgBISAEBAC15RAU4g5zTLncDgIBAKYzRZdu+kxc+XlZarRGEqAEhUlCVCu6UnK4EJACAgBISAEhIAQEAJCQAjcUASaRswVYrNZ9QyWQa1guG6WM5ypMweKolz3ouE31KnKZoWAEBACQkAICAEhIASEgBBo8wSaQszl5p4iIjxCF3JafTnNGKclsdRj5jSXy5BlThKgtPnbJBsUAkJACAgBISAEhIAQEAJCoNkINIWYKyrSLHN2jJp7JaoWJBf66i4vV80Wi+5/2SRulvbwZgMjEwkBISAEhIAQEAJCQAgIASEgBFoyAdWngjnlgkv0+eoJDz9dcuASm9DEnNVq0yxwGIwGVCX0VU+AogQVDEYj0VdbmkCpviTHU/5DLZmzrE0ICAEhIARaEYEwYzTRpoRWtGJZqhAQAkJACNyQBAxmMNivSswVFoQSoGhNs8hpbpZKMIihvKxM1fwutYyWV12aoIHTORbYh8UYWoQ0ISAEhIAQEAJXQ8CqmEg0p13NEPKsEBACQkAICIHrSuCyLHMWq26AU1VFU3TaHy2bZbmqfUOrIH7VRcNFzF3XyyCTCwEhIARuJAIi5m6k05a9CgEhIATaJoHGirmCggKcTqdekkBRgrplTtNwITdLRcFoNF59AhQRc23zlsmuhIAQEAItkICIuRZ4KLIkISAEhIAQuCwClyPm7HZ7qGC4FitnMOiCzuDxeM4Y6cTN8rLQS2chIASEgBC4ngREzF1P+jK3EBACQkAINAWBxoo5LQGK3WZH0TwqjaEQuaBWmkArGq6lttR+EBMT2+CaPB43DoezwX4X6iAxc1eETR4SAkJACAiBCxAQMSfXQggIASEgBFo7gcsRc1arVQ+U06xyWsFwremWOc3NUvunxMy19usg6xcCQkAI3DgERMzdOGctOxUCQkAItFUCjRVzBQX5OOyO0wlQVL1GeDAYCMXMGQyaqQ5xs2yrt0T2JQSEgBBogwREzLXBQ5UtCQEhIARuMAKNFXP5ebnYHVoCFL3UHCaTltVSt8y5Q5Y5LZtlVFSD+MTNskFE0kEICAEhIASagYCIuWaALFMIASEgBITANSXQWDFXkJ+PzW7TKxDocXMGox47p9eZ03wstbg5cbO8pmclgwsBISAEhEATEhAx14QwZSghIASEgBC4LgQaK+by8/P10gRaoXCtRriqqPpX3c1Sl3IGKRp+XU5QJhUCQkAICIErIiBi7oqwyUNCQAgIASHQggg0Xszl4XKFEQwGdVdLzSp31s1S24/2D3GzbEEnK0sRAkJACAiBSxIQMScXRAgIASEgBFo7gcaKuZKSEj1OTvOm1CxyJpMZv8+HobS0RD1TqyA6OrpBHi0xZk5RitmUWcTwPn0wNbgD6SAEhIAQEAJtgYCIubZwirIHISAEhMCNTaCxYq6woAC9aDhahFyoLIEeKucuL1e1QaxWW6uNmQsED/PKggN8Y+5cLF+6D1pwYE19LeH2sCu6JdrzWi2HkNhtG01VAtT6DbhsbUf2BgL1GEw2TKfv9eWeVMBfj8Fsw6gqKAbjFY9zufM2W381gKKaudg1VoKK/gmPNCHQ2giImGttJybrFQJCQAgIgXMJNFbM5efnnS1NoGkT7TmLxRIqGq65WGrfbPFulsFaSsvNxMVbz3IoK97O+wf2oQDRxgHMHdsfx+mfnirP42cLf8f/PfCnK7o523P2klV4hHuG3Xr2+fwTS/n4RCFgJNyUzKQ+40mO+rKEvKKpmu0hb8kenl3j4LnbujX5nEptPiuPhTOpT3iTj32pAfdsfQ9Hr7l0c31xLy5nAVs3/Zv4gXNx5K1jh288MzPOV4VqoIoNOxewr9aHw5TCzAETiA9rHYK4+tArHLTdxZC0iAtiWb9lJRnDJxKnvRBIEwKtiICIuVZ0WLJUISAEhIAQuCCBxoo5vc6cw4mqKnqNObPZgqIEQ9ksDUbtzauhRYs5Vall6eqX+fBkFT+c8WN6tLOfBXJq7Q/5xfEBvPjAvXzxXfiymNM2XVRVglaGITYsBpvZSlFlCUaDgVq/l2hnpG6y9NRW4LQ6iXFFsfLwerZkb+cnMx4/O9fRXW9R03Eu/WLslObv4uMd2dw17Q7CrSr13nIKqioxmyJJ1lxW/VUU1dkxBguoCZpJjErEadEsIEHKygvwBINEORKJDbN95XArK/Ip8fmwGiNoHxuDUQ1Q7i7AHVSIsCUQF2FH9VVRXOfEohRQp8aQFAHFnjK82gFjINrVEfwewiOjMAM+rwefORyze/9ZMRfwusmrqkTBQmJ0Ig6jn9wKP3bcVAQUYp3x+OtLqAqYiHUlEekyEfDXUFBRil81EeNKJsp5xqIT5A24zE8AACAASURBVGTWMt493J67R6WQEhOFp6KQcl89NmMsSbHhGAxePOU11AaqqMdGfFgs1bWFeJUQG4fFSLDeQ15VBQHVREJkMi5zkIJKLzbVgzugEOOIR/GVUBEwEu1MJjrMxBkxl+4wUOIpoCqo4jLH0y7KSSBQjS+oUlFdTr1qJjEiGafNgOKvIs9TTtDgIi9rDcmDbiFZqaBGjSPGeb6oyTzwIZurb+KhIRHUlhdjDEvAYVEoryjUWYVbE4mLtKKq9VTV1lPvdVOlGIl1JhHlMlNR6cYZEa1bjv31FXgNLsKtZoL1bvIqK/BjIjkqGV9VHo7IjlhN4K3Kod6cQqTjNGNVocSTR2VAwWGOIzHahVHxUegupEYxkBCRTJhmcVX9lLoLqAiqRDoSiVRLqLMk4bJ6qa0LUlXnxquaiQ9PItxuxF3pITwikurKYip9flCD2G2JtIv46r2U12Ah0NIIiJhraSci6xECQkAICIHLJXC5Ys7v9+kWOc2zStNwBrdmmdPsTEZTCyoarlB+7Aj+xB4kuBRUpYLFS//Ih4UlWC2deXLWf9A1+gsrTPGmZ3n6WE9eue9Wjma+z7+yc0mLvp2JPc1nLXOL9y5j7ZGtRDrCCbO5+N7Er/Ojj36FL+AjMaIdFXVVBJQAUY4IymrcPD3jB+w8te/iYi7WqZ9VduY7rPLM5eEhpby/dC09B4+kpmAnVZEzGOXcwRMrd/HIyJk4TCfZcsTFw5MHU7D/b6xxD2Nw92h279nN4DHz6GTXbIugVO7lnU2FDBnQDbXOTHpqe/IPvM/qol4M7e3g+O5N9Bh9J3Hubfx03RFmdR9GesdkCg4twh09nq5xeazcksncCQ+xftNCRk+epVtcTh79lNzI4Qwk56yYq8s/RA4OvN4scj09mNk9wBML3mFaj9volORh2dq1dOoxh+7ObNYdMnLP1EkoVYXk1NZh9mWzdKuFR+4ci0u/QUFyDi/mvayO3D0ylZSYSE6cyiFoD7B/56d07Pc4fTpm8rfXljNmyiwo2MY7x4qZ3XcKdiWLA8W9uW9sR3wFhzmm2FHUExzLS2BWv2h+sfgfDEqdR/eOlXy++nMSM26ld8RJVuyq5d6bbyZ717u6ZS7dUsue4x7CYvwc3vwB/UY/Bb6VvLnRzy1DemOu3cahyj7MGpTGqvX/JhA/hi4RJXy2diPT53wL5cT77PY/xLw+9ef9Hu7P/IhD3Mxtvb64dwUn17ElP4I+aXYObfyATsN+RJf4k7z68XKGDZ5BtO0k2/d5uHXyTFau/YRBN80hXlUpzPmULPMgxsQpvLb0YzL6TCPRUkl8uzS2Lvlvek36I8kRCsfW/YDsmN8yuVdIVNUUrmPFKSe9Okbhr42ke+dIstb8npyI2+jUrpJtmTXcN3k0x3e+xhr3YEb2DSeMJExZv+VQ/JP067if1xbmMX3YUKy+vezIS+b2sQNZtHIhIyfNwqwJU5+PE7tfoTzmKeYOvLAl73JfpKS/ELhWBETMXSuyMq4QEAJCQAg0F4HLE3MOXcQZTZp3mKpb6Azl5eWqVpZA+0ZUVMtIgFJVncmvP/obAfsQvjtlNgf2/IM3jx4hxtmDh8c/xoCkr8b3nBFzf79rBq8sepv+g6ajVthpn1yvi7nfzXuG//zgWb42/DZdyP3fxvd4ZuYPeH7ZX5naczwzek/k+WUv0b1dZ+YMmMEflv+NKT3HU17j4WBhFo+O/dr5lrnTYq7s+Cf8bvcgnuyxhpezU5mYYaeuIpt1pwbw5KBifrIqkufv641VqeX9RYsZPG0qmz78kJFzHiHNoVCU9T4f5c7k2ze5QmKuZj9vrz1G/14jSU+Kx2b28+8lnzL85tmkqCrF+WtZcaoXc1IO8+PlBn77wAjsqpdFiz6h+5S7SbfX8unSN5k85essWrnokmLOV13E4dJCamtL2XUiikfHxfLMB/v5wYOaAFT41+KF3DNzNgajh2ULXmXkpKdwGMo5WnCSGkMlm1dlcuddjxF/WohW5K/lX/vS+e7UJD09alHJUfKq6yg++g6++J8zY2gOH31yjDtmzECpPcALHx7l4ftuwV5xlOdXVfP03H4Eako5XJJHnb+OXVl1fH1iT57/eDMP3jOHBFXlo6XvMXv6nRiNlaz46Hn6T/o1BQfeCblZ2lVO5h+lLBAk/+AiOvV/nEjTOrbnDWbOwBiCpmKWLN/OjNGj+eeyzTx08xSd+cbV/yJpxN2oxy8u5gLeEhZvmk95IJFunXsyKLUzO1f+lq7Df0i7CDOB6tUsOtCOqQNsfLSygHunjtbH/nzp84yY+CRrNyw4T8z1Mh1hwcFOPDQhOXT2xio+/+ASYq50A4sO+RncdQCd2kVi9OXym3dXM2xsDxxqgC07s7l93s0s/XgNM2+fRdJpt8miDT87K+ZW7oxl3shuKMYyPl2ygClTHmLJKk3MzdZFf21FFm9tLOee6cMJ3UhpQqDlEhAx13LPRlYmBISAEBACjSPQWDFXVFSI1WrVPQm1vB7aV4NWNNzjcatavQLNMtdSYuYUfwXvfPo7lhR7sFvs+P11GNV2/HDWf9E74fy4qC8sc7dRcPgTfr9pFzNHPkF6XJUu5n489bv8asmf6dauE2aTiaAS5NaBs3h57T95ZNTd9O3Qkz+teIXeyRlM7jmOv615g17J3XHZnJwoPcW8gTMvKuZyD73L/Pw5zI17lc8q7uS2waGIPYPBgalsC09vTOEPt3dExcunS94hefhcti1eycyv3aq/2a4+sYzn9/biF7Pbn55Dpb7OzeFdS1lW6OL7c2bw3qcrmTFzOjGqSmXRFt7ancADffJ5ekMHfWytVeQv4TertmK1hDGlzzcZ1SOC+Su+EHM5WQvJjR7DoNOWuV9P9fOr+Zk8ePMMnIFTLNhRzYNj4vn5gjyeumc0YarCm4s/5b6Z01G+JOY2rvkrGUO+RnR4MZ+8+RnT776wmKs79S6L8/oyrX8qJ3c8x1Hn07qYW7ykkFsmj0OpO8xfPzjOg1+bjtUdEnM/nRrG//twC/fOmE20pZJFGw5y74Te/H7RIR69fTwRmpj79CPmTZuHcgEx5836lKOOUUzpZOfopr9g6f49Ik1bOFzZn4npUWfF3PRRI/n3qu3cPW2Szu5MzNylxFzocFR8Pi9Zm/9OZdqDBPf/np5jfkFsmBG/NZPPVtQycUQMyza7uWXM4IuLueOLOGwdRoZpH+tzB3Lr4KgLirnD6x/nZPRvzlrmQKG2ppgtGz9hj28Y3xkXzs/mn+R7tw3RraMGzDhMXl5evIuvzZtI5Hli7iBbDrVjav9OFxRzsXjZ8NkfSBn0Q1JjW08caONeKqVXWyQgYq4tnqrsSQgIASFwYxForJjLzzuF0xWux8lpuk0zxmnhY3rMnBZIZzJbWpCbJajeYj5Y+xoLT+US5erFNyZ8iz4JF864l7f+v3g2ux8v3XcrJ/JKibEV8eLyEm6f0YvfL3ieF+78FU9++AseHHEnXdt1xl3jJj2hM99772m+MfpeerfPuKCYi3ZGkVN2ipl9J58v5mJsVJZm8cm2vUwYfzcxlat4eaOXr8+cTIQ5SJ3fDGUbeXxpNr+45z6iDbm8umQf9982iQNL/kx9xmOMS3OxZdMblMXdz4z08/e2Zu0ndBg3m5LVb1GfdjtjOlo4sPt9SqNnM9Sy+ytirnT/33mjsBNd41QibJ0Zl9GNz1Z/QOfBd9LNUcWK5X/GMvjbDD8t5n4+qpifrnXx3B0DKD6+kI8PdOC7E6IvKeaGT3mMdSveZPq0R6ku2cSLS/fyrbu+fdYyV1mwnr9tS+aJ2Z0p2/Y8mdGPMK6TnaXLnyOY2LCYe2qMwo+X+Xnu7qFU5a/gvR1WHpvSvdFirmDnQpKH3k6aWsRHi35Hr5HPXlDM3Tx2PP9cupipE+4kwVbJ/M/epP/kr5+1zM3tepIdJ73065aK5XQulJrKCqzOSCxGH5k73qAy8VYiij6jJn4mQzs6yN75Eln2uxjXreaCYm7zlg9J6ncnGc5q1nz+B3y9H2W0s5C/rS7ioekTibZ48WNg06KnSBr1P3SOrOTtBc+RmPGrL4m50DVU/G7+9dFaptw2nnX//judx36XwclO6uq82G0qS5a+SVT/exnZ3kmw3k/Z9l+etsxdSszdTOW+f7OhegR3D0/R4yzVqmwOVUbSo33sjfWqKrttNQREzLWao5KFCgEhIASEwEUINFbMFRYWYrfZ9HIEoWbQk6EYykpLVIPBqJmSaGl15lSfm/cWv0XvkY/R+yJCLvfEIp5du1LPZpmojmfamC5kbnydsB5PML4z/HLxH/n7fb/jWPEJfr/8Zer8XowGI68/8Eee+OBZHh55Fz2Tu/GXla/rXydmjOHVdW/SM6mbniDl80Preeme587iz9rzF367Jxswk+QcyLdvup32MaGshqXZy3h+02dUKlHcNeIphjq289QWB32Uj9jrjeSxyd+lV4IDxVjLggW/Z1F5DRO7f527h6WfHV8pXc9/LZ1PmWpkZNrXeHhMb1TVw9IFf2B+hZfRaQ9xz+ge+Ao384vNHfjN3A4oPg+vLdvJHdMnEmlSydz7MSWJcxns38Jzqz6gijTmDRhAeEJPenGK36y38/O5SWxa8Dz/cNczKv4ubE4Xdw6x8evF+Xz/jhG6Ze7dz5Zz19QpKMYKPl/8fwyb8Dh5WW/xh93b6ZF8CyNqD5I+9THibKF4PzVYzrsLfstm32B+f8dIXnz/BY4HEniwczxFztuZMvgkn31WzMybRqN4s3j14xzuvWcKVk82f1pTzZO3dGXnkt/z95IaBsc+QHyEjzlDk3hhaRYPzR2jW+YWLF/A7MmzdZfEVQv+SN/x/03hoX/j6DGb2Iot/HzFRzitQ7mvjwNLzBTCTNs5UtWX8V0iCZpKWLZyJ9PHTaWmYCO/+/xjKujNtB7d6Nl7CMGcj9jrv4/pcSv49dpK/nPuLMLNoWQou3a8xd8zd6AaXIxK/CZ3TUrB4vfw4bKXWFFWx4CkR3l4SgpB/3FWbHNz88iB+nOrl/2RYeN/gFq+m1+veJtKUrlt6GDsYV0ZmhxHxfGFPL9+NSVKBD+c9jOSbXv47ZI3qSWDuzqWUhX7ODf1CMXMVeV8zE/XrqdejWDuoO8zrVcUilrEGx+9xPqaGtLjb+fH04ej+op4d9ELrKjyM7nHt7hJeZusuO/Tp8NhtmXFM6lvKoqxnOXLFjPxpvtZtnYpQ8aM4/2FvyGvNjRXRvtZ3Jayl7fz+/D10f3kBVgItEgCIuZa5LHIooSAEBACQuAyCDRWzJ3JZqkEg6HEJ5p+09Ieam6WZ7KhtJSYucvY/wW7Zu96H7XzHDqFm6iuryHSEUrkoP29sq6KGFc0dotN/7vD6sBiMuv16DQXTJvZRo2vFovRTEAJ6glSopyRV7Sk2rwNZ90sr2iARj7kry3i3bVZ3DVtjJ4tcevmD7H2uZX+EvTUSIJtr1tVWRbL9geZMa7H2VIdbW+XsqMbnYCIuRv9Bsj+hYAQEAKtn0BjxZxWZ04rGq6Vk9PcK7WvWkSNobS0RNX+oQXRRWnp9BtoHo9br3FwJe1YYB8W45kqcFcyQsPPKGWb+eX6Azw44T5SI66s7ljDszSuh7d4Ny/uTuTJKYmNe+CKewU5mbmEN48cxa+aGZl2K5P6J39hhb3iceXB1kpg0/rfs79yCvfO6MuV/ba21p3Lum8kAiLmbqTTlr0KASEgBNomgcaKueLiYmyam6Wu4AxoFjrtzb7B7S5Xz6i7tmKZa5tHLbsSAkJACAiBLxMQMSf3QQgIASEgBFo7gcaKuYKCAj1mTnOxVBQVk8kUKk3gcbtVf8CP1WojIqLhulIt3TLX2g9U1i8EhIAQEAKNIyBirnGcpJcQEAJCQAi0XAKNFXOam6XT6cTv92Mxh7KOq1rMnGaZ01Sd1qKjYxrcqYi5BhFJByEgBISAEGgGAiLmmgGyTCEEhIAQEALXlEBjxZxWZ85udxAMBDCajHppAs3PUrfMaX6XmraLjAzVu7pUEzHXECH5uRAQAkJACDQHARFzzUFZ5hACQkAICIFrSaCxYk5zs3Q4HKFyBAatLEHIGKdb5rQEKFrhcLHMXcujkrGFgBAQAkKgKQmImGtKmjKWEBACQkAIXA8CjRVz+Xl5hIWHEwwGzi5Ti5szlJeXqVoVcU3dRUWJZe56HKLMKQSEgBAQApdPQMTc5TOTJ4SAEBACQqBlEWi0mCvIx+V06VksDVpZAkVB0ax07vJyVRvEbLESEyMxcy3reGU1QkAICAEhcDECIubkbggBISAEhEBrJ9BYMXfixHEcdruu2fRi4aeLkBkqKjx6aQKttZTSBCuOrmzt53JF65/U9Sb9uWpPgOJT3isaQx5qXgId0p1Y7cbmnVRmEwJCQCcgYk4ughAQAkJACLR2Ao0Vc4WFBXrR8FConKr/0coU6JY5zVSnBdK1lNIE/9jxr9Z+Lle0/gcH3a8/5y7ykXOo5orGkIeal0DG4AjsLlPzTiqzCQEhIGJO7oAQEAJCQAi0CQKNFXN5WmkChxMt18mZ5Ce6ha6srFRVFRWz2UxkC4mZEzEnYq61/HaKmGstJyXrbIsExDLXFk9V9iQEhIAQuLEINFbMlZSUYLVYNIMcihLUi4aHShN43CFjnZ4AJbpBes1RmkDEnIi5Bi9iC+kgYq6FHIQs44YkIGLuhjx22bQQEAJCoE0RaKyYKywo0IuGhwoSqChBRdNyXypNEAgS3UISoIiYEzHXWn5LRcy1lpOSdbZFAiLm2uKpyp6EgBAQAjcWgcaKueLiYkymkIulxWLVs1lq7Yui4aoqbpbX+e5IzNx1PoArmF7E3BVAk0eEQBMREDHXRCBlGCEgBISAELhuBBor5goK8nE6XbqY09wsNTFn1OrMeTwePR2KVrMgOia2wY2Im2WDiK64g4i5K0Z33R4UMXfd0MvEQkCyWcodEAJCQAgIgVZPoNFiLj8fh9OJwQC+eh9mixmtVrgeM6eluNR+EBnZMoqGty03yyC+KhVruBkFFePpmhAXunltU8yp1BdWY0wMxxIIoJjNXEki/7q6Uuz2OP2eXuumBmrweO1Eh5lQAmA0X3xGEXPX+jRkfCFwcQJimZPbIQSEgBAQAq2dQGPFXHFxETarTS9HoGk3TcBp1Qj0OnNa9JxmrmttCVDCAy4CZaEjNEda8FvL8RqvRCqcfw20sX0WhXq1Tg8yjAxEUGPxElD953RWiVCjqDN58CvnK40I5T5mdd7BhyfcjEh2sSr/2EXv3OWKOYNqpr42F1+9AZPFiTNcM70a9WDIq23a2CZzNYGgXR/KoCqYbAoB3/nKxug3YjYF8RnPn9hgsDFocDrl+/ZTH5uCryKHkurQGSlGL97SChSDCUdYOFarjWAoqvMrzaDYGDasEzt2HcYfuNqdNfx8TPvO9Iv1sOFogJQoI8fzPYS8ks9vIuYa5ik9hMC1IiBi7lqRlXGFgBAQAkKguQg0VsxpCVAcToee+MRoMp4pNRdys9R8LjWV15osc0YlnFm9HsNb+yp7S+0M73gb0XWbePvEVuoCPioKa1GNVqKSXBgC9XhqDJhqa6j3m4jqEIHZBMG6OqpKavDjJLqDE/NpHXhm7BLPc2wsMGIOJHH3kK+x/thvOFpUTWWpHwUbMR1cWOpTuG/kdBYs/R/K27moK6ugtlrFGBFJdIyJQZ2ewVrzBpvzcolw2KkI1l70blyumLMEUhkx0M/eE5VERCbTvYOBDTuOUOvzU1mUS2Wdmej4DrhcKjXuIuoDAWrr/cTEpeK0G1DxUlpcgq8uSHRyB5yWL4SaNvawftWszwyp5fiIbnSLyWbD0RpKCrWxTITHdyDMUE1yxkBKDm6k2hSHAzdFpZUEfDbapSTiCncwpm8SazcdolJ1EGX34wuERF9a70EY3ccpr4aMnp3xnMok89gxatVEwuxG6msKCdqSCI9MZXR6gHU79+OucxHpshCoL6UqGE+UvZJyt4q/3oPisxLfKRGzWktxqYoxWE59wEpCop2y/FL8pjjat4/UhWlpcR71wSCR8R0It5hRA7WUFZfgD9oZOf4momv3sOWgH1diBH6v/3TmIBFzzfXCJvMIgcYQEDHXGErSRwgIASEgBFoygcaKuaKiQt0yp9WZU05b5fQ6c2di5jRzTmRkZIN7bSkxc2ZzCo/0m8HKXX/liGLCGj6SH2Rk8Pbmj0hKmk3XqFrslgQOnHyJQvNN3JOWTFZVPRHOjhw69Sp7SyKY0n0ydmMFzrB0Mo+9xuaKUn3/+th9p7D48z9wWDXjjBzHE8O6869t/yKp4z2k2/3EOTuwa9+LmNK+zsS4APvKTrDzxA4GpE3HarSTZq/j/e1rmTTim6zP+inm6B8R4XmbTRVFTSbmwtMH0KXmGLvzK0PiaEB/wg5lctgWwcj0OGoVKy5vHpv2BBkyPh2lwoNidWCtzGZjlpeI+DS6JZvAYEGtOsHm7Oqza9PGTi7exZbj5fr3MsaMx559kDJrGL06xWKwuHD68jmY52LggHhKi9zkFZ6EiE4kORXskTEUHNxHUXU8fbuUsivXzpgMO59uzdfHMwYjGD6mI9vXrKEiEMPYUQMoPbkHS/JQgiV7OJbvo1v3Hrh8+ym29CFBPckJ0ujoy2H3SQ8pqd3o6DrFzsr2TEg1UeRRCQ+zU3hkF8dNqUzr4SSvXMUZ4aSytg5rwERcgoldW/birkyhT18XJrMNSyCHdfurSUxJp0usSgAnsWFetq47RsdhGVRm7uZozcWLgotlrsGXDOkgBK4ZARFz1wytDCwEhIAQEALNRKCxYq6wsBC73YbBoFmfQi6WimaQKy8vV0NF5yAiIqLBZbcUMRfnTOfe9I68sOdz3WoSFjGW/+iexNpshc72vby4dgP9E77HqH7/5Fj1d+ga9mfezraTyoOM7baIHZXz6FT7JosraomM+TZzLGv4R9EBff/a2I/2fRCjUq+71xmMFspr3uOv+3dSU1hLXW2AUSN/SnzR/1IXew/do1/m7awwgsEaagr9BCxd+NnMOSzdt537+vfm7+s/Z8rAe1h1/HlOVV08AOtyLHMGxc7QUYPIO7qR3JKQb2Lv/gMpPXSQlB5xLFy4hqA5nfvv7saevVUM7Wphzdbj1IXHcPOgBPbvK6dnZzPLtuVhtLsY3789n23K0sfR3BqHjhpCstNPQDnj91jNys2ZuIvKKaty40zpyz1D4vg0M8j43lY2bT5OreKnsrCIykA9nSbcRkr1UdwRHelQkk0xHegSnc2m48HQHDFJzBuSRsDvJ6j62bdtN7mV4YyY0pXjG3aQ57MyeFA6JZuOEjOiJzVZmUT0HETpsY2cKLLQs28PjIczCXYegCNwkJ1HvKSm9CCpdi+FYX3pGJHDun21xPTuS+KJwxysNDBkfD/y9m3k6CkPnrJKwsO6M32qkX3HohiU7mXlNg+WQHtGjAqyflcF4/q1Z9XWoxd1sdRF7uAI7K6Li70Gf6GkgxAQAldMQMTcFaOTB4WAEBACQqCFEGi0mCsowO6woyoqBqNRF3P6e+ry8jLVaAjVLIiKbj1Fw9Mj72VI+Ee8nVuLWlfP+G7fJVFdSJX1DuKq9pJj06roBSguXE/Xzt/k8KGXyVJV+iX9gNiad0nqOI8FR16n2qvQI/Upknxv83nxSR3KF2Nr8XIwpuM3iKl6iRzz3XSP9FDssdG7Yzyv7v0XY9O+gfvwS+y0pjE1eQJ+NRcnKXSK38iS7K5M67iLVw6k8Wi/VN7a9TZlysVj+i5LzFljmDYumW0r91ESCGCxtWd0/0i2HVcZ2slEYWmtLnKDgVpUUzvibMfZfNhLuLMdI3spHClMIKZuN9tLLVjN0YzsY2L1rv/P3psA13ll54HfW7ATAAGuIkVJpBaKIiVRC0ntS0utVru73em0HTvpmYkzWew48UxmJsmkkpoax1XJuJLMTGInVZ0pl+PY2ey07bTb3e5FrYXaKYkUSUlNaqXEFTtAgAAe3jZ1lu/e/4EgAUoERYoXitPgw//+//7n3nvu+c75zjkWmcw19+DxB9fqvQerOaB9HR7ZXMCrB4exft0KTE2W0NO5HPnSPnwwfT02LOnD82+OYsWaNbimK4eTJ5tx9eaV2L9rD1Zftxkfvr0XS9fdhPJ7B3C4ZElva668Htf1HsPOfafQ3t6Nh7euwJNvjuLRmzvxxLMfoFRrxX13rcDz+4bxwB1rsfu1Pmy/6wrs3vkTDNdq2L5tM97c/QE233ktju15A4fLeWzZull/v+KWzZh5ez/enWrDtrs24q19b2Cy0IPHt6/C6y+dwFUbl2Fs7BQKS1ej7chbONZzHXpPvIX9J6sotm3EtisGsP9oK7beMI3n9o+edasnMHeRaMI0jMtSAgnMXZbTnl46SSBJIEngMyWBBYO5EyfQ1tZmpTFyUgTFAi6hmmW1VsGy3uXzCudiiczt2PC3MLzzX+FgfQW+/vm/iuW5Z/Fbb+3F49f+LXSM/BZ+e9cx3LjlJgxMn8Rfu+MX8dbTfw8Hlvwl/Pz2ZfgP+34Pj2/8+3j1+/8cAysewl97YC3+3Sv/EQNVA1o7rv3bmDr6O9g3bbTDr23+Rew98B/whZu/jm9++9/hpjt/CY+sOoRvvvlD/MXNfxX/+c9+E1ff8Q08snQIv/nEfnz98b+B9oH/Bx/kfgFrS7+B/U1/AY+sPI5vvvXaWeV7LmCue/kaPHDVAH7zP76HzXfdg/tv7cWBvXtwGDfiwevG8Du/vxPLrtyM9c11rNq6FV2lN/Cnz07isS9vw9BrrwNrbsGVHU/iD57vxFe/dBc+emM/jk9YcRe997V1fOfl4/rvVdfciA1t/RhrvhqlIzvx8jtr8LNfvQ5Hn34dxc1bkRv8HvYcXYmH79+EP/3uk7jyugfx2J1F7PzRMLY8/ooVAQAAIABJREFU1Is9z7+DTbdtwr59b2FqxhbeDTduQuWV/4wnjyzHji89jhva3sdPBrpw97Wn8O//60e496e/iCsm38LLH+WxbVMBr3yQw+dubcEf/Pvd2PDFn8KWjkN4Zl8J9928Ak++8gHytQ7cvX0lnn/1Q9x7x3V4/rW3UWi+EvdtLWLXKx+gbdkKbLu6jA+GrkHr0H/Fi2O34SsPb8Ke1/ai48qbsPLdP8RT49fhq1+8B4feeh1jbeuxfux97B41QH+mnwTm5lUZ6YIkgUWTQAJziybadOMkgSSBJIEkgQskgYWCOekz19ra5v3l8hqhE3alFUDxJLpLKWduQ89t6GoSymgNU5URfDj2IaZrObS3rMGGzlVazGR86gj6Jz+Hr68fx+4xASYz6B8/gBPTVXS3XYerl0j1xxKOjr2F4XKMmK3vuRHHTr6jBTLk57qea/De6BFcvXQTugs5TJdLmKmN4NB4P9b13IyeQh1HpvpwRfuVyNcrKFWmMXLyfeQ6r0Vp9CCaO65Ha+En+GhcBnzmn3MBc+1tXVjRY5Umq9UKTo6N4uR0DajnsWxFLzqaZZJnMDxwCrfdtgHvfjSM5gIwPTmOgbFpFFrasHpZJ/Iiv1MnMXhyJhT5kHt3tZ3ECU2Xy2mV01x1EJPoxaolTajXK6hUajg+eBKdnd3o6Sxisn8Ele4edDXnUK5UkccMjo4DazqA/v4alq0uYHBwPFSr7F2xHJ1NJvNKZRonhsa1YM0Vy7tQqNdQKlVRnjqFU+V2dLdPoH8yj1XLl6IlX9eCJJWZKYxONaF36TT6huV5nVjRU0X/UA0rVwB9Q9NARxdWN1fQNzKJttYuLGkaw0S1G8uXtqBWLaNcBYZHR5DPd2LlsjZIH4LpahET4wNo6liGmYlRTM/YGkhg7gJptPSYJIFzkEACc+cgrHRpkkCSQJJAksBFKYGFgrm+vj60tbaiWqtqfzkpYCkRutzJkyfrlUpZK6NcStUsFzYbOWxb//fQPv1f8Mxxo1BezD/nAuYW+h5t+TW48+ZTeHbv2EK/kq47BwmkyNw5CCtdmiRwniWQwNx5Fmi6XZJAkkCSQJLABZfAQsHc8ePH0d7e5uPLoTxTQrGp2WiWEpKREpc9l1DO3MIkncey9rUoVY5hYp4Iy8Lut7hXLQaYK+Tb0dFcwsnps0eYFvfNPrt3T2Duszu36c0ufgkkMHfxz1EaYZJAkkCSQJLA2SWwUDAnrQlaW1s1KletVKyaZb3mrQkkgS53abUm+CwujMUAc59FOV1M75TA3MU0G2ksl5sEEpi73GY8vW+SQJJAksBnTwILBXP9/X1oaWlFXQCcVrJkNcuhobqUt5SfpUuXziuhi6UAyrwDvQQvSGDu0pu0BOYuvTlLI/7sSCCBuc/OXKY3SRJIEkgSuFwlsFAwZ33mrF4GPBBXKOSRGxkerku+nHAtP3s5c5fWskhg7tKaLxltAnOX3pylEX92JJDA3GdnLtObJAkkCSQJXK4SWCiY63MwJ43CtfCJBOaEXKlgrlDQiog9Pb3zyjFF5uYV0ce+IIG5jy26T+2LCcx9aqJPD04SQAJzaREkCSQJJAkkCVzqElgomBOaZbHYhGKxoD3mJDiXz+csZ65Wqyr3UkrQz/eTwNx8Evr4f09g7uPL7tP6ZgJzn5bk03OTBJDAXFoESQJJAkkCSQKXvAQWDub6lWapuE3y5XLCtqwjNzIyXBcgl8vl0dXVNa9ALgSYm3cQ6YIkgSSBJIEkgcteAikyd9kvgSSAJIEkgSSBS14CCwVz0jRcCqBoo3CnWEqanEbmKIWLpWn4JT8r6QWSBJIEkgSSBBZdAgnMLbqI0wOSBJIEkgSSBBZZAgsFc9KaoNhURD6X1//L5XOQ/Lnc2NhYXX/J4aIpgLLIMku3TxJIEkgSSBL4DEgggbnPwCSmV0gSSBJIErjMJbBwMNeHpqaiUiuLxWJsTSA0S62Eks8jReYu89WUXj9JIEkgSeASkkACc5fQZKWhJgkkCSQJJAnMKYGFg7kTaG/v0DonUrhSUuQ8Z25Ec+aktuXF0pogzXWSQJJAkkCSQJLAfBJIYG4+CaW/JwkkCSQJJAlc7BJYOJiTyFxTyJlTZqX8NzYmOXM5RXYpMnexT3caX5JAkkCSQJIAJZDAXFoLSQJJAkkCSQKXugQWCuYGBgbQ3NwcInPy3grmRkYsMif/l6pZXurLIY0/SSBJIEng8pFAAnOXz1ynN00SSBJIEvisSmChYO7YsaNob29XemWtam3lpFe4VrOseyfxpUuXziun1JpgXhGlC5IEkgSSBJIELoAEEpi7AEJOj0gSSBJIEkgSWFQJLBTM9fX1oaWlRRuFVyoVFApSDKWG3PDwkLYmuJiahi+qxNLNkwSSBJIEkgQ+ExJIYO4zMY3pJZIEkgSSBC5rCSwUzJ04cRytrW0G4HI51GtSw9Kbhku+nHzQu2zZvML8JJG5d8qvo5hvmfcZ6YIkgSSBJIEkgSSB+STQVm/F6uL6+S5Lf08SSBJIEkgSSBK4aCWwUDAnkTlpTSA0SyldOT5xUotXagGUcrmsCK+3d3HBXKk+ddEKMg0sSSBJIEkgSeDSkkABRRRzTZfWoNNokwSSBJIEkgSSBDISWCiYO378ODo62iG4rZAvoFyeQUtrqxRAGa7n8wVUKxX09PbOK9xPEpmb9+bpgiSBJIEkgSSBJIEkgSSBJIEkgSSBJIHLRALnAubaWlulPbgG4aStXD6fl5y54bo0npO+BYvdZ+4ymZP0mkkCSQJJAkkCSQJJAkkCSQJJAkkCSQLzSmDBYO7YMbR3tGtqnPIspS1BDsgNDQ3WFdXlcgnMzSvudEGSQJJAkkCSQJJAkkCSQJJAkkCSQJLA+ZHAQsGc9JmT4Bujchaig+TMjdWlKoqgvKU9PfOOKtEs5xVRuiBJIEkgSSBJIEkgSSBJIEkgSSBJIElgXgksFMwdO3YEHR2d1mNOA3FApVzxpuH+mO5F7jM379ukC5IEkgSSBJIEkgSSBJIEkgSSBJIEkgQuEwksFMz19Z1AW1s7arWa5spJNwJJldNqlvKhxOkWu2n4ZTIn6TWTBJIEkgSSBJIEkgSSBJIEkgSSBJIE5pXAQsHc0aNH0NnZiWq1KrVPpAqKFkHJjYyM1DV5LpdHV1fXvA9MNMt5RZQuSBJIEkgSSBJIEkgSSBJIEkgSSBJIEphXAgsFc9JnrrWlBbm8NQyfkdYEzS0WmZMwnUTmuru7531gAnPziihdkCSQJJAkkCSQJJAkkCSQJJAkkCSQJDCvBBYK5o4fP4bW1la9n7SVE/wWqlnmpLRlPp9olvOKO12QJJAkkCSQJJAkkCSQJJAkkCSQJJAkcH4ksFAwJzlzGonL5zVvTkiWEqXTpuEyFEF3PT2pafj5mZZ0lySBJIEkgSSBJIEkgSSBJIEkgSSBJIGzS2ChYC5E5jxfrlCQIiiQpuFDdcmXk6ooKWcuLbckgSSBJIEkgSSBJIEkgSSBJIEkgSSBCyOBcwFz7e0dOqhKuYxisWgRuuHhYe0zJ4CuJ/WZuzCzlp6SJJAkkCSQJJAkkCSQJJAkkCSQJHDZS2ChYE4KoLQ0N2sArlIpazVL+V1plppAJ60JEpi77BdUEkCSQJJAkkCSQJJAkkCSQJJAkkCSwIWRwELBXH9/v4I5SZaTapb5QkHbFDiYE3CX+sxdmClLT0kSSBJIEkgSSBJIEkgSSBJIEkgSSBIAFgrmJGeuQ2iWuZzitmqlouLLjY6MaF3LWrWCnt5l88o0tSaYV0TpgiSBJIEkgSSBJIEkgSSBJIEkgSSBJIF5JbBQMEeapTAqC8UCKpWKtijIjY6OaJs5QXipz9y88k4XJAkkCSQJJAkkCSQJJAkkCSQJJAkkCZwXCSwUzElkTgqgCGar1aoWlcvlDczJh5VKFb29qTXBeZmVdJMkgSSBJIEkgSSBJIEkgSSBJIEkgSSBeSSwUDCnkbmWFm8WnoMUsJQEOqVZSmhO/kt95tJ6SxJIEkgSSBJIEkgSSBJIEkgSSBJIErgwElgomNOcuY4lOqhatXp6Nct8Lo/upUvnHfXIyLD2NUg/SQJJAkkCSQJJAkkCSQJJAkkCSQJJAkkCn0wCnZ1d897gxInjaGtr17YEhUJBG4bL/5cbGhqsS/Kc/GMhrQnmfVK6IEkgSSBJIEkgSSBJIEkgSSBJIEkgSSBJ4LxJQMFcaxty+by2JBCapYC63PDwkObMSQLdQgqgnLcRpRslCSQJJAkkCSQJJAkkCSQJJAkkCSQJJAnMKwFWs5QLrcdcRYuhaJ+5Wk2QXTGBuXnFmC5IEkgSSBJIEkgSSBJIEkgSSBJIEkgSuLASOH7sGNo72rVheC4vFS2lAAqQGxsbqwvFsiY0ywXkzF3YYaenJQkkCSQJJAkkCSQJJAkkCSQJJAkkCVzeEjh29DCWdHYriBOKpbAq8/mcgLnReq1aQ61eQ+8CmoZf3mJMb58kkCSQJJAkkCSQJJAkkCSQJJAkkCRwYSVw4vhxtLS2IJ/Pa3QOuZxUQDEwV61UkS9Iztz81Swv7LDT05IEkgSSBJIEkgSSBJIEkgSSBJIEkgQubwkcO3YUS5Z0alROKllKvly9VpMCKMN1CdHVatJnrufyllJ6+ySBJIEkgSSBJIEkgSSBJIEkgSSBJIGLSALSE1wic03NTWhqalYgV6tVdYS50dHRuiC86elprF59xUU07DSUJIEkgSSBJIEkgSSBJIEkgSSBJIEkgctbAjMzMxgeHkJLS6RZVmtVLWCprQmki3hpZgbNzS1Yvnz55S2t9PZJAkkCSQJJAkkCSQJJAkkCSQJJAkkCF4kETpw4gUIhj6Zik0Xj8nkIfpP/1chctVLRfgUjIyPafK6rq0uT6ySpTv6fJthpm/HM78LTlK7jmnxnP/JvuyR+lpVBuF6JnvyL/TL7XguSnd9Hqrnw2T6ST2/cWTk1vrzKseE9jfB6+qtmPme1mrPJQ+/JuZl14Znk2vi5FjT1oTTOZ+Nc6mJoeMJca2D2mvD8zLnfNS6e8Pc5x1yv+1I0GTauMx/XLHnaffTKOWVsS9vXdnYeMs+adx02zFXjfvCF/amNO6yLzNpo3INz71OOm4m1lN9c+zvO1ay1Efb43OtFed46j1x7s9adaZ+MLpl77WkSsMyX66LGOed3Gr879544/f5x7uf+W1aWp62l0/b26e95dt14tn3Y8M2517dN4px/+7TGPZeeyn529jPA3iV7zZy6cU4dcLbz6HT98PF0ox5iZ9Vxc+vKsNDPrGrOpGP4+Vl0Y+O+OH2PzXn+ZM/j2e90PnTjRTFut23mOjfnmce559n2N/XRmXRo/Hy+dTf3/uV+OU030k47y3l6um7kxfPpmo+vGxvPjLnP6fnsv8YzplFuC9EZc2+ss+vGCz3uM+pGt18W8p6NunEOW3yOM2lO2+gstvyZdWOcl7nG2vDZHPtrbt04h202ezLl3J9lAzCHrAG3ZL/ntt6CdOPZxhr+Ftd14748i/V4juMuVyoYHRlBc0sLlnR0qJ6R96x6RUv99+DgQF24l3IwlstlVMoVlCtlSIVLNbXkYv3NFBWNaC2LKUl3+QLK5RJaWtqC8SDXae8DGt3672roi5B9xXy+oMiShqP8W4yQarWGvDTCy8sBbuMQwCn3lc9ljBJJ1HFXyijmiwF0LnjclRJamhcw7lmg1WRx+rhNHtb3QQCmvUcFhXwR1VoFxWIzKjLWYpP+r6BrWVAqq5zJt1opo6B/r6gtVq1X9bpioYhKtWLGWb0emgUK+JbPpBO8TbABY5k/kRd/9N4iZ/2uzY+EZo1vS2VuYEQ+k/FLHqV4AWwt2OEn/yvPlL+ZQS73NJBvIE6SMasoFOXeBqYMbEsvDLle1o2Nn0rcDkCpqGqgtCCylX9XaygUC26sy9Ctn4bIQWWn95HvArWayUbnxcPOIge5t/yfyJOgUr4jsgjXhYpA0HcT54bNhz1bx6mbZrHHXUGhYGvifIzbahxxnkx+tsZcVtpwsqx7OCd2KBVEtaLvLvKSvZkvFHUdS6EkWdZNTS0OwuqYLk2jVfe+GR+2JmQ+aigWbZ3oKDJzRV0i95S1Y/Mh69HmzuTO9WL/5vqW+/iMhP3R3NSC8swMik02Tu5Pzl3enT3yfjI42aPyY/uUziQzxnmNvHy5bGwFeZCsHxmH5BdzDLImbDvWdc3q4cC1LHsIeVRqFcj4bJPENaXfNWXq69veV3SbjpvrT/WvyZa68VIcd9CNVdGRphtlbYkOqlTLuu5VVxYKKmueSVaty+TGv5seg8pW9KJcK/pUrqF+lWtEd8mXVZ/Jf2FubB9Q7/G80jNGrtF1HB2E1Kl6eOreML2p6zWjG3U6pUS06DlbYZBlLPezuRM9Qt1oZ0R2j8qYOU7qRu4JnmlF1as13Q/yu6wVlZEbYEK50c8z+02eabqrqPJpbm7WfWk6JoeK7GsbSDhXTH7FDEAVvV903Uhdb0fu2cbNfXaxjTs6OrIAQ/Sd7MO6n8GyLn2uZf7C/LshVanodXJmi/5CHmj2PBaRidooTS2ZM1XkJrpO1rnN3cJ0o82p6cCoG2V92f1Mj3Et6X3ddpDnz5RKmmPDcy2XMxvLvuEOM3dqhr3pZzf9+eE61/TlygyaipKzE+ffzmIDtdzvXKdqS4gdKOe660b5XWwhOvTMlrEzx73Tvq797M1U74t622QYdaM7cBuwegSrMidiO1xM455TN7p9VqnMqL4xx1XObZ/mYFvbvjZ7jg5S+YznpehGnqkzMyXVlfZv6kY7h2iDae+yjN1N54RFfzLrJePwsXUsutH0+Jl0o8yp6hC5l5ybfrbFuTOdY/3TPJjk61Ntj1wu2HvyXbUxPSql9rS/W0V0o9vFPGfVJnb7R8Ya14/hGBnDTGUGLc2tYW/IGDhW2QcaBauZ3ahjdrtX7q37U+1GubfuFltjajOJXWp26scdt9y/pblFq1jSnlYsJOMul9Da0orcwEB/nYOxQ8g2BiePC8S+aIaxGjM0ikRp+OarlGfQ1NxiB5JZ8aYsAAiyVONOD3P/uxh9magSO5mLYUQjRw0sN6yKTRZa1IO8WtExyEteFONGzgEMQVU0GA1kCKAoe+UZMyjNiJAZ9ogOS4y64SGbzw5zUXpFnJoYR2tbB5qabMMY4LLFaGKxuaPxQeAnn1PBm1xtEfCANaBsQF0XnB8yAu5F9jYfZlBRccpzFQgS4MkhA1kLFZ0PAn8arA3A3oGnzL0BFzOQRSanJk6irW2JjccVshi4qqx03Rgwk++Ika7vo3+zg0TevVL2Q1gUoIxFNrZ7Udxm0TVrxphVciUAV9mIXOu1YFTSyNdr9UCScbvhdxGP29aXzZHIwKofmaFqjoY4f2o8i5GYMXy52RTgV+1v8iMGtPwuRkJnV3dQeNa8shGwU95ckzTOuW5kfkTWesBmlCeNHoJzea6sR1kLYkDpgdMQ1RbAJfNjxjT/Rt2kDgJ3COl6yXxX5lP3Z3nGuOfyvr4HhKMuxm+DjtHvx6hhdKTICWU6Tde0K29zTFQh+otjo5NK3isAVT+wI5CwDSDXyqFAfef2lD9nkcet4GAB4w5gyYyr08bdZMYrHT50GkXdKM4W28t26LsTx40Log2CnfJMyYFHVefn1KlTephLLgHlSQei6TXRcTK3kQVioNzBUPCAm4EsOtacYkZhye4l+Y4c3PKmoitMl7uB7CBQn20ITJ9roMb2j+ktU0l6XzVuTGeKp5VsAfldACn37NTUBJqbW1U23D+qq4JuNKee3qtBN9paNN0oAMQcVvJeqtvNUg/2s+hXmXNj7PjzfZ9ybYqeV0Pc986lNm7ZnwShphtNp3N92lltTkYCjtmgNTqv6nrm6DqR76COqalJdHZ2+7njZ6o7uWiAR9Dvp7faQnTuuGPVn891olOVcRhzTYmeErCkYw26MTol1AnhY9Oz2W0o6nNbQ2YDEOjaHrVzjs6S7Fk8PTWpTnyTmSoqBxl+xswCv3pnN9Qpb5OpGflZp0fQca5rw3r3c972tOltdcxWq+YAcuP/ohl3Zpx0Lp427uZmvq6L0c9tB1nqKFDZ2fkt54jqJgEVvs91Xfg+lnPM6Hc1BfFSD0Oua21rc91o5zllKGtcHTduG5oeNttMHVt0TrmTUR3pDrqpG812d6e8O5vkmaI/6BQnMFTHvTw/2JQxaETbkWcycQj1HDGF6CbRYwRUpdIUioUm040ZWziLY9hcmzrbxhAximAKOrtFJ9ABZ7ZGxB3q4HG7kbrZ7Ee7RveanzUXcty5oaEBdXWrd14mqMGg8M7icmDlAFEYMpHy0i0trRG1+lK0A0kideJN8OicRFIqFbS1tXu0yVA3PQm0qWQhyAEthho9MxS6TZx7smjcuFf/vI1bnq/e3Y8/7gYlWK2GjSCIXyKH8g5UfDSoucHluRJd4PvLJiCYEjnIBjYjxaNfGUPD9nBOF/LxY4exctUajyaYpyRrXGU91bIhCbDVt+sKguPMAk2Zs5nStIJ1elQI9BntEAVgINO84HZ42H5REO9GssdC3HthoJ9RsslTJ9HatiRE4WjkqGJxL70obQG6WSOank6uJxpK8n0eGBrZdKNG5GyGY/SkcC64eRUIuP8yOB3sjYKzQsZtQHuRx+3KeqHjZiNJRlBlT+neRg4zEpFuavXoaIym0TiJSt7RvStH2ceyxqKSs40f97wpUgItWdMjw4NY2rMM09OTGuXSiLEYDRnmm0by9DCWQ4JexQJK01NKK+DhxwgEI4iyX+TvMk8yl/J+sxUt1yqjFSE603CYiHEuERM/HMLJKLrLIukG0mwNE+zzBBaZmDFVUJA7p250sGNGkTnE5H4ydrmeTIasoRbxpoC5sh4QQTeSwXCJjDtGRA2wca+VxZubyweAbmvQnA1xP9rZUGxqVoAh8hZdzbloapbInDl47EfkZakDBJDynaHBfixd2qt7fmZm2iLMgT1iepUGkjrQ3GlGA1SMJDoUDajFqKGceeLkkB8aInRsUU+SWUADiAArGFaMlqjX2jzuxnQwhsLU5Ck0t7TaO8kGCg6FCILJ+pCzg8463Xc0NnzY6gzzSCZ1pBrM4ljRfWpsGVa65lqXNZnd72TumJNCAOsc4546pSB00cbthu65jNsDUXYmZXRjqTytulHOQJ7n2Xen8UbQLGtA/lOQXCgE4E/HYpCxTVZwIsm1/X3HsGLlFboWZd4sWmoOIepHcyiYM1c+ozPcbAVbb/T6c4/J/pGzWvWQ6EV3tjOySscedY6CA0ZDPKrDM1zuyUgi5WCgK49SadrnVRy70dlv9zXnsryXnNXUmXJ2249Fk7lf6cgJdog7UyUawc+CQ6fBiWfzF2xKBbsGKi/YuL1EvNpPH2PcgRHiwI97Sh316uhsDpEqRmYj6ymna09Za+6gZqBDzqNgN6r30ffuzEyDbpS5nBAnemu76hxxRAhIV+eGnlu0Oc3RpWe1RHqV3WRMLVlvPKt1dp0tIONSx5HbhNTpxnAwBxj1DoGV6FG1t3xvmk61AARtSXX2uZNOfpe1aE6XzKrSddLoIBSZqm50phvP3ka7kThGzuroIJP3aGltc2aTMYrowDa7x1ho4tjRPeY2yYUad254aKgeqIwelaDXxNB6Nl3OvO70utrEkNdqQqRCUhqfR2sYdtQNL6g/eBHs4LX7xENcPlVD3b2eSrn0qEwIwTuos0iSRVM+7XHTcFYF7+Hv8kxZZ7koHs7ZFqxsLveW0WClUgzv5VFSbtbp0hTa2w3s2IFOA8afKYvJI0iMwPF0oDFhkRo3KN1QoKEeIid+OJuBY9QTjpXRFHoxBFDLwiUVJFIkOKfmeQmuC3++bCpN5PQlFN/dlAbpB7I5ZKOGqLEfHFmDz04/rixGO0UW4kG20L4BPlMKutEYqaFB55EBevcYMWSUhnJbzHHrOtA5/GTjZsTWIlsW1ZSfUkko0QKQeKaacyWAFjeiGR1Q4OoKTcGKeqQsqiuRYjEuVVFTm4Xbmp5g5DR6/s1ADMaQXsKoMCOecjA5hckdGDSieGDSgy4PMTquOXvke2rg+FzTUG2IKvs72IESI9K6xrP0adImM5RIeU+NSohR4sa8GeWux5yxEHRj8Gwa/YiGDCl23CvBsRDtGzvM9ECPFPegG30+7Z5nGTcpH5/yuHUNhrVhBr8YIRaVFa98RPd0Ktr5wei9HZx0ENH5k3X0iUGyZEmXnSVz6EaL9lp0PegB9+7rueI/jEbpGaZUZH7HZG1rz88uB6aBguSUd41++RlGYGjRsEzOrzuFxAFAJ6IxCcyRp6yT4O3OGvqRjWAgXxyx5kAzHRqNr9POasrTGQ5CTWYkLuQgOvWfBglBSDg/lHlBurGlCVxK4zbdaIAkOJXzOdWNEuXN2jUyXyYfoZzS3PE14DYI16UZoBZlmp6a0vkw5lCDwZOxoVi8gACO4NkYDlnnMCMxRlPj2WBzfZpuDGvfHKDKQBFwIw4QpdIbvVd1CSljrkMC5S9EiE2Hc7/RKWDrzGjxdL7IGlC6m8swnuEGrnScYf3b+zEKxHNC91Gw7bJ0Z7clPGfTnAzUjQaS1SnozmSePZ/6uDPUfY3kzzFuUrUpLwIgcVi1iCzdoaz2T7ANJDoX6adcgzKnZjtYZF30kMzLyfEx1Y20lWfbjXKNAH/S/FVHhsigRU/tXHWGjzOSgsNNI/dkpHDexMaKekvmSO0MdZI5i6cmwLDFAJDTcG27mD6jU45ONu5HdZyQmaY2k4/QHWHqFHWWggZ8POpIR/ycOMaBpY3TAkiyZxgJpZ1iUTmzIfUsyOT/mxnk693ZGMQxtLHPZdxcLwsa99DgQF29+I4yaUyahzgesXr4eq4Nw4lE+vRAcsbF09QsuWgZz6Ueg462KVhuPsuPIBXQDgfS/ggmIFZEAAAgAElEQVTkLKJii8FezIR2Ycbt+Q2+IM40bhrgajRUKvoe4sEoTU+b8eebcUa8uMViMBRoHFAhCbVGow1KI21SOltzi3il6S2lAWrKTOgVzCSiJyIAFc95pFFgoDEay+ZZ9Hw9X/ykXRJQ2uIjFci8KTRg+Xu8Twzh6/tkPOwhBO5eba4HmUyNyvoGtQ0Sc5pICzHWkhnuPJh0XXnEjgY+PVuyiSRXUdaxRn3c+5jd2KqglKohtF2jd1nkxHL4omFIBkkstiH3IRVWD8iLbNx8N/lfcSowV1D+TX65KXHn0IdcTAJfM05kvRitzI4VNXIllzHjfVNQRb6961Uaw3w2vXoKUjz/MeQdZeho3A96UGQiJ1mAJMau5KfQQUCgRI87QV/WAaFyECO5yQwz6hhGC/X+6g0UkGEHhOkYM1oadKNHmuUzkQVpVlnnluV/eT6SH4aMCDGyEnOpsjQnc1DJd8W4pO5UHZnRjXOO2w/Pi23cNEC5BjTvtalZPaqyN9UhoHR6iXAYrdFAlBkPjD4EEOFrVeQuxqPlSlrOoR2uWRCciQJ4WgAPYzMwIz0oRnZn5Rs7LbFB/p4bTaNKnZ82Wxlj3PQTGQrZ6LIa00pPMool9X8wNNybrZRS90qrnsk4Q7KUTaVLuYEtlDc6NylbOjZUL2So5OLciekPjcXE5GxhrrZ83+ivZqSZOd6Yk8tzWmS60HErFXVRxu39l+YYt0XxbY6Nvm1nqKw5zSn0dJBggGnExwA6KcBZ3aj3U1ZSWc9qRlstN9x0Y9TH0UEhDg2df3UaWIpC1oFhrAVzbNEpTiePK4ZQV8AXX3DMmR6NTqRG3ZgxvN1wU/tFoyJRNjTGuW5JGbf1arpR1oPKRdaog3wCQLFzJIqoDgen78nj6CTh+ypjpCw2QNGDANk806gbuYZFVhJxZjT4NN3oevDjjJt5rfONm2fEJx03c8xoZ/Fs02hTk1MHqbec1cJcdn7XHH5O83fKbHR0GXCiHqCtbY5MW5dkCciZo7nGTgmOeWKWCqFOWNdVXM+M4lvumbFuYk0Fc5rHqNms9ei2m531toJJ97UIlzG8Qp67n7u8jjrGQJQ5wugoDu/re492Be06vnO0AaO+kLFIXqhG7pyOaXYodbmdNZZ6Yg4Vy2GOrBOmDsn9yUxb1HGPjEjTcFNSPHAb8trEeHOvpQrHk6ZpWBGZm4KvGdXElYgBCPO2+zSF3ANGR8yuN6ORyZdMQKcRY95wo0HZgUfFeG7jpnKL0UAzms7XuHUheW6LFe6wDSYULBmzHJrMWYi0DAM/pFcRqJLKIgeLgTjbd/Taysaa7QmR9xC6X7dQiZzeapHQbDYwc+L8fgEIGkBmgioNaZG7LlI3UnTPhWI05pUz48O8MTR8ybNWH3Ew3t2DRnoj597XFIu2ZIFUVDQW/fGtZKBOPY5GrbM1ZlfQ20rgGsEpqVtm7NHLaYc6PX2MePq6dL64HUROy7wExk0jb3YCriikyclTaGsTGoUZnQYc7HCkIckoKAuK0EYl75173HSHFPkx2kOWGjg9PaX7vbXVnkUPN+kvoleiE8LWHjnudBYQaBN0io4wT5nNtxxYRiUxo4j0Hs3lIX/eC+6QhiJrRnVOiGZY4Qn1/vla0JWUKTREYBoVu0U/IpXOqeohwBT1VMiVCh5CLyzkEQI6wWjQWtEFG2PQjT5XdC7wkF3wuN0TyqjNhR43jTfSkrlYRL8IfVHyOQTISeK65i7M0iXB4eBARAsZiIfX6bLUjTQqDaRlohaoY2JiHF1dS3UpE/wxChijwx5Rphc6Q8Vm7geZCrK3RB8zMmGHtpxTcT1SjxpgM31FIG/6yRxHtndioSiOy0Cc6R56y21txIIH0Ugzq0wdDE4xtUJULHJFh4sZWwRmBMo8V0OkN5OTo+8cDJlM3qHrfe7HS2PcsYAJDUCe1ZOTQjGzHk6kstG4Jsii05D7Ws83sgPIQKGzQTz7ng8W14k5AWUNdnR0mm6UPG+fq8CmyIBlOtFsDdhZa0DboiYsGCbOY1ufZkAy2jHbQUY9p2DA6eEhT3WWbuQZQYelASg/P8VprestUs4adIxHKQhqeX7Q+Xa6bnTmjNtl3BPxrI6FYzg/cd3GiA7XPKPNtkcuznHToRlsXI+synsJoNMUJafu0RZXtpHntzfm1hrtUhyWBLIWdMkyG2JkmQf2qVMT6OwUVoPXwHAnFyNipDQScIXiI6RvOrtGc2c1OmhOTDJiRP4yLqPEe+2I4Kw1J5E5eA0kkVapxZtmRbt0vbsNmsUNzLm3AiXMNY6F+ajDyMYRG522YijUFvRnzPE2J0gj7Z/Ik1G2GOA4XTcGvbnI484JmGNkI7thYuWjaCDJi2u0SQuRZMpEkyss1d+UdmWRHPNM0/NY0EmSSVZ0KkmvXgHGkH62EECjt4DKUr5ET6wa+Y7qP864GU5WjvN5G7dD1gwBlxV0eCBrKJtcYQc6WaM6GIhCzfRql9Gz6pGFYjHwmrmosh5ljV5KlMmrCVKRqYLP0CcY6QpjdKvSqkyJR80OGI5dlbZ7as0LIdV64jW8P59BwK6f+z1Jz4geISsmYJ47M2wIXOkxD1FFUkY0wdaoJnaQsDKmA03h80uOjUc/I/hn8RSLvhmvPkY71WkQaCcG9IM3Z9a8yT0v9nETEAUg6n449Sh5darsXuW8MSJCZ8rU1Cml9hpdyNAKvcMEG+NO41Ajww1JA1pCOZJcyyb3vhs1SKOmnstBQ4VOB4vaWLQmJEpLTqsXWKJyjBEbA2Yyd+ohc4cSAQsr/Mm4xTCjB5meYjqo6NETj6wcOnw+nVgEdAE4qoBMeRP0Wk4VKUQ01OsapRDdyIgTwQ29gvq5OIJm6UZS3KKDwo14jzJnKasX87jdmxcpinpmWHSAcjajxDz9NJiznnc68kTWGk0KkWBbk5q3JnpLCgAIGHQ9a/lInrMr1cgkB4nGTsbxSEcCzzZG+HWO3Fhh1MKAXARapEBZA1fLvTSqjl2jbA2J/meqc6r+0QJF5qCwMbJitJ1vZrCR3hSdcozkZNeRGkSaI2WR8+CIIxPC960Vj8lrwQADKOJIcd3oIDoYdc5ckHdgnovtfWNqxDPl0hr33Lox0v5i6kmWOhYLgphxB80FbpVco5DrRuMxVhQcGxvRYigE5ipbqdja3ISpqSmNeKgtFCpSm3zdmghgn+vFClAYhVL+s5wl0S9SNdcjwZkqh2rIV81243ok4GP6gUylrtdQ7My+Q91IJ5bpmKibWb01FKwI43bqeU2ceEYFZjTP6JWREizMJRk7z6II+IxWyGrH5oCzvcBoEA3trH659MYdz1Q7c71WRSbFgY5pO4OsMiLBqdnTxkgQ5oesR+o77lGZA+oHPUe1Emku5NSpMz4vDClnrsj9Msw6UsQ5b1yf6jjyNWMUXS+QOKseA+dJdbI7dq04ijnDrMK22Ymsoit2AHEC9wJNkODsdKYWz+HIFrSKlnYPr4KpNR0scCLr3opcuZ2n8rM9IEwBzacO4N9wjEUI3RHkOEZsKVmPLBA0F44xeyDOl+qOcx23n4lzjtuptbkhyZljojPLLHtRAzPeTIzmYXTUKdEmDQG3xPLPIcfFkx29+hW9j77c9I1sYXkxECY6uidGFoYK1KNERNk8oGjYZz3k5BybYWSFXC7EuEnn0Q3mkQkidC5slvbXIYU8FyvzTHCcpZJlo0UsyiDXMarBxUc5mWc4UxnTaY0ssEA5M5pmh7IVUjEj1KrVhRi3R2qyCbY03vlsArIYhIjJ7zZfsYS7eNDp+WNCPqlTpOTE0LwZItzkEtEkaAzeaa+6mY2+kVLFCJsag745g/db31XmyTybAWi6PDQnwmmcpIoY7zpGTT/NcZMSsdBx09NsAMWcK6RqEZQQ5NJjLMa0oomgxF3RerJyUNZOq6HMTD9YtINVAA20mAFNUCXP1Uiztykx4MNIquWPyOMJBs2bGKO/gX/v1VIZ2WswzJgT6QdiXN+mqHkAcl0wGkaDx4wdr/bpEXHm47LaVYiWZKLBQZaQ3JspzQPgejTHg0Vr1PPoVCR6H824iZG+rNHHw52ecBaXunTGHaNEjCDQEqFxoXogQ/lhZEINBke3sp8NoJgzgKX1NarsFRpp0JEWTI80GSJZ3WyRO3M8NFasNM+y6AhGWxp046wcOepGi+ybMyEAMj+HDPyQoSJeaDPGJDoT83mtjQfBLI0Xgl1zHpnHWdkZYnSpM8sBYKblBuk9qiP9oLdzwKsV+rXBscf2DQ7OLFpo1iLXbtSNdLiZsady8ijN7Jy6AL7PZdzulf/E4/aI/ZnGbUanMS2ibuTvrOroZrIbdQ0Go4Ne2jLMT9Iom1cDtfVme9vabbDtjAFt1UVeVVDpneqgsOrULLQTi3tIsYlYWZNrKjpaY7uNULTGnewWUWNRHbY2MOd5rNRp0V41qN2pQluLDig71zO6MVDi6l5UQmiW0cGhjqhZLWCkjZVEroNu9FZMMUIXc/kbonluiMs9GVlpdOoZ1Z2Rcjr66Ji8mMdNhygBNu1YsmSYwyufkzkVwb5Z1pZu5Aw3T0mS9UdmDs80Mmk0l9IdTXFdGwuP7CfVL+7sDrraFTJZLob5DHQzUki7mEGIOXWjG49cx9wrpv/MMcdnUo+YzexOJGepcY3aezo933OTs+cKQS3PaepIK1xllbTNqWhOOj6HuYR0ZIccVVh7NBb04T6nLUqHl4LdCzTu3MjIiIbBKDAacl7SIFJ9Mu0EONlEoYE+EHpVWX8FmVT2+jElwV5z7sVzuEpBU/EG76cbouY1sEgKc23M63qGcbvisgPbvKI8eEhjpJHrvCyfzPnH3Qhgwr9i5RovO23JwAZsSZ/IVqWyzWTJzAaOWP6aHmSLgjG8zQ1jQCR6zbgJrPqZKVICYOP92oLjIjMKjfe8YBUmVRKxOABlRA8XwTz5wMqrz7QDUMXpOQchikYqrH9OkBY8IaroTX7RcLLqc6QzRZDrc8+oXaYXnR+3gQbKMXNmSF/NyieGzKMhEhNsswd59K5eauPOcrSZUE0aoSjJUClVlJhTTKMSizJgnoXt0Ug1COFT9wpmQXOIzLrRan9zg5YeKc8jMWVnB1E2EmpGCvsIeh4ty6h7NCGsR+/bSMOYXkodsesO9UZ6JTVWr2OLBeoH6hhdH+7xznpEg25klIYsA/aRcU95o46hN8x7kLnzgJFzep2oG2ms8IAPBrh7bNUA89YQl9K4Vccx6sQ2LQ7QGE1iLiNzeEUmdByRJhSNUvaXjMWZGB0IdGhfvHoP6kYvKS16w4qM0JFFpolplJj7QEdZ7M0UDN5MrjKjJMHQdGQZo21eFMB1GHW+GjqzouRqfPvZyDSA6OAwz3ZwHjBPxqMWPB+yzgVmDBIYEKxy/Zh8Il1UVbdHDW2tsedrBIPqtXaKK51F5zpu06kx944RmUadbtRVNbYC7TCeB59o3JmiMZKXJueOnMkC0GiEyTPl/a1npuVhqtvF8yy51+nQCt4HP5H0PAxl/72nrJ9fuo4ybUzMGWZntenD2brR3lsNd3d6kh4W9YRFDLlu5H6m+8SZZOBedauvT/bsZU4T91zWAKUOzIJ3c8yy5yxb3sRiVtnUnJCf6kDAQKyAhljy3ew0c57qe4eUGlKibcDBoeoOPZ5P8r6MMtIQv1TGTd1IJ7PSEL2IlwIy9nyMMYrgRImORQK5aD9lAXJD7qNWZDZ9Rz0UHdcG/NlXdTYIIk4grZppPJay4PcMPY7JsItOjUAhzvQzDpHabM84L4yX7S+Xtdmzuotrh+e+6r5AszcLk+kXPIOY/8/UEILBBh3jDj25P/EGnc9ZBxadJSGCxDY0oYdupkiQYxFGCOnEzeKvuD/Pbdy5UQFz7nkyjq3n0bi32Cgq1jOHB6puFj/wopLlRjaPptxHqSM+sVpAoV73ZHUe0qbomF9Gih09Q1SUQelnqsYw8qLeDF0zF2rcnpQ/x7ijgRu9fTRQlVLGfirez4uGhCajO4VVvHPqfW+o5Bn7v6jRIN7YUEnKjEVRrhLJojHBqAk3QKTI2DyZ18PmQfOlvEeLLlbtiRWL0uh3CVK1WImF4qks5Zlyj9D7w5Vulo5GhZWlfvp50qBUGI2xQz7K0ahyTAK3SJBcK3lZlj8Ye7GoR4/rNfSLs5A6q6JqwQpSBuml9QERZHO9z6asXirj5sFH+o5FLIwWK5Xb2FuOTg8ajDQwmZtmRQCsR1c2sZkg0JRPrKZKSq2ueW9WTI+WAWlz7JjnL3qhmbtnnkbzAgsFmoY4jWxRvKTJqYHlDgrzBJqHTahkYrzIdbyfUISMFmTaIiTsq/UaaeME+zTaQoTIJ56GUEx4Znlw81CrE8b3aCMANN1IPRi8gJKvXJPCCy26j+gcUT3okUIa/MwJy1aFi15BPzTd2Jx73FZUic4dGtDqCfViI6Jb4rhNv3zScZtvx6IUXI8GGixfTN5Vi/JIDp1HeIOzTqlaUha61SmUDrBCA/J4YOvZRN3o0XlZ92wJIe/FqMds3Whr1HQpo2zWZ9CavmuERQvoxKI0lDHZBaxCaYa4RXnlOaGSoK9tRs3MoLIz5XTdaCuNgHC2blS97F5fVr40Y0OoxgVMlyzyZ2M0F+zs5vZmKDoV1MENafq27wjaLBIX6IDMg55F57ct8snGLRR5gonFGjd1o81DLEAi8hLdyOqVdOxEVokDKS304FXvPFpKJgL3YzZ6QmesVm/1JveqGyXa5WyTLJNB88Dd8cV5l7mS+wTgJRQyVqd04zhbeVOuDRRzt1rlXqIHZWyaQuHvLlFipbyx17DTG80pYLrRcpnc/vBokOn4SLsnyKWOsfVgOkQj0ewnl+2P6PuUTh2NUIYIiaVUsPiGXepFuOSM8DoFpM6RltkwbjoSQ99Zp/ifl3GbjSL68eOOm2MV/cMAAKNEVmla8tmlyJPYauact7xEU9Oik4Ju9D1M9oNdYw4Tc+ZG3UYgQRuVEWELCFj+mq1hsgni2SF/z1b1Fj0nZ64wUgIDQnS7O2T1TPYUBwXlbLui+aIzupc08OE9pgPrRh0hUj07tpnhWWLjs+AHnc3EA1kbWYvqeL9MOiBIxdcAkd+DZ2EoiOUsEHNGWLCEOIZtQehoIo6hPmFevtkIje2fzm3cseBU1gk/57jHxsbqMkDxPomws9QAGutM2g5cXtI1fJ/W3UtEDwJ7/lA4PIyYEEklxygOvfDk1ZIWY/rHTS/vW2KPNOUbKQhMBveS9qyO5Zv3Qo1bm2ZSd0m+Q1286AZAaMCoYpMF7AYLla9VcTIKTdYzrJ4MV+KqyHzhqiHioIkKzSKhmf5cXj6WRq5tUHpJYj4PaWQ0irMehgCSM/ljjMR68M09apYITe8sD0HmdJC6Qw9EyIfzw6PRq2teJjoCVH4eRjelIPTL2Dg9G9mNkVZvRJ5pOE6AaHkt1keItAOVkQk4tlFwNywL89DDTxpntlBPeK/suD2ZmCH8T2PcjLbRKGyg1DoqYZ5gpEllEqbdWBDPtR3rmaa2ocCEGeg8wEm5IHhU4zlQtCUCbVG6cNAEL2F0lASKXGZ9cP0GJoBvtih7B2RKLZMKdcyljNXjsjlCHEM2CkKHTNAx3p8rVO9r8IzHSnUEuqTzZKPbWU86G5vTQ5kFe7qOs0UmWP7ZKW/0Nl6K42bBHEYqSDFlzp/Kzdej6kSJJHhPuVh4IkZnwtmkTjLnirhutAiK0Vt4f1kqooumJie12ApphMx5MGdbRjdmDBFzoFlEJJxZvi6za9jAZ2yzQb0k5x3pXowWW/TBmBlcz9xbgXLqZx4dl9nzkmkHCgadzmyGn6UwBJpQ9qx2DzXZCkrV9/YcNDgI7tQZxh5RZLeEfJ6YT0Odag4hr453SYybOs6MVXMusU9VzE1kUQY1hlnh1unfCn48F5KULs2zdOONwENkzDwgVtsLhqNHNEgbboyEUEdaLjiZA7rOvP0EnQyxWmYsvGQ6qNFJRfoqz7vguMpExkJhiGzxrwylXN45Rso9iu35q5GSaWCXdo9FgNQ9ZlrbAwi8j50ZFjnMFlFjtD3KxQudsQptpuAM17UBUrK2YmG0xnEbyOHZvpjjtrVz5nEbLZGtMiJVm2wpOmBEbmRaWb4+m7R7z8kMKKaeJbDKpvgYaLPq6lG3iW6cQFt7x5y6MXu+xeit2KbmRG/QjaGQkwNJOs3n0I0yFtNBlh6l+oz1FULk3+t2nKZjoqVK2jQjjKyySv1kxVHsOafjAd9nDjxVt7LeBxmJLCjklT5P141epZOhe08PyNo9MUJ4nsadsU9V/lIARQzlU5OnMDk1CUigK2dREVFAM+USmjRR2hMzHT0z0oSc0AEteTeriMwLYAeb8WvFeBbPjvSPMyNI6QtaiTDSRkL1RVmfdduUzDVh5EBtHvmLBuVs8mUMMhb1IuQLn864ZVxexlQ90DWPRhYlTyiWoJZ9XatJomUO+WIBTU1FtDS1qHdF+9z4gaAHveZ1WFREqr1RPvSmirdGvWzek8mUY0zaNiOmqAnSVumKSd6zepS4F9b6fVjzY3kHDS9n8zHc4CJAVU+h9yPMGhghiqKJpuJVspK3sv64UUj/YMhcbq3GV8UaXPPZssuZSyjPo2fTQt8GyLS8tNPd5J0bvf/moQze3kxeVvROWVTaKEPeX8p7jVAhfqJxS3sEr+R0IcYtESk1ah0QmNfTIq70RMl7iUyM1mF7TebIIhBWlIYHr/xb59rz3DS6xiRgV3DupzADwulklC/XEPOZYj8hqzplDgvLCTFj3nJ8tGVF6CFn46cBnAX8cn+JosgaD+/sFebokKBRzSbKjMToXvVWItZA1wynQNfxQhQEq3K9rHlGEMyTaTQ8+91oHvIfqZ9ZOlbUlezfZJERA8RGX5I5olcvzpf5ij7RuD3ywFzajz3uTHXhhYxbAbznn3J/yntZNNJ6DJFVIDpIHGNci5qP6QDPcjjs3zJHZCBoCwiHdZaPY1Fk1Y2ZnoM0mowWaVE4K8DAcvRegXlWIaZsfhOdOGYQu32aKRhMHSY6h3lSfC69fRo1YRGn0DeTEccqYvsap7Q7W1cLWXieHJ9NWjpperZuDVhpVFJYCF5kjOAjS8sjgDNnCXNWFaY6eLVojD7HKathPtxzr+dO9dMZN6uBMt9mznG7sRzHbfqQ+UjMTw9mllejZOTVwLdVPebaMweEzaNF0SNzRCMsDtQIxg34+/+XafhOQBac2JkCQLSfqHtZbl4+l4iGpXDYu0hUhGOb7VyyYmbOWPGUCuoXgllGl+zstCi16rNMtDx85tRbfbbrbUZxWISIUTK2d6BsyfQSu4eOl+D4yBjwfFfTqV69OtBPLVKTZTcwknypjTsLnlW3yVkourGl1Ss/GvWR56ECH68ALjI1toCw4MxmY7VIAjaxEbPnkcpNmWAWwTd9Eiv/MlIn553oRm0Q7gWfwnr0Nlt0LASnkjt+dL+EvnGxijkdmwJKzda1c5JBCtOPJgN+Fv9mYySLhGvf1k5kvZgdGfWfgmApcii2j4NqBpYs8BSvtcKP7nBw8Mx9wkh5ZJm47eKOIJ7TXKsxbeTCjDs3PDxUF8GN73sJ1W/9thlh7h2mYJnb5NDZzyO+sHkF1ABSIXhj8SCQzL8drTKUrzfyML4uJm8dmwV35o0y0Mbv8RA1vZhp4vopj9sMCC+vysat7v2gsgoHDb3AIrxiEU3f+GUsuf4W3zhGn5HFEIxtp4/xAA9RscDfJ13HIntUcowiMRJmwIfV3hhOzzQlFsPJKXAERDQAYvUsi2rp56xE6UbNXIeVbiQ/aFjtTd6j7IniwRj23kdmGMReZtlqmzRkeMgGvrQ3DTWlxL4qNqjgiXFvum02o7EYWMn0+XGqHqNABB+X4riN/uGOFN+PPKgZBclGv20vEZCwrxqbgcbISTi8M8ZQNkrLKpbZ0u1i8GSrzpoSiZTLqBPYD8fYWjoP7HUXStYb9YQGshlNmQIq3utG/s75twPBAJrNuXnqAoWWVU09x1Pv7dRiem9JbbT7Ug1aRNe870bHIBWNzgszgKn4o5606r72PVOFvC8bq5s3m+Omsfdpj9uA57mPm3k8BsAyBzCb6Tr4DnPkkfJwTrihQ6cem9hzfTDKOVs3kjJJoyAW0vHk/dDLzuiYMjaL6MlczdKNDmLjuWP6JUYDzWDOeoJj5Nf7JpJhkUmiF3lmKbTZpuHBqZBpcK4OjowhpOvHK5yGPLvg4LN8L+am2vqnoW77i4DDQE2jbjTHhnvgw+/RETTXuBnpoJFIsHexjFvGrI6MUKFODEjfm/R4h/xtRtuibrQ5jtUtSTWMZ6dXHXSngR+PIepAI5J6iE4sMYAZqTHDnA5c1zeMyolutPyTUE1P9gXPK9UlnhvFgl7m9HZdw7QUr+7HqC8dM9kWS2Fte5E30sDNHWJ6mvqNOiwCWFZBtfODEROLTDr1z52yrPTKiKJFUth/0b0lXgCF5xiZNeE7fi4QIBmosLY5F/O4DVxZPjTBBNNUGGUL0SfPeTR9FvtYShl/pci7E8eoinDARjvZzlymELBKJdevx6ganNo8Z7Uar8yh91dTu8nPSPk+nULhHhl7S52TpNh6OyPde6aI7OzjwLw9Afs2y77kWmAvx5B+kKmqqzpH++TJfMc8vaxu1CCSU8tpB6qN5DTOaANlcoLdKcOWDyFPNZMnSAeCneO020WnW4qS3J8OlXieG4Y6b+OWAihygA0c+gjdv/5LyLm3PVgr6ZdFl0C1fQk++hv/As1LVwRP86I/ND3gvEhgulRBawubBZ+XW16wm1SUTuDFFi7YU8/tQeVqDU0e4T+3b352rq56lTJtiJ1+zqsEZH1dv64rY0CTfmWea4nYMYqXjaDQC2tRXKd0e6TGmWSZ/ECLaPFz/W6m0ax8bjQ0A01WsZORSfuM0RrrL9AAACAASURBVCdZAhq5zvRzpUFt0SOLdpDSNj01qREbzXcKRassAq75H8H4iO1dSHeioOlcZSELUrYIyC+GcQdckXG0zDduRi+ZD5rN42EkkoaeOYXMILZorzluSFPNgtZYSdqiR/JDkMT+sgp+yJrwugJ2LYsemFHI+zLiFnorEpG7U5WUOdLTY/GyTJELd76yyIulQBi1UX+0HVKW+mtjEMaDNE/OMleYEkOgl2Ut0Jmshqo3Tdf3qNWdJmi1FBSMaFTEDFpW6rWhMDAQmUTyeZZybeve6L2UHQtVXErjFhBm+ekmb0al2G7KfFqRMcAIccyL8wQIzxUXBpCuQQ+wyF9JIzZHoBdJ8WgW2TaNIMMrlIdq3rFQESOi8hyfgjAPpCMzmppt2RHTBGI6VMi3zOwtOhbIHsmCLzqVJIfOnmFBDAZLGAXm3na+bWAUGDC1FT89Pa16MFvRmGwlFklj1U/fIBbomqVj2E6hofCWO2dZkfNCjDs3ODhQl8ENDJ/CjddfHYRyXk/MdLOzSmCmXMXRY/1YubwrgblLbK289W4/brpu5SU2ahvu4MgkervbgnK7GF+ib2gCq5YtuRiHdsHGNDY+rQ6DluZL02lwwQT1MR7UNziBrnbJVbZy8bEENx3kNHVJBfLiCZlnxTQAN7gy0QAa/qSyMQeaRroBrMaeopOTE2hv61A7xPJLvYG80uclcuNR3ExehrFjLEpDw1ZBnRuB9DwT9OjfQr+qjGfcmR6kLUXGjMuhIRpg0TmCnDONW4sOnMu4HcwaOPX38SDQeRk3q9V65DIYXGz87UVpNGVD14WlSCjdl552j6YbXaxF6eAaHfLKd6QDy/dnSkKHLIT+g5qi4nMo4Emc6WOjo1i2fGWks3qFaCs4YjnkwRuQ8f6Tcs5qvTQajVLvzes9d44RVubraQTH0woMKBl1U+h9BrCsubnMn4C5mFMdC78wd4+RenMkWHE1sh6UNugsCYskekSGlVwzeX0xt8uBGiM33AOk5Hl+GB0KBIQaOdJxS5GX2oUZdyavisykEHGad9yxZyNZMbr33IEXqbemfyzibRFLcQwwqm6pCDGCLDnuSqOUzxmVdNBLJ4cWABMAKDR3L7gn9z11ahxNxRYt6MLCHkJjF0qmti/yyH5cj57e5P3WQiTRmSeWq2h5b9n0mSxdnc4sAiJzXtnaZ4VXuY+Mra2tIzirWMiLqUZM9TBnjDnCOB6mfRHo2j4QBhgb0bMegH2XUbrAVAw5e6yw65H5UKXZdGSWwWYOmQsz7tzQ4GBdJqh/aAI3bbwmgbmPYRB80q8ImDtytC+AuUjJ/KR3Tt9fbAkkMLe4Ek5gDkhgbvHWmIC5pZ2Wb8JoCT3haii70Rham2ipeiuaYcZV7CFHyh4p2s50s0JODmbMJDfqMtv2MMeFxgNppqTf6nngBYSs6lss3kBKlholShe1HHIm+mcNGRYpYo4ioyX2vjESYsZabJlAAyUaPW5szoqUnJ9xRyOK9GSOOzYutijPGced8dST9hwBrtPNPG+oIS8107+QEJ7RDebQEvwQtBktF54XbqCPhil7IiogrDht3enWHL+Mi7lJbM3BaBUjGcxvZP4SwTMjGPHfXt4/UwBIxmY9u7woDiOMIYeSUWWbf6N2Wg61VoisWN5noJGzWbVXkmUEM+4Vq3zIHFa5h1Y9lJwujz4T2GlkzlNTWPSExbNYPbQBwGYiywQIGs1ygBEonhx3s+VfM5eSea/ZlJOLYdwE0jIW5nPHVCdz4IikDEix9YCBKkaMGW2yyL5VRqbjgakpBOME21xXrH9g8+EpJxq1d2eN58lmiyqJzOmIMrqiR8oyLSdYv4GAhgCJe4oOo+igMgon9RfHZbrPqlpKVWBWuqYulf+14nuZ4jpeu8JcFLG9TBb8c/+QEq7rPJPrGsfJYknmUeIeDylP3rOPuXSNdSnO47idhnr6uJttz0oBFPEcDY5OYdMNKTK3eGbDme+cwNynIfXz88wE5s6PHM90lwTmEphbzBUmYK6jNRpMNGAY8dD+Y9rGxaJccmhac2dJuLciLJZAbxUeQzEBz19jRMWid0aXslwXyxkMlDTP9aVhHioMh8IbJgWW1lZg48aLfIfFVuR+NOLUsx16nMVnZmlMFjVhb1OW6WdFTlZRjB5oBVZNFiE2WpgVRzkf41Z5Mmd1kcedpedZzoob/fZmoVAJAQIrjwoI0+JS0mLE82/YxiDbLDmWk2fxN58/L7nPQgvMaQ8FLLzwUraYmBmbzLWNveoY+WLUlwUagpHv1F7mNEZHgBnHBJJZo5UgIhR+EYPenQS6N7R0vD2Bzgd1IHgusuax8neP2pKqGoGV5WYrpU3zp2LDZzoaSC2W2gFkl+tac2qq5i9JO6byDFpbWxtL6XuNhU933AZuKKezjTs6XGJU3eiA8d+kXrM1QXBOeOEba5geK59beybrsxyK+3g9hNjLMNK9FaZk6IMKIL1VgoIwl3uIunoFWFYr1wjfzIxWCg660WsRcMGwMJMV3bLqlVbxNDrNSJM9k26Ur4R5na0bna7MQjDcu1ndyKJtJpdKiMpFgGSUeLaJYUsgo8YLbdjqRViUMfb2o7ONTh5GP7nPLsS4tQCKVEkcGJbI3PoUmVtMy+EM905g7lMQ+nl6ZAJz50mQZ7hNAnMJzC3mCiPNMkuL4u+BChmaw8d2LmxjwvyyQAfMFLJh9EUNl0zFVG0hw0pvXkiDRhIjgArcSPt0wMSiEaFRbyj9bkYfqUVua4TiCKReNuTNZXL47HqnSvm4mD/DFhpa3VAArCf3R5BogM/oj15FdN5xZ8uEfzrjzlbbjTkwBrBDhIf0KacBsrCWQ5lAyQ2eei/JHmmMsfgWoxQE8hYVdbkpWLNquGrEB6pszAnT9eMV/giOSMUTQz8UUfJS/fZvA6UKkDLFJlipUltSSSGjYpM92ytTWpRFaHxWAVOLnGWK6RD8m3PBo86+SWMTczoPYpGhWDQpk3/IfnKZysixkqEBPlJcCTTpCAmti0JkxpwlH3/csTAQQRgLrJg8F2vc3urDi9sQfOs6JKU6VGjkGMyxw5/Y4oW5r0bvC/ILhXgYwbLIO3tusjCI3G9225yYh2h5c1pYxwuOKQ2Y1b+dsUD6Lts8cT1TnzY4f1w3ao6aR5RJ/yagY484Rugj0DfAygJ52XOC+0WAn/yd0UNiVsqLNHFGBFnVm3rA9raBNupoVvWNtGXTjeyFzEgk77GY4zaZGijPDQ0N1qVs/fBYCZsSzXIx7YYz3juBuU9F7OfloQnMnRcxnvEmCcwlMLeYK0zAXGuTePklET4a1XI4lmamlV7W2tKmQyDdkRX5GI0T40PO0Na2dquy6rQvsXysgqtVldVG905TY5SBho7SPENrCwNGlhvDXoaeA6KV17ydj7eZYdU3uTffQbzvkl8izzcqIaXIflakeZqxTQM6RAQcFOi/PW+J0Swz7vOW0+J5fIFeuOjjzgCXTzBuAQKMMNJgE9DDwjIErzIPQm+0wjLW8oFghm0xjFbr/dacNskCCgRZrOTIdjyyTgIYylTNFfCkLVaamkOOmgH8PMbHx9DR0alRQZaLl0hA6Inl/d/EiBRqo1HtrGWHPssjCaTXsqCN83Z1Oct6k+dLfhSjrWoAh0hczCFl8QoWAFKHACuWO22XgFL2RLli72Xr3Fu/sEm5r315VsyxM3pb3Cvswev5q7oprQctqwVmmzSf67iZo0oqHimciz1uzaF0EBWAqvRfU3pqc8zDdOAsusaaVtcDjVS+r0WNvGq0rEmLchbUcaT0QW/dxIiqrgkyD7x6uObhhQI0Rim3YkxWGIeVhOV+oh872pa4I8eidyEvTYVnVU7lPSQPU96TjAJ1aoQotPeoDTWOzUFE55CCcwHT3sNXo4FeiZb5gLqevLUP95WuDf+MTjIWgpmaPKX3Z79hVtNWGrU6rGKF6Tl1o1PMQyTR8+kY+cuO9fyPW+ZDemLGCv/qrBkaktYEEpmbTDTLxbQaznLvBOY+JcGfh8cmMHcehHiWWyQwl8DcYq4wAXPdS5gA71GZOtTQ136XUrlQmkmHstmRXqbGohzi3hQ4Nvf2HDeh4UnhADG8PC9Nro99txjZMA+zGZ9Gr1Lg4IYu85dCMr+2XvGS1l5cQgy5mNOS00ptcreW5lZnOUXvvxrH/jTm1hlV1KxjgkjNMWLkxWlFAuwa8qC8afBFO26nps4eNymizD80ylUTyuWSGsXavsLpsDTyjU5oxVw0eqLFWTLtkdygm56e0hwxMTBDexKPnCo9i20evEovjWvm7pjBbD1CBWhZDzmrPmq03tj4OBstyuY+MbqYvadS9RyYh+ihUnTt82xlUwJUFuChgR9KsNM7wOqeHrljFEKjmO5AEIN+dHQYS5cu0/w9la9TK7PUO0a/ZP3JNYyeZMGHORuYM2nA0vYF85piayjKmZE9c8b4oD71ccciJ3TYmD5xLcB+wB4plnex0v7mVLK96eX8uXN9D7OIiMypyFu+IzpIvseoEuc6FAMp5K0YjlOu7RnUCaYXdU2xvYRHlQkqqaOzc0X9yMiROgv8GdQzfCeLFptTifLIOhPoJ2BBIss89iqeXuiE0TWCyJg/aH2OVY/mckrNlcI+S8QxkumfqXst47CJOpEy91YhGk3kurMegNQX8g91ChWlOqntARnlwsZtUfmPPe7hoaG6VLORynabbvhsFUCpTE9iJt+G9uaFlfQW4dfqUvu5hOl6EzpaDJ1nf+rVMpBvwvSpcbR0dMKrnJ7Z3qiXUauLYjrzJR8PzNUxNT6BpiWdKJ7h9epy0IuHYWYKpVor2loXJod5jadcFVNTVbS1WmnaM/3UKh/ipeemsKzrOHJrHsUNq80Ddf5/pES09FOp4dToNNqWdmC2uLU6khyE1RLGpwroXDJfZUBRLLIJzy6z8wnmpidLaG1vWYB46ihNTiLXugTN+Ui1WMAXGy5ZzGqWlXIJ5VwL2uYT8zyDvpBgrlqaQBkdaG05D/skV8Hk2Axau9pPW4vnOk+XQwGU6clptLZbFb3ZP6XpKbS0WnRMfmozkyjV29A2zzyFPX8WgSvNsiOWkKexx2hDiK55JIXNt7O3DIVFyqLra+pNZ65F8PJ7zglNEJYg14pybpwqdclpjJpTJUaA0tyMDmUgoTk0EGahlWw0hJhzfOIkOju7tWAAe7XyXdSgmRHQYlFDK81tVTX5vzQqWeWO0RH2cOJ7MKK48HEbbSlYOQHkmqQ++bhNH55x3F7dk9HFEFXy/CLr62rl2xkBZZ9CK6SQ6S3HKpEeTSI9jNELziFz6YxuKxUjZZ1I7o/12ApGthexsYbxTQqwxBhnAQdeK+9n/V0twkVHg1IM3ZA0ypqBfqNlSmTR6GKMolphlpj3mTV4Zb6ZN8TCIc6x0+/Ld0ulaQWtKm91QFivNP2u0xJJb8sWVeFndp1VYSyVSh4VdTM9E+nQ9el5ebHQhldj9eIToTH2pTBujzbq3vaG3pGmbFFH7vlAPcz022P+bYhahuq53vuxLHue/VotR1fbkGQKaFjunRWliZFBrzLqfTIJfiUKRoeS5s5lqo8yTy9btIS6kf1X5TnSY00cPtK4W6LG0RHioD/QGG3dkiGg+Nufycix9s/zeaacRJ9ZKwN5esxVJNWRFHXZK9OlSbS3L9F9KEVVWGiJEWMWpOI6FZ2odFfX4QRodBAxgsuKoqxAyty9Tzpu5uNNl6bQ3t5xxnErzVIG2z88sSAwV6/M4Du//xIe/cYDaD9Hq6SGAXz31/8IbxYjSNpy8xfxpS+sDVQA3nLy4A/xXttjuPmqc3xI5vKjr+7Ega5teOSGaAjwzwee/338txfHpfMnrl17N770M5swM/Ay3hlZj2sKh7BvagMe2br8tIe/+b3fw6p7voF3nv9D3PLwn0dH++mAL/ul8b2/i4PFP4c7N3ed8UUWAuampo9h13P7UarZQr1p+4M4/MNvY8NXfh6r2ljZqPERRw/uxviq7Vg7+BT2jt6J++5slEN58BUcq9yIykfP4r1Rs7qXLNuOe+5Yelah15oGsevFYdx15w1nvK6cO4SDBzuw5YYVes3w4AH01a7FppWm/PlTKw7ijZ19WLNqAuNtd2D9mrNb/+PH38WL+9/Xrzc1LcetO25BN0bw9GsTeOihbvz4X7+C7b/8OJZmknnl2oEjb6KvdQtuKr6BP36+G1//0pVnfcfK9Em89uYYdtyx7qzXzQfm6tURvLzzVZwsq38G6zbegU1Xzy3fV3buxbYHbp1/wefK2P/EE2jb9mVc1/XxAfJCwNz4iffw6oEa7n34ejTXgVOH9+BIeTM2bjgdyNcKQ3jnlUlcf/s6DHy4F4dabsWO1fO/ztmumA/M1SozOPjeMDZttAdNjRzHOyMrccuGs+/LuZ45uv+7OFR4FFtvOjOgrjYdx+EDRVxzra1r/tQxiX3P7sKKLY9gTU8VtWIfnv6dg9j+3z+IJbPW4rlKZCFgbnLoCF7Y/ZYaiblcEbfd8SCW9567DBreKVfC27s+xFXbbsDpGrTxLWrlMex/dTf6x8tArhnX3rodG1a249RHL+Nw7WpMHjiOjV+8HR1nkMWeZ1/Fbfffifr4u3j57SasKA6hY+OdWN1aw5u7nsfm7feGB5488CTemr4bd209+6gGj72FE8VN2LLyzOCc1SyZAxbL0HsbAEak3HMsgyBNTX93oylUMGNEwosfsDG1UiHV2LDIVtYLzaIPWvSEVCMvny/P0Ap/HgnSqnYa1TBjjd7rLMWJ+Vccq+UWGQ2K9yfAoBeblFGN0qiH0rz/MfJj/e3UYMpUIIzFVhy2LuK4g+xdxuwLJwbauYybvfjCqsjkxDHqpbLyMvqUjTw/yM9Xo8hE+215ERrmKfE7Rgmz87mpqagRUwNANndqMLJPmhu0lu8jYN6omw2ROAaWPMeNpfxjMQdWJo396ozm1uJVLQ24cz0Eyi5zLnN5jVxoJMcrufKlrZG9RamtUJD12pMfMfgJYm3VeGVNv68CMuZEeZ4Uy8/T+KV0LXpoxjOrvjIiyIijzoVHkWhcW2ENq/yoi9Qn68KM2/Yp88TOZdwEZaobfG8xV47Ubo2Y+XvxMz4rtIdwYC5zZz37pIm8OWjIDJBnSaVRmw/LUyMIYg6eRbgsAhqdBczZtIXPMaj+maUbrReb6UauczpBspV8FdRJOwOuK8/Fs31hveMErJkTyqLgBHdKXdS9U1AqvEUejWoZ+mBaGDMUNIk61+i6jGSHdeu5w6RSN+hG78lncrRoXPbdAtvCI+9K+/X3u2DjlgIoovzFaLppAZG58b4f4Vu/dQCrv/TX8cWtraiVxnF8vI7SwHFMVApYf90GdLYBg0cO48RwCU0ty3DtxmXImujV8Vfxb39tEH/lnz+OVszg+L6jWHrTerQX6+j7aBhdq4t45v/7TYxc+/N4cPs16MmP4L0jw8jl2rBh01VoLZxC38FxjNfHUaoUcc3Ga7CkKYeJ/nfx4UAV+WInrrtuDfr3GJj73LU1vH9gDFfdtAZNrsFf+/5/wfq7fwY9XXW89Z/+MYY3/e+466YKJkptqJzYZ2DuliU49O5hTM7UUK7lsXrdlWgr96Ol5yrs/uG3FMy1t1Vw9J0PMDJdwPIr1+OK3iJODh5BeaKEwWonrl85idHqWvQubQQxWVNoIWBuYuIDvHGsG3fd0Ktfreen8NJ/+Y6CuWW5AUzWutDWVMJg/0nVYZ3L16A4M4pyaw9yH+5UMHfvtgJGBiawdFkvcrkS9v7ZH2HVXT+P4df/CGu2/yx6OuzQqc6cQv/AKKr1HDqXXYHuwjiODU7YJs63YuWVNbzykoC56zE+OoCTp4Sb3Y4VV/SEeS7l3sCuV7px/50Gho4ffRmHKrdh++oZjJRbUB3vR9OS1chNjaBt5XKIT/7U2DDau3oxMT6C6vQUJmbqaFuyAr1LmwPYH35/N/ZN3YWHNs9gbGg/Xv9gNR68rQt9QxWsuKKEJxzMtYwcx8ikNdvNN3VjaRdQyneia+rNAOZmpoYwODyNfFMHVq1YitKpcZRbKpjoK6Fr9XKUTpbR23t2g3FeMFfpw5/98SE89BfuQmttCs/94GXc/sWH0FGbwmDfIGaqBXT3rMSS9gIMzN2C8ZEBjE+VrWlxaxdWLO/CqbF+jE2U0dzeixW9xQjmumcw3NeHqXIdXb0r0dmSw8jJEvLlUUxiGa5YMXe0Q+ZkIWBu+P038Mz772LThkdw44ZOjB14AgdK92HHra2YHB/E8Enx8Hdg5couDB16Hi+92Yzb7tiI/MxHONxyC3ZcUcHoiX6cqtRQbLZ3mSmNo1YrYXS4imXrVqPlLGBnPjBXLU9j157juHv7el1nAj5f67sKD23NYexEPyYqNRSaOrFiRTcq5XFUKjM4OVxB75WrUBkfxKiMv2UpVi3vAMHcrZuBkaESenu7UDo1gsHRSeQL7VixsgN9B3+MgwNrsOmGDVi1ujNE3aZGP8Sz+99BT9tGbLtzXQOYK5zsR721F/XJMV3frM4m4y2XT2K61o7OszSeXwiYO3nsIF4b3IiHb8lqFv+9Oo3+sQpyM2MoVfLoXbES7S0FlKdHMDh0CtVcE3qXr1QGw9jQCUyUxJPfie6mQfzox+9jy7234srVyzE90ofxqSqKzd1YtSL2/qvnJ/Haj59F2w33YtPaJUBpGqV8Ec31CobHc1ixrAX13AzGRsvo7mzF2MQEypOiu/Po7lmFzo4CFMzddzuGBsexbEW3Dvzk8BCW9CzDT14xMFeaGMZEpQtNJ3YGMHdy8DjGSzW0dy1DT2cLTg6fRK65hPHRArqXN6Oc68TSswS7GZkTy88ohV7EQxr5egPuSFmzv1lUxDy6RnuLxSmykTi51nLLMoanaVE3RK1AQfiOU5l0DG4wazn6pmb1ZNOIInALPZk0F8oiNBqtc8pZoAWyHL5SQi0alO3npO8ghpMbUGaURgooIzxuxsWxZwo00JN+sY6b0SjKyYBabOZOmbOyojRyFtqlAg6npYZiA15MJNLHvE+fz2UoDiHydFqkRA5ExgKe5O+l6RJaWls9SmatLmz92VpihVRGxTQibEsnUNH0WjV2DQT4ArEeZBKRdaqc3UPGMtu5E6tDktLJQigEExoVdLCrxr+XgGdumiwBM/rjmuI+IlWUeVT6uTssdO9kytCzMiwrcsrZp2e3yK8gRrr3N3PgYLllGcqq0vcy1QUvqXF7AQsH6IzkkNpoekbmwfJUCbpIEWaF3ODYCeep6QWRFKNvpFHKv5u9ubhWrZTqoEoN5jwadZBrPoI+czSQ1q22qFfelOcQ1Cj1NRNN9NJCga1u35lDN2aIRqSUki0xu0ed5A7KmBnxjlVB2UTetgTZCpSnRdDdkeKR4Wz0j/qe8iRV2aKTpFXSyeIsAwe4Rvk1mj1/DBibfpb/Fmvc2mdOhCSH2nx95uoo4cV/9i+x6he+hlf+9Xv4yj/+Igr9b+JX/9le/MLfeQwdlVexe//V+OpPX4/+94dQ78jhnW//NvIP/l3cszHCuSyYa8EQ/tNf/ve45zf+V2zoKuNPvrkTd/+Nu7D/X/8GJrf9Ih7cuhSYGMJUPYexN5/B9wcexN/8uWH89v/0Yzzyv/wM0L8Pv/vadfjHv3w1Ro7+BFPFFTix+0eobf4Sruh/XcHcqqM7Mbr6HtxzY6RFRjA3g1e/+eto+an/E2uLL+HAsWtwQ9dRBXM3F36CH/VtxKO3nMSP//l/wz3/4O9g7KV/i5V3/xIOvfhHCubG3vgxnhjZgs9vncBTv/cCvvDLv4D9f/B/Yeiqn8VDW69A55HfwgvTfxkPbT9ztOuTgLlrvvwo3nt2HzY/8ABG3/oxWq/cho6mOtDdi5GfvIihK+7H9SNP4vWx23Ftfhf6ltyBrdd3oTp6EN9+vhlf+9J6/OSpP2wAc+XJkxieyaG19D5eeLGOh396E8qnZlA7tQ+v/qQbD31+tYO56zA8MIpiax5H9jyN+rqvYPN6OzDOBOa2tryHP3rqI9zz0Has7mnF7ieexTVf+QLW1ut4+7Wd2LD1fuzd+SeoXfMIrl8xhD0738a2Rx7DkhbbHVkwN3x4N94vX4M7Vpfw7Scn8NNfXaZg7s5f2ozX/+hDbHnsFoy//yJKq+5CT+kDfNSyFdtaLTL3ta+24qXv7MWG7dsxcex1TK2+B0tHduGVd/O4b8cWdLaVsWvXCB58yEDCmX7OCcxVRvH8zvdxz+duxYevPoXhJbfhuiuH8cZr07jvgS0K5m7bcS1e2vUhbt26Fode+T6qV30NW27qx8tPjeDmm9fh4CuvY9ndD+LUiz/QyNzKvu/h4ORm3HBNG/btOYz77t2AH/3ZU1h+/T24/qoedHacOdK5IDD3wevYN7UFhWMv4ubPP4DcT36kYG7brYN4/unjuPX2jRj+cD+OVG/Dbctew5NvduL++27E1NDb+KjlFmy/ooSBD8fQ0tOKj3bvxNqtX8DUyV3Ys78NO+69Eb3d7Thb/OjjgrkHt9YxcGhUn3tkz1NYcfMXUZt5Da++1oTt921CT28Vr+x8D1tuuQbvvv4a2q9/HKsHvo0Pig9h2chTmFr3MG5Y04SXd+7BhjtvwuTB5zHUugPXtzyH3cMbcefmq9GxpCUYUcfeehaFdXfixBt7cMtd96DeZJG5bT9zBV5/8RTuvP9WHN23E1ffcj+Of/AS9r6Vw4btm7Cm7RCOlNbj5lUGYOb6+aRgrj55FH/4J7ux9cGHsazpCPYdLOKBHWvwws5duPqWO7Ak/yHePFDAjodasfu5ady4aS3KM3l0N4/iuz98F3d9YTuWd7SrkyFfbMLBV/ag955HcW2bRYWrwzvx4jtX4b4d1zQM/9TgYTy7t4DHH1mDWtMAdr00iu03r8WT33sG6++9H8sK72DvgAOVcQAAIABJREFU3gLue+gW7HvuVWy9+xY8/cRePPz4Nr3P6zt/jE13P4p39zyHzdvuxu7n92DDttuR/+ApBXPbr9qPF9/uxM03rcWbu9/AzZ/bjref/D7Gmm/AbZvXYerku/iouAU7rjh7ZK6zXWhjXlTEm80K7Us8tqTriZGiUYnMKW2URFLbbJ+pIe4lucXQVgqdF5MQgGAeYYsc8OA3Y8EiNDRYWMhAmjhr9UtPyDcj1sCDUqU0N8Nc1jT2NX/D+f/6N/c4xypsmYieG+dmwDAXxwoAsLAEKZYsSCD0OnqzNS9srnFXjB54UY5bqXlW0ETmXQrFCH0pAgQ7a+zflsdDOmAAut6agNRFpdZ6o2z/cvD8E0BbBMYq65kxbIYfaYkC+Ow+BmIYoRMZa684j2gpHZYN5L0Igka9NN+SjZLdweAhKq3KqA4KWy+BAubRZVK5LPgj2Ui2bhqboFs+EKNfCrL8HWSM2eIbpOhpCfggP8/U9Ib1zB8MERwveqH30Rw8OkEildRGZ82nreBHNTR1z0bkLqVxMw/N2jvkcPLkMHp7Vig4jVVjiQ4izTdWo7Q8XOofKXyjUScB+jq/1j6FRXnks9B3MKw/FlUyncYoluR8ZnPnZF6lBYE5gGyNWg/Coudd2ji5Lkjj1u9JpMpp5ao7M7qR65G6kRFfAnmuNa5vWc+yFmWcEukO4NDzWrm3sxTkWA3VjinduwSjzlzggW7OHysSZQVQDMSxoAp1I/MWKWPRjYy0inzONm4WUOL12tLBddLHGXdueHi4LoLvGxyftwDK9MBu/NqvHsB9X7sa/XtexL1/6VewrvgufuP77fj7f3k9KtXD+PZ/OoSv/3d348jBA3i/fwoTb/8A+a3/Gx7PUPzmA3P3/s0H8O43/19MP/D38eBN4m0/hD1vD6A+egBPfng//o9fmcG3/9EhfOmfPIbm4X34lX84hn/2zbsxfegtHPiohKEj76F3++exfuwN/PBYH1pOrsdf+oYZCPzZ9Sf/BnsGrkBLM9A104mtP3Ufumu7G8DcbZ0f4o93TeP6tXUM7uvHg3/1z+PIk/+mAcw9963fxcQ1WyCkq+N7n8P2r/8yjr78e9jy+b+CpUsKmNn3r84TmHsPO184jN6uVuSrXdj0wHrs/89/jKEly3HDPT+FjUsrGDq8G2/3FbBi+SpsuHo1Dr/5UgBzTx4ooHXpVfjCfUYvfH//c5hc9RC2rKxg7w9+F6PtG9FSzGHFxjuwrn0Mhz8cRLkwhvd3TePBbzyA1tIoXnzydVx/z4NYscxplndch6G+wxg6WcLksf2orfgSbt9skaCzgbnv7l2On/nCCtRrU3jhe6eDuX0vvYRb77sHhXode3/0h7h6x5/D0i4z+QXMPXWggrW9xq3uXb0ZN6yabABz237xDhz44evoWn8VyuN9WLFpBwqDP8GHGTD3lduP4DsvVbB580qUxgZwonIrbup9E0db78NdV5dRmRzF8+cJzP3pt15GzzUrNWpZbFqKTbetw8t/+jS6b7wenQAOHzqORx57UMHc7Xdfj1defgM9K5di/PBHWHnL57Bi7Nt47sg6XL2mC6NHD6K26jF0HH8SrTsewdAP/ytq14ixXcXhA8ew+Uvb8cYTB/HA43fg7BmNC4zMfbAH+yZ34NaeF/Ham124dc1HeL9yL27pfAr7xm7HjttWoTb9Nr777TF87nNVPLN3Kb7w6I0YJM1yZQl9hw9jrFTD+ImDuHrLYyiN78Vg5+24tXf+hLqFgLmnnngGS3oMDM1MjmGm5xE8ems1PHey7ydYtfELyFXfwInCFmxd2YrK6BN4ck8nrlnbg8n+tzHaei+2tryA5w+1I7/ydnxxRzdKtUN45kfHcM365aiVDuPY4Drcd/27eHXwFtyzNdJ067kxvPCnT6Pz6o04OfABurZ+GVtWHMMTv7UL08vbsePxz2NVsYZ3dz+jYO7dN3ahbcU1yBXb0NXywXkDc0/sGcGaZUAhtwQ3bl2LE++fQLXWhnXrm/D9J8bxtZ++Efl6DS/8+EVsvvc67HltBg/dZ5Hz3c88ha0Pb8Pe5/Yhv3QF1q69CstaxvHd7x/EQ1+7D0vqNQwc+wAjE2X0v/8+lu74Crb0uAFx9Pt4qW8z7hV67dGDePv9E5hq2oi7ryvPCeaee+FDPPDQJtSKI3jue2/gnkfux/4Xzgzm3t7zA5SHBtC1+Wu47qp2KM2ytAO9o9/B0cJWrF2ZR9+hD7D8gc9j+rmn0X3/o9jQUkP/4f34YAFgrqtdeirRc+pUHrMk9TBmpIS5XtqIWsq3u3FuQK+oxq9Q6sTIaGmR3ldV7/XkZeLdW52NUDheUOOZRpMZLFYIIFvGm2BLWgmJkZEFg8HrnCmOQY95tlQ2o4Kk/sTqjDSYIz+NUSnmavEvHB/z6+Yet7UcIPiU9zz7uKM3fdHHrQBEipNYr6syq3M6pZE5ZtYLbha4ceM3fO5REAMXRk0UI1x/HChX1Bi0j0KfNi+MwKp9WXoYaYchIpahE0ZwZLRFAzZm0Go0K5NvpPrQcyMDuPLoDsGbOhJmUSQJJplnxKiKlemPtH6uA41g6Hs3timwyIYZ/NniPJkaJCFKbc3d5Z1YOp9R5AgMGumC/v5OzROAIT+yXy+1cTNyacVBLNLD/Um6rgJ7p5HGv5GKanRDRp9Z3ojAPRsh5RpRkKcNwm3fZYstGZAnp9HAYGZAIReTjogsG4EOBequBmp2XaJS096LznLl+Hzmo7GdSxaYG5XTqiCQHmrPzoB9d76I7mWvw+z7cS0SJEXwZ43KzSHmBWj8dwPABLcxqsw8PEazmYdqUWoHwt4HlJG8UNRqEcedG+jv1+Bfv9As5+kz9/q3vofyTz+OO4rA6NF9ePWDHjywcQL/9ulu/M8/d2UAcw8/1oIfvNKLn/upazH4xL/A7t6/vTAw1zmDP/g3T+KRX3kkgLn7bxrDd37rh/jK//gzqB9+Gr/2J+sVzH3nH36In/qnn0eTg7lf+wcz+L//YDV+9e/ehBNv/RjHWm7DupOv4/sjN6L+3Pfw1V/96wq4+MPIXG93EaX+P8EPXtmIe7cONoC5h68dwD/9l2X8vX90M5q9gtDe7zaCuVe//T1s+LkvY63fWDyiL33nd3DTI/8DxEg4f2DudJrli7//+yiuWY8jQz348ldv0ZwmWZRHDz6Ht2cexLX5FwKY2/leN+pj72LTYz+La5dW8doLL+OOe3boqN+cFZl7/ZkncO2Dj6KtcBQ7f+997PjGAzi5/wc4te4BXNfdCubM3XJbDa++1oH7t12Jobe+i4/waABzM7kP8dqrwN13XK3POH7kZQy0b8X1M+/jibfW4SufW3IamHvr5Wdww50PYP/Lu3Cbj20uMEeaZWVyBD966iM8/vDKBjAnOXMDz/whlt7657C8yzzhJz7c2wDmvnbXCfxg70p84eF17ozJ4ejbr+DEsntw5/LzC+ZIs2yvV7H/uSdR33Q/xl58FZu/fC96/GSTMQqYu/P+jdj15B7c8MjdmvenSvzon2L/+N24daNRbJGv4I0nnkDrjscw/uS3sOyBv4iruv2QrYzjx09/hEc/vyWz2uf+dWGROQNzQms99vq38f+zdx3wURXd92x2E0joLQlVekfpINKlKU0QQQFBEAsqdrF3xa7YPvWvoojSRFEQERAB6b0jgvRe0gjJJtn2/52ZN5sNCiyEkHafH1/ae/PmnZl9d87cc+89kOAFil+HplFLsPJwXbRqXA7e5L/xy68p6NzOiQVnkLny8cuw09kE7RuG4cSWuQgp3x5piZtxKuoq1C54dumx6XEwZO6/ZJa1Cq3H1oQrcW3jAojfNhspZToixL0VMUXqoW6RgnCnLMamf6qjUT0T1GdDwpZZWB8ThZN796FVv5tQJvwI1m5MQctGJnDXBu+hX7HyDDKXuHsBNic0wdUNi8CXuBuT5nnQf0AxLPhqJSIqhMDlaIZ2baKw2yJz9pAk7F67Ervc1dC8TsIlI3NnyiyNXATOw/hx9jH07NcEYV4PlsxfjeatamHZ6ji0b6c9z+sWL0Sj1u1hs/ngcZ3Ggrnr0KxTfSyevV2RufCjc7DySG1cfVV57Fy5GGm1OvnJnNu2BYvm+XBtpwaqrbSkeKz+y4mGld1+MucJO4RVS5xo0bAcli8/iGva1TwnmfPZXFi74E80uKYTdq7+DUVqFsCWzWXRvUMtTeZSrkZZ589IKjcAdczwhLixYe5ylOnaHhW8wZM5ZrM0RY+1zExL8Jg8hB9PI3E0C02ziDFprlV8k5U0wFrFq6WSSUZhvqr1vVWQ1siRzA6v8uIZb4zbrWKc2K4iiixUq2KI9MLCkEG2l559Ti921PvCSkNuPEKUsOk/asmVSQmuFztWDTw/4TDyNXoY0wmW8p74n9FknUtf7Jj7XnS/La+migW0pKBZ129Nkk3MjS4Ibr0/reQdxtOlZIZ+T4UubszzSR4YK2ckt0byZuRqKjGMlZXSKGmNN8HMMSW6UqUftEdWSRdV0Ku242qxq2SGuhi0P9W8RXoCvREmUaP28up4O9Nv9axWnJxfBmbJEAPngiJjpmSA8ipYNebooaYHWhWm5sKeBEtvNphYLpP8xcgl1d+IqVUHS3k0rcPUtjPJcwwObJeYmngv46UwRDAw+Ya5n5GaKvqsSG/u67fDQS+TW3uquMng0El4FDmzMpkygYguQ6E3QHViHB2nx80ClpJQY2nVjjPz28hgTU0+4z3WyVe42aTfb5y3Zu4oeXFASRL/u1HNDRbUZqZfnVDFlAxI9+xrYsT7G++fn0j5Z4AunUEvdPq7kd5iXS6EfVF9YjxqaKhO+MF3lzUH+Y5h+zoWUsch+9+jVi1Gv3fZeidmSEoS8I6hWiJQXh/4eTB4pxey14oHs7lnvIcmHtHEy7Iv+jPLMbx8/VYJUAjayTjnOT1zPjgxa9Ii9LilmxoSb1osvnlvBa4dcgV+/DMjmevWIxo/fL8eEaWLIvz4JtibjjormQuHG7vnTMCiQ9EoWsSHY9t8GPD89XCvnoypK4qhebcWiFkyA4nFo1HIeQybY9rjsf8gcy+/WgzffLwF5WqXgi0xFuU6dEHl2K1KZtm44FZM+u4o+o/qjtKFtbFaNfN/2BRbHgXDQuA9cgRX9b4ZFQpuzkDm2lU4ihfHbkWtehEq3qdz59Y4uPjTDJ65tBNb8MvMPbCXsiOicCl07toKm+dkBZnbhcXLD6FUMe35qlz3Suz6dQaq9OqLpJ1/4lToVagQth/747xIS3KiZO02KHg8XWbJmLkmVQ5izfoYXNnQjR37K6NZY+1dOJPM/b12IeJ9RRHicyJujxdNOhfFn3P3oly1iihYsCTqNyysZJaNGxbB8j93olCxcHhO7UdoZLpnjh+2v1cvRayvABzwwJtaCA1bNYDv5HY/mQO8OLh1CXbERaBohA9xMSno2LE1Np2HzC3824cKpTwqti+sRD00ruLJSObuvRb7Z/+AhCJVUSDUjsgqDVAwaVsGMte3ewlsX7sG8a5wOEIcKFurIXB0bZaQuVnTVqFk1Sg44EVSsgON2jWB5+BGbP7HiYhCdoQXKYcGdSromLnWtbBswVLYixShuUXZSnVRIToNa1dshjeEsr4wVL6qAY4umatkluXTNmH91hg4wgvCXiAajesWzzIy53YlYMmc2QiveAOaNXZh8/KNcNnC4U5JRelqTHhxBItmb0PRCrURWTIBhwtciZqejVj+VxoiS+qYyHpXXR4y1zDqbyzd7ERUKcB56iRq1O0AWwCZY8zp+qVr4baHweazoXytlog4MEMlQKlZeifWbfeiRZt62LV6GWJtBeDw+VCm3JW4IuoAFi44iFLRtVH/ynKwe51YMX8NqrZvh8hQL3y2VGz7ZToKtWqD3bN2odngxti7YhnCrmgH+5EVyjO3d+d6pCW5cMJVBlfVSbxkZG7+hgSUL60ToNSo1RDFi+oFFGWW38/eisqVSsHnOo3QorXRuG5J/LN5BY6nRCA0JBmhhWugQQM7tq3chzSvB4muIrj66srYNG8xUktVxJU107Bm1SkUKxaB00ePodQ1vf1kjvc48NcKbD/uRdFwB3xuF9zhNdGqbiiWLlqPsBJFYIcbySGl0brB2clco9aNsH31EsTYCiHc50HCaSdatemgZZbNW2HP+kU4HFIbdQpuww7n1WhW4yTWrNsJW4HCCAkpjnrNq2L7nGUXTOaYzdJIaLgwUAsBK87BxJGp4HqrtpGR4vh3bk0iEhPwb8nkTLFaRdxC7GqhYqQ9gV4MI2M0iySTUMBkm1R9yhDcb8kkA8mclag7NdWJgsz8qTbW0+Vy2rumGJ21yDa73Fb9uoACxIYU6h17nUQg3VOYns3OeO5yXb/96dcDYxbTd/lVEhxTFsLKNmlkVyZeKLCUBBfMXJAzuYnC3pIHUjqr4i4pBbTiEVUR44D5kZ4wJT18UnvA3P5Cx/4seibxTIB3zZ/swVq0pi8w9TonMG26itdh7J5KjKE9k9oRpAseK+JIMsjFqElzb2KLHPoaM1fVM1LWGUD4eTMjteRfudjWkkwt69O4WOUWjJzMn1jCkE8di2RSxKs4UGtT87/mpd/ToiRq6Z5BJSW1Nk5yer+Vh9+SnhpSFEhk/SUlNIJ+2bbetNHeZS291Z5a/o7Xcyy05FKTsMD5wGtJnE2heDXelqxWS8V13KyRhRsS6M+8a20wqDMsJYHJeGlIJt9xfs+imk9688K8X/l9mlvLh00tTCN7NARJcQ3rc0Q5p5FZaqKYnqzJlHLRmweWfNJsllibZClOp+UVtGTopqyIpbAwMXemzAr7azbu/GTVAlHHHOtkKOkbN4Hn69IifC5/v1Utv6zrty0uLs7HIpEnYpPOGzPnJ9b55JvFP09F5S79UDE8BPHH5mHdzpro2Fp7mi7lEUzM3KW8X15vK3bXCqw7WgfXXlMMnqSjmL0oHj2vr50lj32+mLkLvWli7Ar8c7IGGtUsBa/jIJbNO45W7RufvwTGhd4oyAQoF9HsJb3kfJ65S3qzy9hY/J5fcNDXCvWrWt7Wc9w7mJi5c3WdZG76fCf69qx+GZ8wd9yKseKFw7njzYWq7rOS6liZ+kwKbZONT8WIqL9zB9mlAvBNVj4TT+GPhbI8fKxdFhpawC9VUhkK/Uk0THpCLWYzZI/94AKbCwIuuvyeECvlvNoVZ0ILy4tjZG6UVvmTX1gB+ybOzxTspRQ0sLgyFyRGnqR30S3JnJWdj33RsSM6oZRaaKo6YMZzd4n6bVKqX9J+aw/Ef/c7vTaZHkN9uNKYnCQ8oEiy9kSZOEETJ2fkoNoz4EJomPYYpNda0zFP2mtkxemZ+mqW18rEEjHTpfEwmEylHFxdLkATJx462UM6UdMexXQiZORpgZ4ek1qe40VJKdtX3l4r4Y7aLLA8r0ZqRg8E2zBxPyR4JuZOL3KtJBKWR5P9Y5sq2YMlCVReFd4voF6ijiHSMj41py2Sp2sbpkskzeKcGPMzZuauyglt6vBR1myVaNCyPr1Iv5h+m3nPZ8yufpuMnRxnvkP4T5fQ0PXhTGIU5TW2PLnao28RORVbq71mfo+uv1SELgGhparp9fb88byWV1NhZxWiZ380UUl/N+o6gdqDbGJozbtRzS/Gdlp9UJtXViZNI7f0b4LwHWh3qM0FlitQh+XF9WeLDEgdqz4bVq04hY/1OSNZDYzVVCTLmp9GBm+uVZ5Al473058ZHX9s4mJNbHHGmp3a051x08KK3LQ+h7qGnC6XYCTa+t2oZeaXq982ZrMkmaNn7nwJUHKHeb50vdy1ai7mbYyDw8viq4XQ9rrOuCL67NkBL/bOQuYuFrn/vi4l7h/8ueoAChQMAbwORFZvgDoVz14aIjN3v9RkLiVpN1at3gufzQ5fCFC2wlWoWaW4P9FGZvp65rXByCwv5f0upq28SOZ8nuNYMn8pSlTvgPpVz10GhJgJmbuYmRPcNbpouI7VMYt1f5IKKymK2tW2srxxgWJ2/bXHLD12Q8VIBcRZGE+Yqemk5TeWd8OfWVLv7uoU9HrRZMihlqZZsSvW4xgZnk4uotOM65gPK7bDkun5szZaCTKUR8UqSM7rKBNURNSKazJxNTprnU4+oQiMtUj21zjzx4ilZ7rLsn4rzNP7raV+Z+m3VaMt2H4b6Z7JXmqSbugSEHr3XHlBTIHYgDTnAQUe/KnyuIA10ktDHB2hLFacLsHVNf+0xFMvgNPb9xd6tmS0hvyZmmL+JBnWotHEWOrYSbOITPe0Gclk4LibrKQkLLreFz3GVoZEeg3UuKcnPvF7KkwogJXmXm9wWEWkrXlp4ib1poOW37LQOb1zxrNsYje1hFTLSc3c12t57YHWcj8jf9NeKwt+f9ZWQ2iNJ8a0qYmwdc1F9pufi8BsoP6YU/PMZ+03F+6ahGkpbXD9NgldeB3JiZl7/rhGlfxIexpNDKLxPvk3jqzsrJoU62y4mpjqgtm8XtdQ1BtR5vOu32t6zhuCZjzuJk7NvBM0yeS4mDqC+mcVh8sNIut9kkGybsW1GaVDepytJlLK0602AdKTAZnn9mfD9Hst9bvRkDX/RlZAZlM9L/Tmhumbf675ve2WYsWSreu5w/en9j6bwvYZ3sn+Oof6/a82bKzEVkb14N8IM1lAM9XvdE99ukrg3P1WZI6Zu2ITUoKqMxeciZSzLgQBIXMXglbOOvdSk7nL+XRC5i4n2hd/r8ySuYu/c96/Unvm0usmqYWqKg5rFgPpqbeJhklYYRbpXFBwgRIYO6I8Xcprp0mB8poZWZklXTK7tulB9HphY+ROZvfcZEnjvZVsjRnVAhaL/gUwPWeUc1pJOFwkDiohBBdpOnZJExe9WNcSqPQdZhPfpD12TOKS7ikxSQBMjSe1MFNZ7nTGt9zZb5OcRc9xjhkXaIZ4Gw+XkVeZBBDGqeGXL6pU+aYNK1OpJSc0hJF/NbI1jqGeR9rjqmOGjATRxKKZWESdDdTkojBeGJM4Ij2Tnh6HdKme9jeYrJfpHdT91FJM7VkxEjwT82fi9DjH/CVUrGQtukiyLmNBD5zxYBvPgyKYyquqcTBSPjVHLCKr6opZBas1pzPZDy1pnx4M/5wKrE9nYg8NseUCXHlJrfvxUpKp3NZvQwJ0ciJdXsHE3OoYTUoptWQ6Q0IOa/NHbyhpohdImA2hNNkp9SaDflfxd0bKq5PPMG6UiZXs1kaDlkgaabn5zJu4WUM4jXfavBv9700rg65OIqXJv5GwKy+dlU3WeK7Ss95qEpwuG9VzznhgDas36gYT86s/V5aM09oEMpttpi3t+U3Pgqmkv5xDVvF69QzWRoOZy+r9bn1ejJpBbaApb6n1OQ2oHWrKxvjfjZbn+Gz9Nhk5DT4mLtR4y9OTEZ2/3ypmjh/G4ycTUbd2Vb8LP++b8ZzzhELmcs5YXGhPhMxdKGIXdn5e9MxdGAKZ98xd6P3y0/npdebMgtxa7Cryo+Vsmtjo2JRAF7kxtFoCFpCG2oppMvFQer2anj5cZ1G0ISUlGeERhfROvBXjFiiZMpkRNXHQ0kzenxnhwgoYhYhOFa7Sc/uFgpqzGcJliJnfi2h5DEx9MLMYN7JJvUueXhhXL0z0jriRJ+mdaZ04JHDhYRZspuZXjuy3lWBCSVWVzM9kUAxI4pfBIWrqyOm4usDyBCrRAePhzELceIasBA0cF4O7WVxqWRfH3EpwpZJW6Gyoivxb3kAz30zyEjMOOlEEs1fqlOk8/NkiYQOJvM5uqcfRxBYZMs/rTTynWuAG1H7z10/0MyJNrrRX1EqAYi16dbyQW80KenA53wxZ1R5dy6NteX+NlJnEznhxeLFJbW8IpX/OBMSEKkLsJy96nDIkSPkv7UpW9ttfU43yWE0CLrbfJDYpKc70DLiWBFB7P7Uq0p8xMkCVbdL+G8+YYbEmdk7LMvX8MDJA9e7xqwmYBZXeOi1DNp4uFetFBYKJow2Q9RplgL9d692n52xg+QTtoTXlEdieThxizQtTosXaXOKc5WGycqamMf40wl/uQ3ncLGKliJS1+ZL+vtT1PvlupNxZ7wmEgKUCWL4lw/SwEjmZZCZ6blneZhJeK7GLP47aZP204jKVx9DadFCfSSWZTn/nnvluvFz9tsXFxfqYKee4xMxl2xqGZO7Q4eOILF3Uv0uXbZ2RG18QAkLmLgiuCz5ZyJyQuQueNBdwgZZZMqW88VZZ8SSax6VnGzSLHUtyqeVgWgaoyxdYsWRmF9pa3Cub709woBf+htwZL5xJ8GBkcBnrwRmvoV7VBWa0NIsnlZVS1XqzCvEqGZD2rPnlaJZHRi0+rN1/vUuvPXF6uahj5UxyAbXos2p/qXMssmEWckZumPP6rQl5YDZJQ7w1rdYxX1z4+Qt3W7FExkNpsNPJa0iirQmhJ4XyHPhTo1srRbW7bhW1VpsALiaZ0LGFJrZNk11T+Ds9Fb0ZJx3zqEtdqLniX1BbkzogsY1ZtNMfli4H1fPRyBu1d0ZLGtWi1Up/r+auRYh4b1NHMTA+z+8V4MLZqlFnyLvfw2t5UfRcsSSxJh7UIv/+57Vir8yz+qWCRmJsfZZIGjkHDZbaa6prmfkljFYNNpOExRARTWytYuO5pN/Gk688cJZ028gRTZZb80pTkuqAmEX/O8DK6Kjr6wUWWdfeOsqTGedqPM5mE0BvEOh5ZrxzgRJWJcO1xtVsWJi4Sn/spF+GbhWwN+/GgBqW/pg54161PLKm9IsZ23TPpH4jBf6s30Va5mg2QgyJSn83pscPmvmls67qeEq/RN7yIAd2xyRfMdlVjbfQqCtMzKKRwRsvttlEU5suJnFQwMba5eq3LT4+zkdDRM9crRqVxDN3AQuBS3UqydzhIycUmTMT6FK1Le1kLQJC5rIWXyFzQuaycoale+YoU9MLGu1T9VGbAAAgAElEQVSB0KnVtdcpPducyc5mYpHSs/Rp2Z4iCWlp/sLhgdIflbiAu7s+r7VbbBVhtoX4kzyYdtOldFZ2Py5mlRzPhpiYYyhVKsqKX9HkK5BgpDiTVWkDI1HjNfQCFipUxO9hM8TNeA9N7M2/U3pnrOfk995Zqen17rtOU27irdIL5er03JnrdxIKFSp6ifutEyCcGReXLjnUJFYRA7UQdukseJZHy3g3MpSV8Gc0tQo0q1ginaDDxP6YBXSgZNMQPc4dzhvGOJkFtvKOWv4Ok3VQke+AWJzAxDRacmYko5r8mPube5qYNtU3K3mJWrxb3grGC7FGoum7wYDnmDg/TQrVLoUad2ZQZayXkUxqIsokHVqfmXg6AUWLFlfPZUgmf69KO1ibDoGxoKokhZWmXxFNi8gZz7Bfsmd53tiGKiGiYss05rmp3yaeTcVqWYRVy7YNMdFSbiO95udMjYWVXMR8JrXHTWOuvlobB5wXOgaQsbKp6t0QGK9prjNzh+caUszNBaUMUKUtdDuKeP3nu9EQMD32fBarTLxqT3nKUlLURoWJHQ4k57yHSqSjpN6alPMbPU+09zAwptNIPI2nl+3Hx8egePFSal6ZDZ3AbJ98fs7bMJVUSvfT6UxC4cKsU5uebTMw27D/M6yCPE2JGP1ZMxsiJkOsJovaA2k+25eu3zZ/TOV/9pueOYIYk5CC6lXKCZnLypXDWdommTt2IhalSzDFdno9lmzoitzyAhEQMneBgF3g6ULmhMxd4JS5oNONZ85ItkyyALUYUfXEdOyb8cJo6ZOW5ykvmSX/UQtcvyfM1HrTHhnj9TOLc3ON30NnyTJ1PAclm3pRpBYXfu9ZujcoMImBWYiplPcB9cRMAhQlv7OkdKY4NFsPjAsMzDbIBaWWKWlyaxaE/sWh6pz2AGoypCVKGfvN9pn9Ue+iGy+WP0towI79pei3ii9i3aowZsULrt/Gw6mR1vX2zNgGxhapRaSVPCLdA0mPZ3qCBb1o01JcfY72jlD+Sm+LKTWg48nMuSaZgRXzZbnOVDykNacMrjqzqt71Dywc7Zd3qjHQhMzgbRbPvFaXCNCeM1MXziR6MUl7TAIWNbZWFlOTCMPvrbUyG5oPmKkHGFio2RALk+Ev0NurCSk/O9qTzT6p8htuLVPTkjUrEYaVrCcwY6xeYGssTEIef2ZYf0bH9OQn2dVv5Umkd9XKdHu+fqtxseJazYaQ33tpxbkZz2ogYTZ11ozb1cTL8dp0T6Yld7Rqypn3VHqheBI1t5VVNJ3MmBIERsZoiLz5DKjYR6senHmfqDhcJe/WY5Tx3aiJtl+ua3mrjRdMfTYsr6RJamPmovn86XpzxjOp5Y0Z3jEWjip2MMAzFig1VRmArcNgTtKpyweYwutWDUUrblRjnp6sxXgB9ZzV801vPqT3zYyTyXp8OfqtZJZ87hRnitoZkkMQEAQEAUFAEBAEBAFBQBAQBAQBQSBnIECSWKRYUe2BJ8EMqNeo6syRAaelpqFMZKR45nLGmEkvBAFBQBAQBAQBQUAQEAQEAUFAEEBSUhKSk5OU3NIoHbSyAlDZLOlWZ3mCyKgoIXMyYQQBQUAQEAQEAUFAEBAEBAFBQBDIIQiQzFEKb2TypmalkleTzFHPmZqSiqjoaCFzOWTQpBuCgCAgCAgCgoAgIAgIAoKAICAIkMwxHM5frsaK81PxkjExMYwYRlqaS8iczBVBQBAQBAQBQUAQEAQEAUFAEBAEchACJHPMCGqSxehkNx5dU9QUDWdGIfHM5aBRk64IAoKAICAICAKCgCAgCAgCgkC+R4BkzulMBktGsCQDawfyUAlR4mJjWUFTySwjoyQBSr6fLQKAICAICAKCgCAgCAgCgoAgIAjkGARI5lJSnDAlXfzlHFhFhp459pQ1IySbZY4ZM+mIICAICAKCgCAgCAgCgoAgIAgIAiqbZYrTqepXpqWmIjQ0TNWuVDFz4pmTGSIICAKCgCAgCAgCgoAgIAgIAoJAzkRAxcylWjFzsMHLLJY2XYzdFhsb42NaS5UARUoT5MwRlF4JAoKAICAICAKCgCAgCAgCgkC+RMAkQLE7HPB6PDpYDjCeuRgfs6F4PD6UiSwjpQny5RSRhxYEBAFBQBAQBAQBQUAQEAQEgZyIgI6ZS4E9JATQPA66YrjNqjMHmyoaLtksc+LwSZ8EAUFAEBAEBAFBQBAQBAQBQSC/ImBkliG2EHgZJ2cLURJLt9sFW3x8HPOgqNoFkgAlv04ReW5BQBAQBAQBQUAQEAQEAUFAEMiJCGgyl2rFydnh83rhU645WDFz3uCKhh85cgQRERE58RmlT4KAICAICAL5CIG4uDhUrlw5U098+PBhFCpUKFNtyMWCgCAgCAgCgkBmEYiPj8cVV1xx1mbSE6CEmHA5MOeJJnMxMT5HaCiSk5LPW2cuNjYWJUuWzGx/5XpBQBAQBAQBQSBTCOzfvx+VKlXKVBsxMTEoVapUptqQiwUBQUAQEAQEgcwicPDgQVSoUOE8ZE575nSsHMPlSOxssMXFxfk8Hjc8bs95ZZZC5jI7VHK9ICAICAKCwKVAQMjcpUBR2hAEBAFBQBDICQgEQ+aczmQ47A64PW7Y7XYwfo7eOVt8fLwvLTUF9NSdL2ZOyFxOGG7pgyAgCAgCgoCQOZkDgoAgIAgIAnkFgWDInIqZUwksbVa0nE/xN1t8XJyPf0lxpiDyPHXmhMzllSkjzyEICAKCQO5GQMhc7h4/6b0gIAgIAoJAOgJBkTmWJnA4VG05HiR1Xq+XMstYHzWXKU6nkDmZVYKAICAICAK5AgEhc7limKSTgoAgIAgIAkEgECyZC7GHKALHsgQsHk5ypxKg0DOXluqSBChBgC2nCAKCgCAgCGQ/AkLmsn8MpAeCgCAgCAgClwaBYMic2+3WJQkYJxfCeDl66Gy6NAHddJRZnq9ouMgsL82ASSv5DwHuopw+fVqlQWfQ6vkOj8cDpqEtWrToWU91uVxIS0uT1OrnA1P+nicREDKXJ4dVHuoSIUAbkpKSkuvtA+1mwYIF4XA4zorMqVOnULhwYeWpkEMQyK0IBEPmEk8loECBgqq+nA02RepI6GynEhJ88QlxsCEE5StUUPrLsx1C5nLrFJF+B4sADeDvv/+e4XPA9Oe1a9cOton/PI81sV577TXcf//9/tSzu3fvxj///KPOL1euHOrXr68I3B9//IFGjRrh448/VteceXARyw99eHg4Fi9erNqUQxDIbwgImctvI57/nnfHjh3Yu3dvhgdv2bLlOTf5WDtxzZo1aNCgAWbMmIEHHngg08CdOHFC2ZrQ0FBceeWVqhbWihUrULNmTWzcuBEdOnS46HvQ5i1dulRdT9LG5wsLC8OkSZPQqlUrTJ8+HZ07d0a9evUy3IObmePHj0e/fv3w5ptvqueMioq66H7IhYJAdiMQDJlLSXHC63EjNKwgvF6PKlFA2aWKmbPbHSpmrnSZMkLmsns05f7ZigDJ3KJFi8CdvnXr1qF9+/aKfNFoJSQkqM8HvWXMKMR/9Lhxx5C7giRs/L5IkSLqGbgr6nQ6Ubx4cbAY5CuvvIIHH3wQFStWVH+fN28ejh49ivLly+Pvv/9G1apV0aZNGyxfvlzd78MPP1RGikaL/eFBrx7b4r24I/Pnn3+qNvk9f0+CR4MohyCQ1xEQMpfXR1iej5t9nOe0RbQ71atXR7NmzRSpIgmirSHxYb1Evvtpc2in9u3bp2ow/vzzzxg+fLiyUyVKlPADSlsRERGhrqV9ofeLf+dXyrhos8zBn999911FrGgfaevq1q2LnTt3Kpu1adMmRRxpm3gftsf+8Ty2x58D782+0k4WK1ZM3eL48eMYO3Ys2rVrp2wqn/WRRx5Rm6otWrTA5MmT0aVLF0Xm2G/ew9jCBQsW4Nprr8WYMWOUHYyOjkZiYqI6h+1TuZKcnKw8drSRxPBcDguZcYJAdiIQDJnjmjKUCVBMoTnloWM2y/g4n9fjRWpqGqKio4TMZedIyr1zDAJHjhzBhAkTMHr0aNWnZcuWYdasWcpI9O7dWxkrGhkaRBqHypUrY9euXcrYjRo1Shm2Tz/9VBmTKlWqqGvoZTuTzNG4cKeTu5sHDhxAx44d8fnnn2PQoEGKzL3wwgvKkLIdGm8Sy+bNmysDX6tWLUXm7r77bnzyySeg55z9uu+++1CyZMkcg6V0RBDICgSEzGUFqtJmTkSAtoibfrQPJGt839MekCg9/fTTeO655xRh4vu/cePG2L59O7p3765sUIECBZTdoveMpIjHl19+ibJly+L6668HCREJWdOmTfHLL7+ov3ft2lVtZPLgPd555x1lV2jvSIwWLlyo7E3fvn2VDdqzZw9KlSqlPIK0geY+c+fOVW306tVLEb4vvvgCtK0kVk8++aQioyRz7CftJsnc//73P9x7773KXt52221KqcL2SFTpaSS55Pc9e/bE7NmzlU394IMP1Fe2/eOPP6o+XHfddYqUEjuGN1SrVg2DBw/OicMrfRIEFALBkDkTMxdit4M1wvVGBbRnjh+stNQ0yWYpE0oQsBA4k8y9/vrrSv5BA7p27VplVCk7ueeee9RO4qpVq5TckZKQOnXqKGNKkkcvHHdHBwwYgIkTJ/6LzG3evFntUnIndciQIYqsBZK522+/Hd9++y2ef/55ZYCvvvpqtfMYSOZat26tjBwNM9vjruk111wjYykI5GkEhMzl6eGVhwtAIJDMkagcO3ZM2QHaBm4Ufvfdd4owcaOPNmDlypWKzH3//ffKRpFs/fTTT4pAkdwdOnQIU6dOVTbrs88+U94t/r1Jkybqrhs2bFB/o+eO60PKIEn6aJ/Y7rZt2/6TzP31118YMWKEIlxvv/22IoRsY8uWLejWrZsiX8OGDcvgKSSZ47lUo9AOMuTgzjvvVN65QDLH+/fp00c9t7Glb7zxRgYyR5yuuuoq1WeSQJ5Pgsr2IiMjRbUin6ocjUAwZC7VKk2g6swxXo5lCUKUzDLOxzA5Z7JTEqDk6GGWzl1OBM4kc4899piSrfCgMaS8xBg8krmTJ0+iR48eiriRwNHwcDfUSB4ZA0eid6ZnjruZ3EmlcaWho/EJJHM0vtyhJEGjtJIeO8pbAskcY+1ouLjTyoPxfYwxkEMQyMsICJnLy6MrzxaIQCCZYwwdyQw9cVSD3HjjjYq0kUTRTnBjkVJ9kq6ZM2fioYceAkkWY9Aef/xxf0IUesBob6ZNmwZuGtLOkPDwoGTz1ltvVbbOHFSH0L7RDlHuya+8d6Bnjp9JkkcuSt977z1F/kziEnr+KJOkxyzwIJkjoXz00UfVBig3TmnnGDMeSOZok7du3arkm/SyUdFyJpkjKeQ9qYyhx4IbqySiJIb0KsohCORkBIIhcy5XmspeyXg5Rei8VgIUyix1NstUlImUmLmcPNDSt8uHwJlkjpr+Tp06KUPBDxzlICRs3L38LzLHIHSew2v4PeUeNDRnkjk+EQ0Od1NpCBnMHUjmKJ95+eWXVTsMOqdkk8Y6kMzxbzTUDACnJIbSTRO3d/kQkzsJApcXASFzlxdvuVv2IRBI5hhLxrgZqi8YU03P3MWQuSVLluC3335TcdpUmlDWT5UH5fuMa6Ot4dqQnkBuIJLAkcwxGQrj53g9iRuJJe0ONyYNmWOcGuPYSCjpKSNh48HQhLvuuksRQXrguNnJv5G4kTySMPJZhw4dqqSXgWSORJCx5YwZ5MYq+3UmmSMxpYKGXj4SXcpOuYkqZC775q7cOXgEgiFzTmeymtcMjzOxoCqzJckcbyWeueABlzPzPgKMB5g/fz5uuukm9bCUqcyZM0e5tRlkTf0/49xoSBmkzjgGBmtzR7RMmTLKS0bpI40Wdzm5G8ldUu6Eli5dWrVp5Jn8npp+xinwXHroaFxpOGlcKX9hvAQlntyVbNiwoTKoJJYkgZTXsK/sB3dB+TP7KIcgkJcREDKXl0dXni0QAb7fSZb47if5oXSQUkbaDSo7KPmnjJEkh4SHnjhKLim3pM3hZ4WJvWjPjFqEybdoo2ibqCahjWNSLipKSOSo7uBikff5+uuv1eYkk4pw85D2ZcqUKUqRwt/xZ24ism9UqBibyQ1PEk96DGnLaEPZV3rWBg4cqOwZSRpJHg/aLyY6YTgByRxj5aiAoReO19H+8hzKPOm948Ymn482kl9JImk/SS7ZL5JOxrvTgxjoZZTZJQjkRASCIXOpqSnK88w4Obfy0gGO0FAdM0eXHXWYkVGSACUnDrD0KXsQoFELrFtjsmj5d0N8Pv/OCHtoNMyB36vCjjab+ndme7o+iNpL8Z/D7815/MoAchovGlASN0pGuLNpDl5v+hjYv+xBTO4qCFw+BITMXT6s5U7Zi0CgnTA2wtgNfg20M8auGHt0pr0KfJKz2ThjswLtjDnXZIPkff7Lpp1pM42N4nUkhOPGjVP2rEaNGv6uGNvFXwTaM/MM3BRl0hcqW3guM0MzSyc9cDw/sB+mrcB+Sv257J2/cvfgEAiGzGnPXBgYHqc/W3Z4PR5D5qB2T6Kjy0o2y+Awl7MEgcuCAD2EZneTmn/ubpq4hsvSAbmJIJBDERAyl0MHRrolCJwFAWbNpAeQiVFMaYJgwaKXkXX3mFCF2aMptxSSFix6cl5uQOBCyJzZwFEFw/lfbGyMj9lQXC63eOZyw2hLHwUBQUAQEASUdMwkJbpYOBgbRPmaHIKAICAICAKCQHYiEAyZS05OgsMRSn+8InGMlwuxMZtlbKyqOJeakipkLjtHUe4tCAgCgoAgEDQCQuaChkpOFAQEAUFAEMjhCARD5ihVpsRSyStZloChOfTO6TpzgCstDWUiI0VmmcMHW7onCAgCgoAgAPHMySQQBAQBQUAQyDMIBEPmnMlJsDtCVX25EHuIkhqrGFfKLMnwUpKdiIyWBCh5ZlbIgwgCgoAgkIcREM9cHh5ceTRBQBAQBPIZAsGQOZbvYJyc3e5QX+Hj/wJKE6Q4JZtlPps38riCgCAgCORaBITM5dqhk44LAoKAICAInIFAMGTOZLMkkdNJUEJ0/FxsTIzP7rAjOSkZUdHR55RZMguRSfcqoyAICAKCgCAgCGQXAiwazHpVmTl2794tGfEyA6BcKwgIAoKAIHBJEGAMXNWqVc/aFmsNM2YuxGbTZQlYb87rZXU52OLj4nzUXZLMna/OHFkj08LKIQhkBQIs9MnK9nIIAoKAIHA+BGjYWNw4M8eBAwekmHBmAJRr8wUCKSkp/mLj+eKB5SEFgWxAgEXvWXbjbAdtXloaE6CE+AkdiZzy0MWcPOGj9pJ15s7nmTtx4gSKFi2aDY8ot8wPCHCispaaeH/zw2jLMwoCmUPg6NGjuOKKKzLVyPHjxy+43lWmbigXCwK5EAEW7S5RokQu7Ll0WRDIPQgcO3bsnOV2jGeOBQnoxWO+Ex42JkGJjY318Q+pqS5ERp07m6WQudwzKXJjT4XM5cZRkz4LAtmDgJC57MFd7pr/EBAyl//GXJ748iMQDJlLS00FaxMwi6UqGE7JpVclQIn38RcpySmIKnvumDkhc5d/cPPTHYXM5afRlmcVBDKHgJC5zOEnVwsCwSIgZC5YpOQ8QeDiEQiKzKWlWh45H7weD5NZguXlrDpzPlU0XGSWFz8IcmXmERAyl3kMpQVBIL8gIGQuv4y0PGd2IyBkLrtHQO6fHxAIhsylOJ1g0kp64/hfCOPn7HZN5sjuXC73eROgiGcuP0yn7HtGIXPZh73cWRDIbQgImcttIyb9za0ICJnLrSMn/c5NCARD5nQ2S8Dr86laczxUAhRdNDwETpYmKFv2nMknhMzlpmmR+/oqZC73jZn0WBDILgSEzGUX8nLf/IaAkLn8NuLyvNmBQDBkzuVKU145ZrFkAhQSORU7FxcX52OdArK93CCzTEhIQOHChWG36ywucuQdBITM5Z2xlCcRBLIaASFzWY2wtC8IaASEzMlMEASyHoFgyFxqaoqSVjIJigqWg/bS2eLj43ysWeBMdl5UNsudO3dix44dGZ6ydevWWZbuuWfPnhg7duy/isXGxMRgw4YNuPbaazFr1izVH6a5b9asmSJ/cuR8BM5P5jhxbRkehLsS/B3nNQ/9M+d5+nlnngMqjdVp6dflfHSkh4KAIBCIQFaSuX379mHhwoUoVaoUWrRoob5OmzYNTZs2xaFDh9CmTRsZDEEg3yBwLjJnbG6W2FN6HbRBP8PyXzz0XvsJfBn2A/qmjEQpa71w8a3JlYLApUMgGDKXkuJU69vk5NMoUriY+mz4PXNc2aalpaFM5IWXJiCZ27JlC5YsWYKSJUuibt266NChg/KcFSlSBG63GyyEx/p0n3/+Ofr06eMnevHx8ShUqJAiXYmJiap4q/lqCNipU6eU17BMmTIKMUPmWF+I17P2Ce+1fft2PP/885gyZQr69u2Lfv36qd+vWLECXbt2Vf/M+ZcOemnpUiJwLjJ3ZMdiTJ3wPq4aMAnt64fCF5KM9T9PwTFbJMJLlUOrpg1x4I/fsSbNhqJh8Ti8xY7+9/fF4fXjsPFAMThcCXBX7Yd+zZOw+KcNSAhxIu1kPGq1uQkNagjZv5TjKG0JApcDgawic3v37sWbb76pbAiVIA0aNEBUVBTWrFmDevXq4e+//0aTJk2UbXM4HOB7i7aO9os2hnYnsB4rwxMKFiyIsLAwsPhysWLFLgc8cg9B4JIhcDYy50qZhk/fPYUKdUogBKeRmFAefQd1RERo5m994q/XMHtVdRQp5kCh6Cbo0rJS5hulF0PI3CXBURq59AgEQ+acyckIsYfAYXfA7XGrEgV0yKkEKNz6YDbLyOioi46Z++STT1QB1+uvvx4HDx7ETz/9hPvuuw/79+/H119/jejoaMyYMUMZxdGjRytjSZJGw/bOO+/g008/BY0zzw8NDcVbb70FErkXX3wRLpdLFdJ77bXXcMMNN6jzuWvK84YNG6YQDSRzQ4YMwYcffqjaZhtPP/20uubBBx/ESy+9hNKlS1/6UZAWM43Aucjc5mUzUMr1O3aUekeROefBKfhweSvc3qEAYAtHyZJFsHrWLBRt2xXVIk7h97EvoeF9L2DjO1+g9WOPIcKxF2932IA7Ft2AEnqvDyf2rsCGuCvQuVHZTPddGhAEBIHLi0BWkTmSNW48Pvvss37ixU3CsmXLom3btsqe0Yb8888/4GYmCR9tzObNmzFz5kxF8J577jlF6J555hklUaNnr1OnTli1ahVefvlldY4cgkBuQeBcZG7xny3RsUsF9SgbZrwPV/3b0ahCIqZ/+Dr+3BmBxr1H4Nau1bDjjyexcRuwZJsLzbuNwMBeteFL3Yvxb43FxlgvOlz3EHp3rQLzyfjr23JIbLYHzWsV0DD53Nix7huM/3I54orVwn0j70Xd8l5MnLMUpWPmYKl3IEa1S8FH42Yh/sRh7Esoj5feHYbVXWei95qHUcJ+GB8+uhXDP7gKk0O1Zy7s5HK8M+YHpKQ50Hf0U2ha/B88OCkB9Y7+hA37iuLGW+piwQ+LYCt5Ne59YSiiIo5i/JNvYltsEprc8Ahu7lQjtwyh9DMXIBAMmSNv0sozXTjczsLh9FzHM2YOPqSlXpxnzuBzPjJHw/jGG2/giSeeUJccOXJEeeG++OIL3H777Zg9e7byvnE3dNy4cahduzYo1zx8+LAieTSKX331Fe68804ldeG5I0eO9BvFs5E53uvRRx9V5JAks3z58orJypHzEDifzPLkkvuxpbgmc4eWPYRPl/XHTd3CcXj1FpS/rh+qh+/Ht6+Mwa7whrix7+1o2Ow4fui0GTfMvgFh9pMYV+wDdDr8CioX9MJnT8TCz79AtV6jUKm0LKxy3myQHgkC50Ygq8gcVSrceFywYAGqVKmCO+64A7/99tt/kjl652iHYmNj8fjjj2P48OFKhnny5Em1AcnNybvvvhsej0cZXnrmuLEphyCQmxAIlsztW/IrtqA5rohfioRm16NVNLBm4r0Ib/sx0tY/h7CGz6F+eTuWfzEYvmu/hu3n4SjS/zvUL+fF0q/uREinCbi6kltB40nehbk/z8eW3eHoe3c/lPNtxuez3Rg5uBUciMe06XNwU+8eeO/dybjxrmGoVDQEy+d8i+rX3IySactx1+tF8fF7JfBd3R/OSuZK+lLh84QhNW4Dvlocjrs7JWPI00fw6bvd4T01D9O+K4Tho67GkSWPYWXYGNzQwg6Pi4knPPh88lzcObB7bhpG6WsORyAYMpecnISwsAJwu11KBUIBsgo2io05qWLmyPYioy6dZ47xBfSEGc9cIJnjbiaJHSWSp0+fVsaOhpMSzS5duijSRoNHWcr06dPVruayZcsU8RsxYgQiIyOVB/CWW27xE7NzeebojXv77bdz+DBK9y6IzC19EEtDP0T/5h4c3fEL/jh+Naom/QZbnf6oV/xvfPfMdFz3+lCsGDEH3b+5E+GhR/FZucnove8hRNkTsHrGNKTUHoD2tSIEeEFAEMiFCGQVmTNQUNVhvHA0mrQ7DCEI9MzRhg0dOlR55bhRWadOHb9Nqlq1qpJjMm5bDkEgNyMQLJnbuWAqDpfsAtfW/2HF4YIoZLcBjgLocdMwODe+gRJNnkXF0nYcWXQHloU+geS7P0b7FWNRMcKLf37phk1lfkHfFhk3V1NP78C7z6/EgAejsXB7ZQzvrL1hE74dj1tv6YcPv1uJUUM6qt/F7/0Tr363ChWLlkevIYNRsdQejK+nyVxJ2yG8N3or7vigofLM9Um9HYkLfsKcjYeQlBQDZ9mBeOrGFIz4oBDGPV0TiaeWY+7UwrhxRAPErX0FC1yPokPkb5gx9yBik1OxN7EC3n9+QG4eVul7DkMgGDJHpSKTVpq8EJRcqtIEMYrM2TJdNDzQM8cYAZK1V155Bb/++quKqSOZGzNmDB555I29xCoAACAASURBVBEVSE5DOXjwYCVPIUH7LzJHA9mrVy+1q0liSDJH6SbbofeOO6YkgDwCydzAgQOVJ487rO+99x6uu+463HTTTZgzZ46SupAkypHzELgQMpd28g+8+6YL97/WDXv+mIikOr1xZMk3aDXwHpTxOfHnlwNQvvv3OLniHUS1fgRFT83Ha1Mq4bWnK2HJh++gTM/HUK+iELmcNwukR4JAcAhkFZmjl42L13LlyuGjjz5SoQEVK1ZUskpK+GnDunXrpn42ZI6xcvz9ww8/rK6jfdu2bRsWL16sSB49dbRj3Nzs2LHjOcMZgnt6OUsQuHwInJ/MlcPJXXMw7rNduP2Fe5G4eQpmxHbC/deVhteTAJ+tGNZOeRCn6j6Pa+u78OXgF9Hyo49RZN0o7Cz9Iq69KhRTnvocTZ97DNUjPIDNg5iDcShRvjQ8aUfx/iuLMOLJFvj05fW48+UbUcy3EdMmHsWAQa0ykLndv87D8aZt0TJSSzO99nj88vCLaPbsWBQ6vRRPvXICr/1fK0Xmert7YladSeixejTS9kzBhBV1MfrGtLOSuT/cD6DE/NtRbMgPuLLCHrzxyu945pnhl28Q5E55HoFgyBx5DVWWVHqwNAH5m0qAEhsT4+MvyfYyU5qARIlxBCYwfOLEicrYVa5cWQWHUz7JLJPr1q1TSUwYW8D7Mg6ByUlI+CiBbNSoEebPn6+MJGPiSPyYWIUePJK3L7/8UsXJUaJJbx2JG8+jhHLq1KnKmDLOjgcD0q+55hq0atVK3euDDz5QMhi2LUfOQ+B8ZO70P1NwKLwfapXXZSkO/z0Pv87fgTLV2qJ75wZwJezCT1PmIdleFNVbdkWbBqXgOn0QP0z5Ecm2auh7W3cUil2H/01Y5H/4Sg374cYOFXMeGNIjQUAQOCcCWUXm9uzZgwkTJqgEJ7RJN998s7IljOsm0SOxo51iqABtW/v27VU/N27cqGwcVS7du3dH/fr11abj0qVLlQ3iz4zHox2T0joyuXMTAmcjcx7XOnz94UKcCrEjKrIRuvRpj9LhXviQgm0Lp2HBxhOIKFEP/W7uir0Ln8TRxCtxIC4F9Vr3RcvaReHzpWLxjKnYm+DGldfciIbVimpYbG7sXzIRv6w9Ca+jNLr0uRE1yxZC0ol1mDljJU6HVULv3tehTGE3FqzajQ4ta6trti6ehPlrT8DjtSM01Y0bRj6MwqdX4qf5f6Fo8Qook1QRzQaVx5p71qPhx+1watt0/L7iJEqVaoCClaqjY+1kTFgQhiHXRSElZTf+WlMAjVqXR/L+X/G3uwvql9yAyT+uRUhoTURXrYxrr6mSm4ZR+prDEQiGzDGbJUsTkMTxH5OgKLklPXPcMfS4PZkic2dLCa9Zo8+/E2m+P/P8wJ/PPN/gf7a2zN/PbFu9E85IUR/4cw4f13zXvfORuXwHiDywICAInBWBrCJzvOHZS5z8uzv/LoOSbnf4TnvqqafUP8o0z7RJMryCQG5A4FLUmdsy90UlsyxfKmtyFngd8Zj90XfodMd9KOBIxerPbkb4ddNQv2LW3C83jJv0MXchEAyZczqT4XCEwsOYOUeovyyXLTY2RsfMMZtl1IWXJshdUElvczICQuZy8uhI3wSBnIVAVpK5S/WkLNnDJF69e/dW3j05BIHciMClIHMn9i5FwahWKBKesVbspcTjxL51WP/XcXg8DpSvezUaVCl0yerTXcp+SluCwH8hEAyZo2fObnfA6/Vo75w1w1UCFGZCcbvcF1VnToZEELhUCAiZu1RISjuCQN5HIDeQubw/CvKE+QGBS0Hm8gNO8oyCQGYQCIrMOZ2wO+xwpaUpD50thAlQvLDFxcZSAymeucyMgFx7SRAQMndJYJRGBIF8gYCQuXwxzPKQOQABIXM5YBCkC3kegWDIXGpqivLG0SvnVSFsLJVhJ5mL8fEXrjRXpkoT5HmU5QGzHAEhc1kOsdxAEMgzCAiZyzNDKQ+SwxEQMpfDB0i6lycQCIrMpaSohCdM6mgLsbF2OLzaMxfjc6uCpj5ViPtcCUJYcqBoUSvbUJ6ATh4iJyEgZC4njYb0RRDI2QgImcvZ4yO9yzsICJnLO2MpT5JzEQiWzIWEhMAfDKoqhtusOnOwqXTKmSlNkHPhkZ7lFgSEzOWWkZJ+CgLZj4CQuewfA+lB/kBAyFz+GGd5yuxFICgyl5oCkjnlmbOFqO89Hjds8fHx5HUqZq5M5Lk9c7t375Zip9k71nn67oElKfL0g8rDCQKCQKYRoDGrVq1aptoRm5Yp+OTifIKA2OZ8MtDymNmKwPlsGh0edLyZODmflzUdFYWDKk3AX6Slnb9oOAumsoC3HIJAViBw6tQpVYRXagFmBbrSpiCQtxDYv38/KlWqlKmHiomJQalSpTLVhlwsCOR1BBhiwzAcOQQBQSDrEDh48CAqVKhw1hsYMhdCNmdV+PDXRCWZc9gdSE5OPm8CFCFzWTeI0jIgZE5mgSAgCASLgJC5YJGS8wSBzCEgZC5z+MnVgkAwCARL5sjllEOOnM4WouvNxcXF+ai39Lg9560zJ2QumOGQcy4WASFzF4ucXCcI5D8EhMzlvzGXJ84eBITMZQ/uctf8hUAwZM7pTAYdcG6PW2W1DLGxzpyPMXNxvrS0NPiYzTIy8pwSNyFz+WtiXe6nFTJ3uRGX+wkCuRcBIXO5d+yk57kLASFzuWu8pLe5E4FgyJyOmWOlOe2cU//vA2zxcXGq6lyK0ykyy9w5/nmm10Lm8sxQyoMIAlmOgJC5LIdYbiAIKASEzMlEEASyHoGgyBzrzDkc8Pm8qkMkdh4P68zFxfqY2tKZLGQu64dK7nAuBITMyfwQBASBYBEQMhcsUnKeIJA5BITMZQ4/uVoQCAaBoMicMwUhDhYN9+gSBR6PIne22JgYH1NbulxuRIrMMhi85ZwsQkDIXBYBK80KAnkQASFzeXBQ5ZFyJAJC5nLksEin8hgCwZA5t9sNVZKAcXIhjJezPHTMZsmUKKkpKectGn62mDk2vnPnTgVrVFTUecsXnD59GqzvU79+fcUseRw6dAjFihVD4cKFVTE8PlR0dDTCwsLy2HDJ45wNASFzMjcEAUEgWASyiswdOHBA2TFje1icvGDBgihevHiGrv3+++/KXrVs2fKcXXa5XNi3b1+GcwoVKoSyZcue87odO3aoNNW8T+3atVGzZk3/+exjgQIF1AasHIJAViMgZC6rEZb2BQEo3nO+0gSJpxIQVqCABZcNoDuOxO7UqQRfQkIc4AtB+QoVLjgBConcE088gSNHjsDj8eDqq6/GAw88oG4UWGjS1ELg77ds2YKPPvpI/QsNDVXnPv7448o4vfjii2BClpEjR+KVV15BuXLlVDs8TP0xKWCZN6f92cmcDzuWfILHXpqGOm3ux5hnbkCIVWMjbyIhTyUICALnQyCryNwHH3yAFi1aqH88Ro8ejYcfflhtLgbanrfeekttXN5+++3/snWBtTK5EB4wYIA6h/aSNq9du3Z47rnn/I8YaNvML2kLR4wYgQ8//BDXX3892rZt67eD//d//4caNWqgffv2GWzj+TCTvwsCF4PAuchc7P6f8Wr7U3h+960oCsCVsBYvPfg4NhxuiDGfv4wGlcL9tzx94Gc89NDHiA3vgNfHPo4apfRmPuDBntVf47mXJyLR0QjPv/8GGlW0Y/eaL/HQMxNRofmdePmFASgZApw+vgKPV1mD55LuQxSAvfMG47Yxh9WaoE2Fp/HsN9fC4b+jFwe3TMT07TUwql8LuLAZj7W+B5vCuO70orSrG/73+xMoba2NF0x9Hm/93xKUqHQtXvnoSUSeXoe3XnsFy9a70LH/43jkrjYItevGfb4ULP/uGbz+1TZ0HPoS7h3cFCFph/DN88MxbV007nj1ffRuXtyUA7sY2OWafIZAMGQuJcWppJWhYQWU1JLJT0LsITpmzm53qAQopcuUuWAyR2/drbfeis8//1wRLxIxh8OBefPmYfHixWrnkAbp119/RUJCArijSKO0bds23HXXXRnIHP8+dOhQNG7c2E/muIM5fvx4HD9+HK1bt0aXLl3w1VdfoUGDBmjevHk+G+q8/bhnI3Nu1yZMemMPbn6qN46s+g7fO3vikQ40G3IIAoJAfkUgq8jc2rVr8eOPP+LVV19FfHw8Xn75Zbz++uv45ptvsGfPHlU8+e677wZJH8lcjx498PPPP6Nv376YOnUqDh8+rDx7tG+ByhKqT7jx+cknnyiP3uzZs7Fs2TJlL2kjSfTmz5+PkydPKiLJ5+vYsaO6D8+hiqVixYoYNmwY5s6dq2wr35k8j7+TQxDIKgTORubc3o344cdNODHaiyG7h6KINwET7x+PZmPuQ/VCJzBp6iIMuqW/pmuphzF27Hrc+Uh3FPLsxfffLcWA4YOsLrtw5EAiylQsCaStx4/vHEK/J9vihwlzccOtNyJx13eY8kMzDH8UmDlhBfaOTMStySRzPmyZ+h5i2jyMdv/h6D608VcsXH4KyZXL4o5u7TLAc3zTREza0Qn39k7CvO+2of3gbkiNS0CxMiWRsGMKnpjVEu8Pj4AzrDSKh9uw8Pv/Q5Uut8G+/XfsKNwVDXyvY9Lm4bj3lrLYOH080OhGYMNsJLbog7ZRTvzxybOo2P9t1CyTTi2zanyk3byBQDBkTpUmcHAzwio0B5/aMFDZLClrTEtNQ2R01AWTOXrjnn/+ecTExCgDRykIDQwN4YMPPoivv/4a9erVw65du5SRe+yxxxSh+/LLL5VRo3yFBz1zPP/NN99U7XEnlEb0008/Ra1atdC9e3c8/fTT6t+aNWsUmatatWreGEF5CoXA2cic6+CnGDuvCx4dVhXeuIUY/Fw4xn/YAiLAlYkjCORfBLKKzJHAkRy9++67WLhwoarlM2jQILUBWbp0aUXI7rjjDixfvlz9bdWqVcp+0c5t374dpUqVwqhRo/DUU0+hadOm/gE6k8xt2rQJJUqUwIoVK9RGJzcnaffokatbt64ikPT60VYyBOGee+5Rv7vvvvsU2axSpYoidCkpKcrTJ4cgkFUInMsz58F+jK+6AP12D0Vh5y48/Po+vPFiR9DZNWHcBPQebnnsEvfg7e8P4bHhrWH3OfH91InoP+D2M7rsRfyxH/HHDw3Q455TmPWmF31Gt4AbOzGh3RL0/2MYwu0n8GWR79Er8R5EwYut08fg3Zn7EGIvhh633I2eHapnUO6kxG7Bj2uPYmDnTgH38uGHD79Hu1H9UdJ3GIt/+gste18LhyseB4/GYfPcGXC1vh996tiQHH8QR4/tx8IFmzBg2F2I/3sZDhdrhdAVb+FYk9HoWh04svVXLIxtiEJHf0OHfsNRxAYcWvsqdthHokPDklk1LNJuHkMgGDJnYuZC7HawRjg3+SheVEXDyfBSU1IvujQBYwJoxP744w8FLY0SiRh3LZOSktCwYUO1s3jFFVdg8ODBiox9/PHH/yJzNFSUjxw7dkyRv2eeeQaPPPKIOq98+fJ4++23ldeOu5Vy5D0EzkXm3p/fDY8MrazJ3DMFMf7jlkLm8t4UkCcSBIJGIKvIHOWQJHJUhcycORPvvPMOKleurOwPwwm4GUmSxZi2OXPmKJs0ZswYJCcnq3Pi4uLwzz//KNvVqVP6AjKQzIWHhyvFycqVKxEREaFULV27dlWbn7y32eA0ZI4ySxI2tk+FCgkkyVzPnj2DxktOFAQuFoELInNvHsCbz7dX9nnCuG/Qa/gQFOONfWlYN+cbzFl5CMUqtECI7wDuHnFHhi7FHVyNHxfF48YbOyOi4Gr8+pYPNzzW3CJzf+KmP25HRAYyl365z+vEzMkfoP0Nj6FohJFvAv9F5lyp8zFzchH0HZpR3eVKOoRNfx2CK3EHFu9ogYfuqoHThzfhn4MeHNu+CTVuuAU1i/LJfNgw+R0cb/4oulQlmZuFP2Iaosjxueh44zAUNmQuZCQ6NBIyd7HzLr9dFwyZY34T8imWlKOtYjIUJkJRZM5mgypNEBUdfcGeORI5p9OpDBK9c++9956SXf7000946KGH/GMxduxYZRAHDhx4VjL3xhtvgMlR6OHjQ9Gw0RN37733KtnJSy+9pDx0lSpVUjIV/pMj7yBwVpll2npMfPEQbnmlB05umIhPdnbGS/3L5J0HlycRBASBC0Ygq8gcO0IyRqUISdfkyZNVyMD69euVV4ySSEoqSeaoatm6dauyWQw5oPqEoQKMkeO5ZyNzJIVsh3aSxIxeOpK5CRMmgLF4wZI5hizQM0dZpxyCQFYhECyZK+KNx7dDv8PVn96DauHx+GbCLAwZcguOnUxAdBlDarxIPLkGi/48jR592uPYyThElSmBmH1rsPjP/eg84EYUCrPBi3j88O089BncD8mHfsDX716Bke80gx2Bnjkf0tI8CAtzwOc9hZ++HYdON92PIuFnJ3M+JOP3J/ojetQMNCgfAh+cOH4gAaUrlAZcdtjDbEg5tRQvtj+M0StvQLHQULC19d9NwMkWfdC6tBPJoWXg2fkiJu8ciftuisTm6d/idN2eKLhuLpxd+uKakqlYMu5RlOz6HupVMMkqsmp0pN28gkAwZM7lSqOoUsXLMdba52U9Ah9s8fH0zDGbZSrKRF54zBwzfXEHkrFyrEx+//33q5g47iDSA8eD8hAarGDIHM9nZkzKVMaNG6ekd88++6xqh9JKBqOT4DHRSr9+/fLKGMpznENmyUDlv5aNw1sfzUPpuj3x/OjBKCQaS5kzgkC+RiAryRx3PEnm6PkiIaM3jraHB23dkCFDFJmj+qRXr17KRvF377//vpJekmDR7p2NzDE8gV43GmPKMqtVq3ZRZI792rBhg1K0yCEIZBUCwZK5ovAhOWEN3n/2HWyPL48Ro59EqxoOvP3xNIx6+DZs//YpfLU6CbWaD8KgPi1QrIAL7384Drff2QevPHAH/oophIhQILpWZ7z/0gjsXv0NXn7/VxQv0xn3v3IbqhSywxtI5nxuLJv+Hj6dvBr26DoYNnQk2jSmUyIdiTM9c3F7f8SYqU3w+ugrwFwmbu8GfHr3HAz66DZ8//QzWOX2oYSjAW596C4U2fUd3ho/HylpRdGkzS24bVhb7J39ARZH3IO727ux6IeX8dUPB9GgzRDcc/e1cLgPYvKY0Zi3qxjaDnwUt11XHY50XplVwyPt5hEEgiFzjJljEi1uJIbYKLHMQOYAZ5ITUWUv3DNHDEm4KDEJTN9MXSc9dTy4a8g4BAaD04NH0kf5JeMFTBYv/t2kfmYnKVVhnADdiYmJieoejA/gQ/CBGbtg4u3yyDjm+8eQ0gT5fgoIAIJA0AhkJZljJxjHVrRoUb376fOpn2m7qAjh76hKoX2iHNPYN5I42j7+jrEM9OyZg79nG7R7/BttIG0bfyZBpD2jMoU/82CbtJe0rcz0zLb4jqQd5b3ZBr/SXpJUyiEIZBUCUpogq5CVdgWBdASCIXOpqSlqw5Bxcm7LS+cIdehslsYzFxkVecEySxkIQeBSISBk7lIhKe0IAnkfgawmc3kfQXlCQSA4BITMBYeTnCUIZAaBYMic9syFKe8zCR039ViqwJaQEK/KuLE0QWTUhWezzEzH5VpBIBABIXMyHwQBQSBYBITMBYuUnCcIZA4BIXOZw0+uFgSCQSAYMudKS1MJT3w+rz9mTiVAIZmjZ86ZnCxkLhi05ZwsQ0DIXJZBKw0LAnkOASFzeW5I5YFyKAJC5nLowEi38hQCwZC5tLRUVWJOyf8BJblUnrn4eJI5XZqgTKTILPPUzMhlDyNkLpcNmHRXEMhGBITMZSP4cut8hYCQuXw13PKw2YRAcGQuTUksbbYQf1gc46atmDnAleZC6TIXns0ym55ZbpsHERAylwcHVR5JEMgiBITMZRGw0qwgcAYCQuZkSggCWY9AMGSOIXF2h0MROZYn0EXDfbCdPHnCx2A6Z1IyIqMlZi7rh0vucDYEhMzJ3BAEBIFgERAyFyxScp4gkDkEhMxlDj+5WhAIBoFgyByLhofY6ZUL0clPvF5VxF7VmWPROWeKE9HRZc+ZzZI15ZgqWQ5BICsQYFpvpuA25Sqy4h7SpiAgCOQNBFikm7VLM3OweDfLCMghCAgCZ0eAJTSKFCkiEAkCgkAWIsCSbFdcccVZ78ByNro0gUMlQGG+E6a0JKmzxcXG+kJY5NSZct6i4cePH1d1d+QQBLICAU5UbhYImcsKdKVNQSBvIXDs2LFzGr5gnpZtsJ6pHIKAIHB2BALrAAtOgoAgkDUIkGNVqlTpnGSOCVBs/C/EpsickljabLCdOnXK53a7VMzc+RKg0NUuZC5rBlFahSqiK2ROZoIgIAgEgwCVIufaxQymDRpPIXPBICXn5GcE6DEwxezzMw7y7IJAViLAzcXzkTkmq3SEMoOlV5UocLtcOobOyCwpcYuKjj6nV0TIXFYOo7QtZE7mgCAgCASLgJC5YJGS8wSBzCEgZC5z+MnVgkAwCARD5uiZCwmxq1g5VTjc69M151iagN+kpaaJZy4YtOWcLENAyFyWQSsNCwJ5DgEhc3luSOWBcigCQuZy6MBIt/IUAsGQOVM0PCSE2SytuDmTAIVZUYIpGi6euTw1b3LcwwiZy3FDIh0SBHIsAkLmcuzQSMfyGAJC5vLYgMrj5EgELoTMeTxuhLDWXEiIehZbTMxJn8MRKmQuRw5t/uqUkLn8Nd7ytIJAZhAQMpcZ9ORaQSB4BITMBY+VnCkIXCwCwZA5liawO+zwMGaOiU9MAXHGzDEjCgvRRUadu86ceOYudojkumAQEDIXDEpyjiAgCBABIXMyDwSBy4OAkLnLg7PcJX8jEAyZc7nSWI0AITYbfPCxxJyqUGCLj4vzsUZB0ukkRJWVBCj5eypl79MLmcte/OXugkBuQiA7yNyhQ4dQunRpVQ8ztx+ssVe4cGGpH5bbB/Iy9F/I3GUAWW6R7xEIhswxAYrD4YCLWSztOhEKE6KobJb8weVyo0yZMheVzfKtt97CqVOn1ECUK1cOI0eO/Neg/PPPP4iOjlbGIzPHH3/8AVZJHzJkiGpm3rx5qFWr1jnTeWbmfnLt5UPgXGRu44Kx2HSwFByhxVC7eTtcVbUYQmxenPh7Beav3gVbwTJo3vZaVCqxEz9PXIMkmw1hJyuh68PtURxubFu1ApUat0Jhuw1udwzm/vQzYpyhKFi4IXr3aYCwgMeMP7IecxdsRbGKLdC+TQ1w2XZwxyIsWLkfNRp3Rst60UhN2ItFi5bj+Ck76jfriKtqlYY39QgWzF6AGE8k2nXrguhCXnhcp7Bu0VwcPhSJVre1QynPYcydMBcnQkIQUaw8unfrgDBbHFbOW4gjKQ5UrN0RTesWhst5AovmzsUpT3l0uqE9imlZtByCgCBgIZCVZG7Xrl2YNm2alTHMhl69eqFu3bp44oknMHz4cNSsWfO847B3795MFzU/101YX2js2LFg8XRz1KhRw28bz3bta6+9huuvvx4zZ85Es2bN0LVrV/+p/B03d7t3737e55MT8g8C5yJzaYn/YPGEFLS+p76ylTwO7ViKZevjULtmczRoFOkHyp20E3Nmr0Kyowo6X3cNihegW4GHDwlHN2HBos1Is5dF+27XIrIwkHB8E+b8vglFKzRFh7a1Vftu5xH88dFhtB7dBBE+IGHvz5ixWK8/KxVpgzY3VEaguUyK3YbtJ0qiSa1oeO0n8PuXs3DMblfnF0Z1dB3YChF23Y99f/2JZWv3Ibx4NXS87hqEpx7B8qWLceCIB1Xrt0GLRuWhynupfhzHiqWLsO+wB1fUuQZXN60ImzsOq35fiMNOu9+WW6fnn8kiT3rRCARH5tL80kp+bii1VJktWTScAXTUYV5snbmbb74Zzz//POrUqaMegg3v2bMHLHdQpUoVZRzuvPNODBo0CA0bNoTT6fQbOZK8qlWrYt++faqGHR+mdu3a2L17N9LS0tT14eHhfnC+/fZbfPPNN3jhhRfQqlUrjBs3Tn0loTt9+jRoQKOiohQxZaFL9qFs2bIXDa5cePkQOBeZW/DDcFzd+ysUsJ3Erx89BFfD13B9oxS8O34DHry/H8I8R5GYWAYRYT9iyZKW6NC5gjYRtlSs/3Y0xq2tiWfeGIno0BA4nTuwcpUH7dvp+Rp4+DxOjPtqJgbe0Q+HZj+DpY4nMajTHkweexiDH+yG3176HOUfvwtldqwHqjVCVOFETP70XfQd9gyWfjsF5foPQk3bKnw8YgeGfXszNv3yCYo3uwt1y2rj4U1egw/GhmPUU/WgfwP89csk7Kw7FD1qnMCslweh/t2/IGblGyjZ9CFEeVbj8Q/CMXZMEziUP10OQUAQIAJZReb4HqK9uu+++3D11Vdj69ateO655/DZZ5/h7bffVmSOtelYE7NIkSLKZoWFhWWow8XF7xtvvKFsnqnPVaFCBWWjEhMT1aYmwxZoG1NTmWo6RHn8uFFJokgPIH9PcsZdWNqyAwcOoFSpUsqe0YCbg2SOG6hTpkxRv3K73di+fbu6rnr16vB4PMq+so/8G9stX748PvroI0VQeQ/aS9pN3p/XsX/sJzdn5RAEzkbmfCFJGPvxC/C83wh3/T0IRXw+nN7zCb5f1AG3Da2tFp3m8PniMf6RGbh2zG0olzYbk78ojEEPX6PtNJKwauFBXNWhNhyJMzHphaK49e02mDBuIm68fSCOznsZ810PYsT1oZj01VPYcX8t3Js4EmV8Puz6fQz2VXseHau4/jVQKfErMGboNJS+ZxDu79oow9/dsYvx6vtF8PSLDeBxuhEaEYK9m3ajcv1aOLr+M7y3sSee7nAcsYWuQtUyNsz6+g00vPERRBf0wGMrAOfhLThRsC6qR4bg929fRbXrHkPKih+ws/YQ9Kh5ErNeGoj6I39FlZJit+UTFBwCwZA5vr/pkdP6tW6gOAAAIABJREFUSn0wiaUtISHBxx2+zJK5+++/H9WqVVPyExqPn3/+GQULFsSyZcvw6KOPKuNIb1rz5s3x448/qh1OHqNGjcK7776Lhx9+WBkq/r1x48aYPXu2MiorVqzABx98YHUeIJlj+xs3bsSLL76I77//XpG55ORk9beWLVuqv912223Yv3+/Mkg33HBDcEjKWdmKQDBkrqDDB7f3BD7/ZjHuuKkpPvv0D/QcdisqldTUyOWclpHMeZOxa68LMbv+ROX23REVGoJTCYvw0bOLUbRGEdS7ZgA6NI72P3eKewvmT0xB9yFN4bZtxKShR3DdQ6sxL24kbmlfGrGbP8S4PUPwaK9ieuGUfBDfT/od/W4bium/fI/+vfur36+e/TCiWg7Hkv9tREglF9zeKPS87XpEHJ2J257bgBbVi6Jak+vRtX11HF3+C6YfrY5BHb2Y+fE8XDd6ONZ9Nhat7nwORcJPYfbQN1D3kzGoXJBpaOUQBAQBIpBVZI5euS+++AKvvvqqIlk8nnrqKfTu3RvTp09XZG7VqlW48sor1T/aM5KfFo2L4bsJC1G8VHtEVkrFpAnjMWDAAEXgTp48qWzgmjVr8Ndff6F+/fqq/bZt2+Kqq67C5MmTFakqWbIkFi9ejBYtWqhNT25GPvbYY/j000+V+mT+/Pl48sknERmZ7u04k8xt2rQJGzZsUGoZkkLa2Ntvvx0dO3ZEkyZNlD195JFHsGjRIsTExOCaa67B3LlzMXr0aPWVz9yoUSNlP2+66SaZbIIAzkbmvL7DOBabhHnXrEafvwehsC8B056YgYguBXF821Fc1WUwGtcsrm1l4h68O+skRt/cTP38yy9foUePYf9C121bi1kfuND9kRL47cMY9LirFTy2LZhw0x70n9wSMQeT8HvjeegRcyfK+DzY8N3LmHqgBKIiiqBjjwFoUDXC3+apI/tw2peMJTtOon/7Nhnu9efESSjWfSDqF/kbU99dhd4P3ooIh14g71g4Ab+m9MWD3Qqpn32ek/hl8nS06jMccaun4a9it6BnQ22PfZ4Y/DZlChp1vxOeLb/hx6PVMKijDzM/movrHn0Qkem+CJlJgsA5EQiGzLE0gdvjVu2EOkLJ5BSx0zJLD2WWrkx55mgAuPNHMjV06FBFqGgUuVv45ZdfYvDgwfjf//6njNDHH3/8LzJ377334sMPP1RkkMTMXD9p0iSMHz9e7VryIGGj0aMHjkaSRLR169aYNWuWMoD8fuXKlWo3lUZXjtyDQLBkzudJwUdf/YpRI/rCGf8Ppn72FeKKX42bbumKMqE/45FhvyCtWAEUrXYz3hrdQQGwet5MVLLInEHE5z2Nma+8hKgRY3BFyj4kpRRAiRpHse7bQug0rA7coTsx6bqV6PD4JmwOfwnXNS6I0zsn4vl5bfHOPRUw/4tO+GFpC3Qbfiuub10bi6b+gGItmiDKHo8Zn3yMHvcPwNTXDmPUO0OQvON7vLm0LV67I4qxqupYOe1TFGg1FHVKJGDBV09ixtZquHnECLS8Mhobf38WoWWHo3jEQXw8cA7uWTQGVcKFzOWe2Sw9zWoEsorMrV+/Xm1GUv1hjv/7v/9TyhPambORuejURdhTbCAqpB5B/Ws74bknH1feORIk2qszyRzJ02+//aZs70MPPYSnn34a9N7RftILSE8cSRcJJG3p33//jT///BP9+/dX8khznEnm6MUjmaPqhZui7AOVM/TE0UvYp08ftXlKMmdklvyZtpOY0pbffffdWT180n4uQuBcMkuP4yC+q/6nJnOeY/jg1g/Q6s2X0LSiB999MRG3DB+qVCg+dxzGvTkPzQe1QHH7EfwwaS0efOzeDCi4XCcx/+P/oezA51C34jr88Y4DXe+7Ep7QXfi27ULcOHcEIsJOYHyJ6RaZS/dO+NyHMXnc/6HXbS+gUEDcRErcVszYGJuBzHlxHD9PXYo+/ftkuP+pvTPw9FszEV2xLfoM7Yc6ZcOx+den8MmPqWh7/WD06tUQhRzp7sbt857G+1OcuKbbQPTu1RhhnuNY+PVT+HlzFdx8xx3KlocZCU4uGm/pavYgEAyZ0zFzoYr7kMSpL/TOxcUxmyWUZ+5is1lSZklPG6WOdP/RaNAoUcrxzjvvKMMUSOao2R8zZozqgPHMkczRYPKglIXSS0o/GI9HKeWZZI5STMpgQkND1Y4ijSyJJHcZ161bp4yZkLnsmZAXe9dgyVyabze+/W4Lhg/uZd3Ki4QD32LGN/Vx88O7M3jmTF/+i8zxb3sXjsC6Qu+iacR+nEouiPKNQ7B42iH0GtAGbs8KTBiZgn6jN2D6X/0xpGc5HFv9Ar6Pfxz3dTbbbT4s+eJrlLp1KGrgFPbuOgxboULYOWs8Gg/pjPmvhaL/q01hi1+CYS+E44uxTRBqdWr/mt/wd0QrhO7/FVVa9UfFQinYMmssUus8gIZXuLF393GEhCdi5qO7cNvU/ihuE7nGxc4tuS7vIZBVZI4kisSK9ojqEkoTqTzhv6+//tpP5ipXrqwIkPHMtWtTH4tnfo0Nh67CqFE98NzTo/1kjjaJNjLQM0e7xZhvet8CyRzt2nvvvacIIMncAw88oDxy9JLRzjHG7Vxk7uWXX0a7du2UZ4/PQDJHFQvtMuWhQuby3mchq58oaDLnPYmvBixBz+9vUBLIid9MRs+htyj5JQ9X8lHs3RcHe+Ei2LZyJXr0u9Hfda89Hou+nooKnQejRnQEPKEHMWvcNvS6tQs8ntUYNzQeQ77tjFD7yf8kc2xo/i8foWmHkShWKJ1B/ReZ27uwPw4X+xqtGqV78QIxTEtajdfa7sfD6/r5+7552hQca9QbnaoV/Bfc22d/j/0VuqHA4Vm4omV/VCpMW/4eUmo/gOY1M5cnIqvHVtrPOQgER+Z0zJzd7oDX69GpLPn/zGZpYub+n73zgI+q2ML4d7ekkBBASAEUkC5dioXeixTpqAiIoNhR7L0hIhZQsSIqCogIUlQQBVSKD0FBpElXOiGVlO173++buxsCQrIEEpbsue/5I9ncMvOfyT355pw5p1wBE6CcumeOYZOMv+cxc+ZMZQD9YSKtWrVSHriOHTuqPQMMCaGxOVXMXXbZZSq2n565zz///D9ijl44et8YcjJhwgQVLjJ79mz06NFDrV4yvIUrlAxvkTDL4JmsebUkLzH33dTuiKj2GMLhwt5NS9Co+9OoWcGOLX9uQZbLBEfSr9ATRqJto5/yFXOOtM1YtzkduteBHT8ko9uzg1DB6guZ8Lrw/YKvERlXHlnbV0NrfA+6Ns3Ekg+WI7pmJexbewDX3HMjSuzahH+PH4cHZhzauwddB94ILXUPtu9PRHbKDqShJ3p0isHPX78Kc7k2cCZvh63qMLRP2I6Ne5JBL3nSgR1o3n0ojv72HfaHl0dshIa0XT+jRqcHEGs6gJ07DuN40iE4a1+PTtUtF8cgSiuFQBERKCwxxzB+LiLSY8awRNoZhus/9dRTau8cFwlpdCmsOnXqpBKlUCBVNv+GxJKtsOvXnzHwzmcxfuwz6Ny5M6KiotQC5ciRI7Fq1Sq1UFm3bl21CBmomFu6dKkSaBSOt912W75ijvZxx44d+Omnnwok5ihSue+uf//+RTSa8phgJhComCupe7F35Qv4X0p7VIl341iShp5dmmLmwlW4sX8XpO/ZgN3JDtiOrUPkpbeiaZ0wzF74A/r2aosFE59GYuW+qJ8ARMaUR9OG1bH0m1mwXFIR2TvXwFVvFK5vGgPvSWLOjb3b/sLhYxnQwzNxaBvQe8h1sObyhp0q5hyZ6zG+yz48sKoPYjQdHn035k36Dd0e6I5/VmxBRgkTnCm78NfRFhjUOgu7DqcBHiuSdu9Cvb6DoP+1ENui+6N5mc34+2AK4LUiZe8O1Ow2CLb1i7E/LAGxkSak7/oZ1Ts9gMvLie0O5rkdTG0LRMzRLum6UWOOWSxzioenpaWpPXNOhxOxcQXLZsmQSBoobgbnwfDHTZs2qVVAPpheNCZF4V4Beuy4F27nzp3q5/ya19Jg1q9fX11Pw8nrGRLCVUtu0vanguYGbT6H1/KgwaEHkAaT+wMY508hyP/4NZ/LJCpyBD+BvMRc1vHDyHZYoJksiIyKQYkIM+B143h6GpxuwBoWhZhSkdB0G5yOMITz57kOJwsthkfArAFejw1paVnw6iZExZRC5ClxEB5XFtLSbTBbohBTOlJlxnLaM5CeYUdEiVIoGRUGZ3YGMmwO6DChhGqPBW5HJjKyHeq6kiUj1HqJx21DWno2zOYIlCodBd2djfT0bLh1TV0XFWmF7nXheBqFoYawsJKIirbC48xCRgbbHIWY6P+uBAb/aEoLhUDhEigsMcdWU9DR1tCG0L7QnjAKhDaMe9fosWPYY3p6OipXrmwkQCkZgWO752CneSha1jLhWGKiOod7wLnYSI8fFzmZ0It77GgDmzZtqp5FO0Y7yJ9t3bpV2UxuN6Ag4768zZs35yQuoa3zJ1VhW5kojNcwuRiPRN9zaWu5oMltCUwoxjBR9oFhpOwD28Q9eox64fNpU2lv/QlQDh06pESnHEIg79IEHmQfcSAyoYTPR+BBRno6nC4N0aVKI9yiIyPThuiSUXBlpSLToSMsoiSiSljBSlmZmVkoERWJ42mpcLkND57ZGolLSkfD48pGWnoWTJYolCpdwpel0ousQzZEVohS3ztsx5GR6YBmDkPJmBiE5QqD5L1oX+0uLyJ95US8bhsynOEoVcKf89KFzFQ7SpSJQnZqKhxgDa9wxJSKhu7MxPFMO3TdhPDIaERHhcFlz4QD0Yg0ZSE9w5bzsyjGdnpdyEg7Djc0WMNKIjqafZRDCARGIBAx52TCLLNZiTm32wUNmvE9wyz5ocPuKLCYC6yZcpYQyJuA1JmTGSIEhECgBApTzAXahtzn6Z4MfLNgHkpV6IZW18SelB69IPeTa4RAsBCQOnPBMhLSjuJMIBAxZ7fZlHgzmXwlCTSTKiCuShOworjb7UHCKSmPT4XGsEiWD5BDCBQGARFzhUFV7ikEiieBYBNzxZOy9EoI4IzZLIWNEBAC549AIGKO0Y7cM8eoQx70zHkZdpmSkqw8c7Zsm4i58zcmcqcCEBAxVwBocokQCFECIuZCdOCl20VOQDxzRY5cHhiCBAIRc6ouKQuF616jTqndjoiISKM0AWP2uWcuPiHhpGKk4pkLwdl0AbssYu4CwpdHC4GLjICIuYtswKS5Fy0BEXMX7dBJwy8iAoGIOdaZo5AzyhN4kZ6ehpiYUtwzl6KzenhWZgbKV6goYu4iGvji1lQRc8VtRKU/QqDwCIiYKzy2cmchkJuAiDmZD0Kg8AkEIubsdpsqAcdqH4yq9HrcsFitDLOkmIMvm2WciLnCHy95whkIiJiTqSEEhECgBETMBUpKzhMC50ZAxNy58ZOrhUAgBAIRc0xWaTKboHPPnKbBYqGw06ElJyfprFXAdJexcSLmAgEu5xQOARFzhcNV7ioEiiMBEXPFcVSlT8FIQMRcMI6KtKm4EQhEzDHMkvUuuF+OIk736v7SBCmqsAfVXlx8fJ6eOdbdYX0dOYRAYRBgvSTWQaLrWA4hIASEQF4EWI/0XGuIik2TOSYE8idgs9lUDUQ5hIAQKDwCrNFdpUqVMz6ADg/+ncyyBP4wS57MwuGqNAEVHn9Z8xNzKSkpqsioHEKgMAgcP35cFYQXMVcYdOWeQqB4EWBBbxa/PpeDhbPLli17LreQa4VAsSfAslSxsbHFvp/SQSFwIQlwcfHSSy/NU8x53B7lmaOAs1gs8Hi88Ho9zGaZpjP20uFwIi4+7zBLEXMXcpiL/7NFzBX/MZYeCoHzRUDE3PkiKfcRAnkTEDEnM0QIFD6BQMRcdnYWwsMjlIAD4yo1DbpfzLGJDLOMjYvN0ysiYq7wBzOUnyBiLpRHX/ouBM6OgIi5s+MlZwuBghIQMVdQcnKdEAicQCBizu12q4LhDLWkmNMNRWd45vgtPXN0o+cV4iZiLvBBkTPPnoCIubNnJlcIgVAlIGIuVEde+l3UBETMFTVxeV4oEghEzLE0AZNWMrWESTOBdcKZ3dJXZ07zeeYkzDIUJ1Cw9FnEXLCMhLRDCAQ/ARFzwT9G0sLiQUDEXPEYR+lFcBMIRMw5HA4l5HiwRjgzoZjMZkPMMb2lLduG8hUqiGcuuMe6WLdOxFyxHl7pnBA4rwREzJ1XnHIzIXBGAiLmZHIIgcInEJCYs9uVJ86rPHIWI7OlV2fR8GSd6o7pLotjmGV2drZKd8//5AhuAiLmgnt8pHVCIJgIXAgxx9TRTNFuNpuDCYW0RQgUKoGLW8x5cGjDrzBVbYWEUoWKSW4uBM6JQCBijmGWtD/UbR63G2aLBdwqpzxzjLl0Od2IT8i7ztyZ9swtX74cZcqUwZVXXqk64nK58OuvvyIhIQG1atXC6tWr1b9//vknOnbsWODOUnBOmTIFQ4cOVSns/QfLKvz99985z8/9gEmTJqFJkyZo1apVgZ8rFxYNARFzRcNZniIEigOBwhZzv//+O9auXYumTZviqquuUsgeffRRjBgxAjVr1iwOCKUPQiAgAhe3mAM8TgdgCYfZFFB35SQhcEEIBCLmbDY6qMJ8Qs6cI+i0lBQWDdfVnrn4hIQChVn26dNHibmPP/5YAfjnn39w++2345ZbbkHfvn2xfv161K1bF+vWrcPVV199khBj/OdDDz2EBx54AJdddpnyoCUlJSEqKkqtgLIwLFUoPWxMzjJnzhwMHjwY0dHRObDfeustJRinT5+e44HjCiqzvlD80RA3a9ZMVUsPDw+H3W4/6foLMmry0P8QyEvMzZnUHOml7kBEmBdpu1244eHbkPrHyzhcZhRa1TVqH87//H20GHIHHKtGY+LqJmiYYIInxYVr+g9C9JFV+O7vwygBM0qXuAId+zRBpMmFP98bh2WWq3D/yG6w5KpVfmjz11i6PhM6svD7tF/R++0P0KFOCez69mN8sFbDU08PRykr4Nr3Nh5414yr6kTDGl4FPXrVxpTJz6Fc/DWqTc3aDUZ19wQ89kkZNKxeAq7UFDQacD+aVDC670ESPn7ueYRXbQZTVipMNW/GgJZb8PErJTDimabgmov/2PXTvfh611A8clsz6LDhf99Mw67UEvBk7MHCpWF458P+WLp4jTo9/fA27NP646VHmiAMwMznx8DTcxyGNI7IuV/aoQ34dtlf2PvDH3A3b4ra9kvR5YH2KI1kzHhkHKqPfhHXViwB6C5MnPQ6ypatAJis0B029B18C0pGGJaRbfnz2w+wPTMObidd/xFo2O561CizED8ubozu18dj/Otvo0KCcb05042G1w9EvfLhALxYNf95rPyrPcY83QbhUi9e3gwBEigsMcdFw/Hjxyt70bJlS1DUcSHz2WefxVNPPYVRo0apWkC0VWFhYco20UbRtvgPLmh+9NFHGDBggPqctos2i5/z/ryWi5Cs8crPWL+Vdo91g0qXLq0+o51i1jK2g5/xSE1NVV9LLc4AJ4mcdl4InEnMHdv6CuaviEN4lAWlLmuBXm0vxS/j78Dasm2REA7EV7sSrRtEYfnaFHTv0FS1xev5Fy/d9DHKd6+GcM0Md4YXTfoPQYM49Zco1r32NNZVuA5339T2pLZ77cn4+otvYQ+3wOv2ILZKU3RqVg5vTX4W5eKvzbG37mUVkd3hCK6+zLh8x09P4oVpbgy9bhi0zTNR8eGxqFXyIOZPXYmmA29A5RN+gfPCSm4iBApKIBAxR9vA3xQmQXG7nMozRzuhPHNMa+lw2BEXVzDPHMUcjRqNXZ06dZQR++OPP5Q3jN45ijkKtmXLlmHTpk24//57kHk8A26XBd8s+RYfvvcuYmJiQFH23XffYcmSJUrIvf3225g9ezY2b96MQ4cO4b777sM777yjBFp8fLziRQHQu3dvJdg6deqEDh06YP/+/XjwwQdBQRcREYHRo0cjMTFRfU8P4Q8//IDnnnuuoLzlukIikJeY+3HWYLTsNwMRFg/WTK6IS248AvPfZxZzv0S/icGNdOz6cT62lbgWCUdWIrxdL9S/JJz1FtXhzvoHry9IQouEv1D3mmEoU+K/oVNHt3+D6duuwIO9q6tfoBkLvkWrStuQUvIuNKoercTc1D8G4Y4+ccY9bYn4+udlGNjtxhN/2O19GV/tvB03dS6LPT/egSXeSbiziyGqKOa+n/Yzug/rD0/2eoxtsBP3bimPr04Rc27PbnzQfRMSmnnR8Nm+qJ6j8nSs/OgDmPrcgRb+2sdeB76dPhZNrn8W5UtZ4HAtw/K5Go58mYR+cwci5pTVyVVPfQT7/SPRsZzR5OPb38bsbQ2we39pvHRvQ5h0F9797EfcNew6Jb5+XfoBqjUZifgyRuhy5o5peGJmE7zxXL2TxKfTNidHzE36dDXuH9HZOP/Ir3hwghdvv9ESFk825iz8BVdELkaJhhNRrbyErxXSr1exu21hiTkuRtKW0Y75w/PvvPNO3HHHHZg2bZoSc//73//QqFEj9d9XX32lhFqXzu2QkUGBFol7R9+Jf//5R9m16667TmUcu+uuu5Snb+vWrahfvz7effddZGVloU2bNkq4/fjjj0rEUTBSLPLftLQ0dS3tWePGjdWi5/vvvy+LkcVuNgd3h84k5v76KBqOtqloVt2wBTqcWDH2ZVwy+lnU94kkW8ae/4i5V0Ztw30fdUUUy2IdWIDHn4nGuI87wJS+GWPna2gRvxEdutx00gLr7v/NxkZbS/Rt71sJ9dnbeT8vxYBuN+UA3PRpwklizp25H8+9vxUvPtQWPz3zIsrefwdWPTIObV9+F3WlDnpwT7wQa11AYs7pVMUIuICo6161X47/01JTU3X+cWvLzkZ8+fIF9sx169ZNGaknn3wSY8aMwbXXXqtWEE8n5kb2TsALE46hTsxxVLvnXowdMQAzZ85URuuFF17ADTfcgDVr1qjvKcaSk5Px8MMPKy8dDWpuMffLL79g4cKF4PM/+eQTTJ06VYlCPp/G75FHHsHAgQNzxFy/fv2UqKtQ4cQLIcTmS9B2Ny8xN3N8A2yz9YUlOwzVmvXCgAH1sH/1mcXcU3PKoEppLyrXaIdevVshwrYbS79fhb2pFnQdNAS140w4sHspjjgb4nL8hW8TG2NYmzInsfG4tmP6M7+h13M3o0y4CS7vaqxYUhotmkfgm5VpGNCjiRJzw184hOqXhiOuehvc3q8uxo+9C25rPVgzLsPNY0egwpGXcfsrGaicEIHLq16LrgM6IT7SeFRuMffvuqn4bGkLPDwmEdNOEXMHVn2N1bE9cV30fEz/vhlGjagCarL0Xe/j242NMLif4QmkMf3983dwpMLN6N4hFhpc+OP1BxB1y5sI3/saMkrehYa1Tl6KzC3mdGRgzsvfoOWY/kic+iBc3d9E00oevPbKU8i0R0LXHajZqBf697oW4T7dteXbMVif8AaGNAV2r/8Eny/8F81ajUSn5mtOK+a87n0Yd+kijDhyB0ofmY0/9rZGvSr7sHZXDDq3qh2081MaFlwECkvMbdiwQUWAvPTSSzkdfvPNN9GwYUNla84k5i7T1mB1Yh1Ep7nR757BePzBBzBx4kQsXrwYe/fu/Y+YozBjNAn3qtNLR88cI0x27NiBW2+9FW+88QZefvllZVffe+89JeIOHz6MqlWrKo+eHEKgqAicScy5MrZg0byV2HMkBteP6IPLy5rx8ytDsOD4FShtBa5pNAxtOuh5ijk39mDqFXPQf+MjSN2yBNllmyM+6Sd8a++OEc1PLO5tWPwGvHVuR5PKJ6KyuHg6fuydcFvrK3s7eOwIZHx5ZjG3/Pl7sTg7HFW6vYV72koYSFHNH3lOYAQCEXNOZrM0aawsB01FdjiVPcipM8dslucSZsm9BFzNpFhKT09XK4sMD6GYo5eOYszvmbv3rusw+bk3UO7qUWjfohpuGWyIuYMHD+KJJ55AxYoVVc/pRePBMJW7775bCbKRI0eeJOYYDkNjx7ATrnJSDHKllPsa2IbXXntNhVj6PXPDhw8PjKqcVeQEAvHMhVuzsGzs9bjkpsUofeRtHI65BS3r+cIsZ3yI1oNvR/aq0aBnrn/sQrwxzYIxj16XIzwcGTvw5oinMOCDz7Fz2q2YvS0aZngBd1tM+HAwSvlsh9eTjWXvPYPILq+hZQ2icGPzlJvxxrpSsGo64GmIse/djdKHA/fM9Wm9E7On2TF0VNsc7yDF3Ot334Q93oZo0qIPbrm5OTTHCkw9Rcx9/f6jWLIhTY1JGWcdPPz+fYhybMekwX/glvmDkeBrd/qhXzFjtYa7BhhhJ87jf+Dh296HvbQJcJnQqMeduLNvg5PGNreYy07cjOdfnoS0bDN0uNCywxgMHVArl2cO+GnGWJTv8CBqJxiKdOeSp7Hc9ARu7xSp+uWyL8acTyuh77BtWOoLs8ztmXNn78RzvTZjzNJOWPN0W8xLbAITvLBGXofXJvZBhNjYIv/duxgfWFhibs+ePfjggw+UkKKRpB2jfeOiIO2UX8zVq1dP7afze+aaXOHCxIlb0XPkcFxTLx4Pjjkh5rZv347777//JM8cxdyKFSuUN27s2LHK/pUqVUo987bbblMLk6+88gooLl999VX1PSNW5BACRU0gvz1z9vRtGP/MGtz/5mBsPEvPnMuxEe+1WY9hq2/C8jdGYtGuEsoewN0Fr3/YH9E+27bpx/dxvNKNaFHrRBYTirmz8cwtf/4hlBv+MH5+9G20e+V5NKhUoqhRyvOEwBkJBCLmHHa7EVrp8ZxIfqLl1JkzITsrCwnn4JmjMWIIJY0gVxtppGgEafA+//xzTJgwQXnM+NmIHglYnNQckStuREbThZj2yk348MMPlaGiOKPRo4Djfrp58+apfQSnE3P02L344osYN26cMoArV65UBpEImgXeAAAgAElEQVQePe6569mzJyje/NfSI8eQF4bRcO+eHMFFIBAxF2E5jh/GXoeY/ktRPWIVvlwdjjtubgXNtQ1TJ6/ByAeG45BPzA1u5MHaOa8DTe5A3XI6SkSXgu49gk/uuxvN7xmGH36thXtH1FKG48Ci0dhUcRy6NTS8Vke3L8T/DtXG9e1qGgLl+O94YqIJ455prMRc4ppJ+DprGEbUmBF4mGWn0ljy7uuwdHsYHaoaiiW3Z84/Gu5TxJwLm/HDtGx0H2YkYdi15jOkluwF2/ZPkdD8LtRM4K44BkAexqznp6H16IdwaWkjDnPz/O+Q1b47ro4BdG8Gpj+0FJ3f6AMjSNk4cou57eveh54wBLUvi4ION+bNno6+AwbniDkKvB+nvoTYrg/jyooMkgGctk14Y/Q76PLY67iyahRcGd9g9oyq6H8aMef1pmDxp+8jq/7t6FZ+DSZ/ew0evaOcGoOtXzyM3VdMQM9GEmoZXL+ZwdmawhJz3APHJFtcmKS9YDIv2qdPP/0Uzz//vBJzW7ZsUV4yLi5yAZKJvWqU3glXhY5YNeMVDHrgU7z03GNKjK1atUpdz7BN2kKGxzDM0i/muPhJO8bFUIrFXbt2nVbM0TtHzx23E0h25uCck8W1VacXcx4kHUxFmYrl4HUcxhtPLceoVweclZiL8Kbhq1cmIqztQ+h6+SLM/KkpRtxYDRq8+HfecOy74l20qm3YmeOH/sDYV//A/c+PRIUYZmC3w+Q5nq+Yc2Xsx9NvrcWzT/bA/555EQkPj0XNsN2Y+vb/MPyhm9WecjmEQDAQCETMqT1zutodp/QUPXQqzDItLZXhl7Bn2xFXwGyWNEQ0fgyr/OKLL1Qo5E8//aTYtGvXTok4rnZyn1vt2rXR5cqKWH8sGT9+Y8foZ/tg6dzZKqyS4Zk0ktzTxoMrodwrRzFHYcb9A8xOyT1wTLjCEEu+ZPr376/Op2eOxnLQoEHqmQzLvOKKK5RnjtdyXwJDWrhvgQZZjuAikJeY++mLO7BiR3lophKo3/JG9Gh3KaxwY/uauZi3dBvMEdXRf9ggXB5rRcr2z7AtYihaVAaykjdh8eYwNCi1BXMWboIWFouOA4cj7sh3OF61P+onGAzc2I31c9y4qr/hDd6wYDgW/lklB1DNyxqgSsc+uLaS8ZEHB7Fqwn5cdWs6Vu+9Fh2bxRifO49jxpQXsDfJEIVdb3wCTcosxtoj7dG8fjRcSWsxY0EMbhpRWxkRLzKwceVWXNnqxOKCx/U3po79AodNJljS49H7ViucJW7ElVWNVUR72m6sPHwMR2d8h91WQ7SZzFb0ve4qzPlmdU6bS+xtgsb3RKFD03a+z3Qc/mMqDsSNRDPf5nD+YPvsn+Dq1g51Szrw57czUb3TcJT05XLYuWgNrJ2a4a95k7FhWxo0bxjqXdsHvTrXhiVXpJc9ay8WzJiLvw9nISymLDp0HoLGNf7G5o2Xo1GTUpg76z1s3pkOS1hZtGjbG62vuRQHVv+K402ao54/5NS+Ccu+KYGOA6qpEFI5hEBeBApLzPGZtCsUb1wcLFu2rFoUZKQHFyu7d++uFhsZeknhV716dbVnu3L4MaxeswRHo+7EyBtr4YsZ09V+cdqrWbNm4ciRI8oG0h5VqlRJCTx63Jioi0KP3rtq1aqprQVdu3ZVe8cZYUJxN3fuXAwZMkSFWz7++OMoUUI8CvLbUXQETifmuLC3Z9kUfPW/RHgtcbh+8M2oc1kJbP1uPOb87lGNq9ywPW7qWg3T3pmMQ5mGUelz293Y/vn72Gr3wBwWh049+uPq+mWxe/l0uOoPRW3fPjY3dmDjEiuadLk8p6MZR9ZgyuQ5OGqOxlVt+qJ3yyqYMeV57E0y7G+XG55AxSOj8fHPxnJl+Su64arw97DgzyqoEdUddavsQbkeA1ExAtj3+1xsMnVD98byu1R0M0melBeBQMQcSxNYLVa1b46H1+tRyVC09PQ0VZrAaXcWWMzxehWzqWkqqwq/5r/qj0xfmIr/HP9nG5c+ile/aIbJU/ujlK4rb5q/do//Wn6f+z689tTz+Mzcmb38P/dnAfP/nAqWh7+NUico+H6ppDRB8I2JtEgIBCuBwhRz7DNtht+e+G2Myhrmszn8mv/l2BJXIh558C7E1x+HB26vBdMpdi23DTzVDuW+l1pt1TT1fL/99D+Hwo+Lm3IIgaIkkF+YZZG2ZfdyTFlREY8Mr3VSwq2ibIM8SwgUBoFAxJzL6VR75rweL0wqCYpP2yQnJxlFwx0OxMUXLJtlYXRK7hl6BETMhd6YS4+FQEEJFLaYK2i75DohUNwIBJOY+3v9IhzyXIW2zRieL4cQKD4EAhFz9MxZzBZ4dS8z3hkhllxgTEtLy6kzFxsXV6BslsUHpfTkQhIQMXch6cuzhcDFRUDE3MU1XtLai5dAMIm5i5eitFwI5E0gEDHndrnVfjn/wTBLi8UKLSUlWfnoXE4XRMzJVLuQBETMXUj68mwhcHEREDF3cY2XtPbiJSBi7uIdO2n5xUMgEDGnsln6witZmoBZLY06cykpusfrgcftRWxcrHjmLp5xL3YtFTFX7IZUOiQECo2AiLlCQys3FgInERAxJxNCCBQ+gUDEHMMslZjz6jCZjfwkKmdJenq68syxNEFB68wVfhflCaFAQMRcKIyy9FEInB8CIubOD0e5ixDIj4CIufwIyc+FwLkTCEjM2Xxiztgwl5OQS2WzZAym0+kUMXfuYyF3OAcCIubOAZ5cKgRCjICIuRAbcOnuBSMgYu6CoZcHhxCBQMQc62/TE6cyHTO7si+zpZaaatSZc9jyrzO3d+9edQM5hEBhEPC7iwvj3nJPISAEihcBpvqvWrXqOXVKbNo54ZOLQ4SA2OYQGWjp5gUlkJ9NYy1tu82mEqCYzRZoLBzu1VVmS7VnjsrOlm3L1zPH1ZmYGKM4oxxC4HwT4ERlMdzcdQPP9zPkfkJACBQPAizCXbly5XPqTGJiIkqVKnVO95CLhUBxJ5CamooyZcoU925K/4TABSVw9OhRVKpU6Yxt4N/ILCNH8Wa1WlWYJXOesLyckQDF44bb7UVcfN6lCUTMXdBxLvYPFzFX7IdYOigEzhsBEXPnDaXcSAjkSUDEnEwQIVD4BAISc04jzJJFw80WC1wuJywWC1SYpdcn5vLLZilirvAHM5SfIGIulEdf+i4Ezo6AiLmz4yVnC4GCEhAxV1Bycp0QCJxAQGLO4VDRa0rQ6d4T2Swp5nRdV667uPj4PEPcRMwFPihy5tkTEDF39szkCiEQqgREzIXqyEu/i5qAiLmiJi7PC0UCgYg57pmjJ47760y+enNmswlacnKSrkFT2SxFzIXi9AmePouYC56xkJYIgWAnIGIu2EdI2ldcCIiYKy4jKf0IZgKBiDkWDWexcB4mkwbWnQsLC4d29OgRlc2SGVFEzAXzMBf/tomYK/5jLD0UAueLgIi580VS7iME8iYgYk5miBAofAKBiDnlmWPyE+i+wuFmeJkEhQlQ+IXT5Ua8hFkW/mjJE85IQMScTA4hIAQCJSBiLlBScp4QODcCIubOjZ9cLQQCIRCQmLPbYbFQwHlhMpmVqGOtAi056Zhutlhhz7YhLqFge+YYu/nPP/+otpYrV06lembKZ37OQtA1atT4T306t9uNXbt2ITY2VqXYPF3JA4Z+8hzeMyoqSv3nP2w2m3oGj9KlS6tn/vnnn+o5DRo0+A+3Tz75BF27dkX58uXzZco2szAf28aDLzLGqJYsWTLfa+WEghMQMVdwdnKlEAg1AoUt5tLT02E2mxEdHQ3aq2+//Rbt2rU7bSmDw4cPK/y0L2vXrsXmzZvRo0cPxMXFqc/5c9oV2pCEhATwXZeSkqLsVYUKFdRzCnrQPvHePJg+nraU7d2/fz8uv/zynNtmZmYqm8nPpPxLQWmH5nUi5kJz3KXXRUsgIDFns8FsOWEvKOqo57S0NGaz9BZ4zxwF2/PPP6/EHL++5pprcO+99+Kbb75RBmbRokV45513lODKfdBQPvPMM+jWrZsyLF26dPkPNSZcefLJJ9G5c2clrNq0aZNzzu+//47HH39cfc/rJ06cqAwoj0GDBv3nXrz/a6+9hvr16+c7OgsXLsSsWbPw0Ucfqbpn/JcGsEOHDvleKycUnICIuYKzkyuFQKgRKGwx98Ybb6iFRtozu92O+++/H08//TQqVqyoUKelpWHLli1o0aIF3n//fWXjOnbsqOzS6NGjcemll6rPVqxYgVdeeUUVOKdNfOutt5TQ+vnnn9X3t956qxJ4BT1mzJiBTz/9NMcWvvjii7jsssswbdo0PPTQQ1i+fLmyr3/88Qdo25599tn/LK4W9NlyXWgQyEvMZRz6HuO7pOOxzTcg2rYXo+4ag38PZikwUSXbY+rcx1BGV7t5YE9chAdHv4PkiPYY/+YjqBLjMQBqXuzfMB3PvDgTmdYmePbNl1AvHti3aToefHw6Kl5zB154ug9idB22lPV4uvYfePTY7YjVdez/+VaMfPmguk2LCo/jiU/awpJrWI7unIMF22rg9l4N4Q7bgsda3ItNYQxTA+L1rnjj2wdRLsyrvl/59Ut4bcoKlKncGS+9/TDKpG/AxAnj8Ot6Bzrc+CTuG94MFmO7Us7hyVyFl5/+HqPHv4Ro0xHMfGEEvvqjPG5/eRKua3jCAREaM0V6eS4EAhFzdHJxr5yqHE6/nK6r4uFaamqKzoJztuzsAhUN5+riyJEjlWDjqiQfxBVAGo5OnTohKSkJq1atUiJv6dKloAFu3ry5+rx169bK2L355psYOHCg+poiih1q27atWkXkPSIjI5UxpNHze8so5rZt24bBgwer+69fvz7H60YPHA0cDWW9evXUCqlfzLHje/bsUe2ZPXs2srOzceWVV54kJmnwFixYgGbNmmHUqFFKzNEQs00Up1u3blUG/YYbbsDGjRuxadMm3HLLLecyhnItoFarpWi4TAUhIAQCIVCYYi4jI0OJsu3bt+PLL79U7yWKOS4u7t27V4kx2h/aqrp166roEwo//ox2rnHjxjmLjRMmTFDRIrRLLpdLRXnMnDkTN910k7KVjBq5/fbb8eGHHyobyJXWm2++Gd999x3+/vtvdX/aMD6Ldok2t3379rjqqqsUpunTp6vn8/t58+aphVXaxdWrVyM8PFzZuSZNmuDqq6/Gvn370K9fvxwxxwiXKVOmYMiQIVIUOpBJF6LnnEnMefRtmDv/d6Q8bsbg7YNR0ifaiMlj2otFX+xCz0GdFDWv8wgmv7UBt9x/HaI9uzFv1gb0G9bPR9SFg/8eR3zlstA8GzD/tWPo+0QLzPv8R/Qc3BsZu2Zg7qJrMexe4LuZK/DP3Q7cnHYHYnUvts1/C0nXPIRWCa7/jM7RrT9i6U8pcNaqguEdrz7p58nb5mLWlpYY1ceJVV/vwjV928CenIpScWVxfOdXePqHazBhcBjsYXEoXULDL3OnomqnobD8swp7I9qgeU0TXPZELJm1Gdnh09C172f4Z9nXSL3yerROyMTy915ClUHjUK1swb3uITrdQrbbgYg5t9uY59RthldOB2uFKzFHz5zb7UFB6szRG8fVSv4hfs8996By5cpKhM2fP199T+PBVUMaLq5wjh8/Xp3DlUwKIK5I9u7dGzR4FGU0ov3791eG8eOPP8Zdd92lwkYo6iiqeC0PijmGVfbt21cZKwq+iIgI9TMaPgo2hsfwmTRWfNbdd9+Nr776Cv4V1wMHDihjx2fQuPqFIsUcw1VoOLmySS8jxRyNMMXmyy+/rP6lt477DDkAp/MshuyMLGDHRcwVEJxcJgRCkEBhijm+3ym0uCBYp04dtZBHMcdFRwqmsWPH4rffflPhk8OGDVOLjQypZBTJpEmTlI2gveDxyy+/4L333sPQoUPVAibt0pgxY1SkCP9IppCjF412kCKMtoSRK1yQ5DNfeOEFdQ5FJe0Qf857+0M4Kea4OEr7NWfOHGWPue3g888/V/Zr8uTJeOyxx5R9Xbx4MZ5+rDUev/t9pO1rgifmPYTVC2Ypm8t2ySEETkcgL8+cx3IAM6qvQJ+TxJwXu766FYcbfIBWtcLVLd0ZezFxYSIeHHw1TLoT8xfMQu/eQ095nI7M9O+w7IuauG50Jha/rKPXmCbwWHfji7b/Q58lQxBpPYZpZeahRzI9cx5smf8iJsz7F2ZLGfQbfj+6tbgMynHhO+ypW7BwYwoGtm2V61k65r83D63u7o8y3gNY8fU2XNu7A6zeLCSnZuGvxV8ho9k96H2FDmd2MlJT9+OHRWvQd+gopO1cjUPR7dCsSja2r5wCS+UROLhmMBpdPxcrF32GNn2GgL9Jhze+il3abWjV4OSoNJlhQuBMBAIRc0yAopk0OOw2RJbwvbPpnTM8c/yBs0Bijo3iaiO9UzRaXMHs3r37acUcjQtDMnlQ1J0q5rjqSSNZq1atnHPyEnMUcVyRpOHiqicNFY9WrVqpVU6uOlLwvf3220qwUfDxmVyZ5Arq1KlT1d4CehFzC0W/mKM45LVcVaX3jnshmjZtqoQlPXL00vlDPWV6njsBEXPnzlDuIARChUBhiTm+h7jwR8FE28goDIohCqvk5GQ88MADKrrkhx9+CEjMcfX04MGD+PXXX9Ui5FNPPaXs4KlijmLPH+HCxc5ly5ahbNmyarGQC5QUY9xOcOqWBYo52l0KvQ0bNqg20waeScw9fmdtvDo5Bf1u7I4a9Wsg0mSEwMkhBM5E4GzFnDN1A14YZ8NTE5ojwi+svA6sW/Il1vydjJiEBnDZ/8XI4bee9Mj0Y39i4Y9HcV2fLogpvR5LxgM9HmisxNzMNqvRd8kwRIblFnMn5q7uzcZ3X72LNr3GoGTkiVjI04k5t2s1Fs0JQ68bm530fGfGv/j9r33w2g9i05Grcfvgy5G+fx227vUg49A+1O7ZF5dHcZFGx7+/fYtt2c3RqV1ZrJ7d3xBz33+O9tffjEiKuT9fxU7TSLRuUEYmlhAIiEAgYs7pdKg9ciYzPXMMsdSUd06JOZYlKGidOYohJguh8OEeAq5K3nnnnUpMcU8c97HRS0fPHI3Oc889pzo1btw4DBgwAJUqVVKrna+++qraS8DzGALJe/IzrkjSePXs2fM/njmGuTA8xH9w5ZIHPYMUYAxPGT58OF5//XXlJeTXDIGhYKSh4/4Gbj7nPU4n5miw6cWjSKUBZ/gK906wf9wHQQE7YsQIFarJJC1ynBsBEXPnxk+uFgKhRKCwxNxff/2lIjjuuOMOhZN26JFHHlEeMi5UUmTR+8VFQIZb0q7wnDN55vheY6QJRR3tHkP36bmjMKNnj7aFnjl6+CjmGK1CW0bhSPtH20w7S28e20HRxogYRpXwoF1lxAoXGrmHb+7cuWpLAj179MxxGwMXHSkmlWfuoaHYn/gP3n12Bu556zNEeY8or965JGEJpXkXin09WzG3adFXsDXvh6tKmwDdg+S0LJQtE+NDpyP7+Gas+CkJXXu1RUr6cVxSOgbpSZuwcvHfaDdoAKLCNHgtaVgwfQV63dAL9sRv8dnrCRj5SlOYzUm5PHNeuFxeWK1m6HoWFs3+FK173ZmnmNNhx6pxN6D0sHmoX1GDDgdSj2aidHxpwGWCyarBkbUO41vvw+i1vVHKbFa7kzbN+RJHr7wereJtsJtLY8O8SVj4+37Vp7TELbi05ST0Lvs3PF16o2lJB9Z+8ThKtn4FdS4NC8UpI30uAIFAxBzrzDFxFicl7QK/pqDTjqen617dC7vNgbj4uDyzXDEhyalZJ/lwbqjmTekJo+erZcuWyuhQ+DB0gyGLp4o5CiSGUdJbxhcFN23T2FF48fBnDaNR5TncJ8BQzNxhlmcSc5dccokyZMx+yWyY9K4x3JIroTSQK1euRO3atZVnjedwX8TpxBxXNykqaWzpzeM+CApU9ourtmwz+8EwTP8G9AKMn1ziIyBiTqaCEBACgRIoLDFHkcWFPn+yLIZcUnTRTjB6ZM2aNWovG8UXRRK9Z/TenU7McY827Q8jRGjfatasiQcffFBtM+BiIG3boUOH/iPmaGNoVxk+SdtKEchncssAbRaTcdGm+sUcbRDvxeO+++7LCbN84oknVJsp/hjiuW7dOoxuH40lR6Ox8RczRjwzCOOfGKPu70/sEih/OS90CJyNmPNYD2DB+OXo+cBQWE2Ax5mOt6csxB333oRdc17GrA1ZqNKgO/p0uxaXRLrw3pQZGHZLT7z66D3YkV4G0WE64mu0wYsPD8bu37/A25/8jJKlr8Etjw1FtZJmeE8Scy6sWzQFn83fAHNsVfTrPQQtm1ZUCSH8x6meufT932LC9Dp4/vGqKlGKx7sJH49ZjoETB2PhC+Pxp1dHjFYDPW8dhnJH5uO9L1fC7iyJuo2744abW+HAzx/gf2G3Y3ibE96/FT7PXITnX8x962X8uj8KTbqOxODrasMqW+ZC5xflHHsakJhzOJRO01mawGxSteZYRFxLTU3V+WFBPXNsO+P76Z2iMfGHgNAYUTjR0FEQ8Wc8x/9zGjkKNBqZsLAwFSbCf7lHgfvmaBi5UshzeC7FE4UhVzh5sL28b+5yAdzjwE7SS0jvnN+48d70GvLZvA/vyetoKHlPGtnc92Y7qXb9e/DYPz6X92FIKe/Ne9GonlrG4BzHMqQvFzEX0sMvnRcCZ0WgsMQc/3DloqXfU0VbQxtAm8CQftoQ2g7aNto42ie/l4w2gvaL9sGf/p92ivaH5/mzVtKO0HDzfrSV/ntxIdL/XH7O59BW8Twe3K/Hvd707tFe8uDzuJDKg/fh9bw/36dsB8UgbZa/ZAE/27Z2Gn451Asje5fBv7t3o0qVKuKZO6vZF1onS2mC0Bpv6e2FIRCImOO7nQftkSoWThcd/5+enqbTyNiybQXKZnlhuixPLY4ERMwVx1GVPgmBwiFQWGKucFp7fu7q97Jxz/m5HC6nDR5vGMIjjBAyOYRAXgREzMn8EAKFTyAQMWdEBjKsGDkLcG6XC1pKChOgAHabXcRc4Y+VPCEPAiLmZHoIASEQKIFQFHPc6kAvnd8rFygrOU8InAsBEXPnQk+uFQKBEQhEzGVlZiAsPEIlPVGHbzVOiTl+6HS6CrRnLrAmyllCIH8CIubyZyRnCAEhYBAIRTEnYy8ELgQBEXMXgro8M9QIBCLm7HYbTJoGs8WiQvep6VQJ8eSkJJ0fsnZBXHz8WSdACTXY0t/CIyBirvDYyp2FQHEjIGKuuI2o9CdYCYiYC9aRkXYVJwKBiDmnw6FKY5jMZpXvw2Kxqn3RKgEKN9E5HU4JsyxOs+Ii7IuIuYtw0KTJQuACERAxd4HAy2NDjoCIuZAbcunwBSAQiJij440OOG6Po5hjIhSV0TIlJVln9ivumYuNO/vSBBegv/LIYkpAxFwxHVjplhAoBAIi5goBqtxSCJyGgIg5mRZCoPAJBCLmWDTcZGICFN0QcrpXZbTU0tJSdbro6JlLKF8+zzBL1sPxp/sv/G7JE0KNAFN4+1N8h1rfpb9CQAicHQGWC2BK/XM5Dh48qErOyCEEhMCZCXChlaWY5BACQqDwCLDUmb+W9umewt/DzMwMhDMBCnT1f9YJN2kmY88c6+HwD+n4hIQ8xRxr6vjrxBVed+TOoUqA9ZJY789fnylUOUi/hYAQyJ8AhVilSpXyPzGPM1jHrUyZMud0D7lYCBR3Avw9KVeuXHHvpvRPCFxQAnSYXXbZZWdsA8Wc2jOnGXXmmPyE/3r8e+Yo7+iZyy/MksW2WdRUDiFQGAS4KsECuSLmCoOu3FMIFC8C+/btO2cxxwVKFtqWQwgIgTMTYEmM2NhYQSQEhEAhEjhw4AAuvfTSPMWc3Zatkp8wtFKHrv5eVv9LTWWdOQ0Ou0PEXCEOktw6fwIi5vJnJGcIASFgEBAxJzNBCBQNARFzRcNZnhLaBAIRc8aeOZPKYMlMltRvat+cIeZMAZUmEM9caE+0wu69iLnCJiz3FwLFh4CIueIzltKT4CYgYi64x0daVzwIBCLmHHY7NJNJCTqvx6M6rrxzTIDCb2zZtnz3zImYKx4TJlh7IWIuWEdG2iUEgo+AiLngGxNpUfEkIGKueI6r9Cq4CAQi5rKzsxAWFq6EnMlsUslP3B5fnTnWK7DZbIiPzzsBioi54Br44tYaEXPFbUSlP0Kg8AiImCs8tnJnIZCbgIg5mQ9CoPAJBCLmnE6n8sSZ6ZljeKXmK0+QmpKsW6xWZGVmIS4+Ps/kEyLmCn8wQ/kJIuZCefSl70Lg7AiImDs7XnK2ECgoARFzBSUn1wmBwAkEJuYc6oYsFE7PnCoYblIJUFJ1r8cNp9NVqGGWLPDKGnWlSpUKvGdFcObhw4dRvnz5IniSPCI/AiLm8iMkPxcCQsBPQMSczAUhUDQERMwVDWd5SmgTCETMcc+c2WLmTjlVONxsNvtKE6Sk6FR1dpu9wJ651157DQMHDswzTfS4ceNUgdebbrqpyEfr66+/VjVSWrdu/Z9nv/jii3j66aeLvE3ywP8SyEvMbVn+GSKa3ohqMVZjVcK+D98v2YrmnbrAbNuJpT+vh8OtKc9y+x4Dkb31bfxvdxwslmjUvbYdalcogWObJkO//B7ERes4unUdjsc1RbnU2fhhvabuGRNfGx1blsOyOSuRzthjALGl66F157qwGN/KIQSEQJAQKCwxl5aWhg8++ACs6RMWFobGjRujc+fOsFgsQdJzaYYQKFoCeYk5L9Lx57x1qNm9I6LDABc2Y+FtiegzpT1Mqple7F9/EHGNL0M4gL83foPL6/RA6pYf8PkP+1CvVSt0u7Z20XZIniYEgpBAIGKO2Swp5FQWS69XlSfgoaUkJ+v8hnXm8isafqYwyz59+mDs2LGoW7duDp709HTQG0cBFx4eDr+Yu+GGG/Dvv/+qenU0lJhNsvgAACAASURBVDTILNoaFxenVCY7wwLmLE7OfytWrKjuuX37dvU178Xr6eFj3RMaXqbopOHlv9WqVfvPEA0ZMgSJiYn47rvvlEHmc3gPego//PBDJeb4PdvAukMxMTHqPzmKlkBeYm7RxFuxptw4vDAkQTVqz/cT8PF6N24d8Sgijq7GnxF1cV3NE/Wi1kythoS+u1Ex/ABeafQVhmx9AGkfR8HTIwu1ojdj+tcHMeqWLtgx9xrsa7gGHav/t68H1jyJhbvuxp03V2CNRjmEgBAIIgKFJeZoK0aOHImFCxeq3j744IOoXbs2hg4dCkZysFC5y+VSNuPyyy/HP//8o+xRRkaGMrC0S6yXefToUfUvP+fqKd9vrGlntVqxf/9+Zc+io6PV1/y8RIkSQURXmiIEThDIS8xl75qBJ6YdwM033IWmdUueJOY0VjX22vHxhO/R57HeuISLpPxMA9aOW4CIx69HfVUnSw4hIAQCEXN2u03ZEP4Seb0emM3UNL7SBMyK4nK5C+yZO1XM/fXXX/j8889Rr149/PbbbxgzZgxmz56tKpvTUFI0DRgwAFOnTkVUVBR++OEHPPTQQ1i/fj1SU1OV0KMo++KLLzBx4kRlQEePHo2XX35Zfd+qVSvs2bMH119/vRJ/06dPVyunNO5t2rRBp06dcmbFzz//jI0bN2Lr1q249957UbNmTbzyyitKyHk8HiUS2Y777rtPPWPevHlo0aIFmjdvLjOriAnkJeZ+mNkT/6xqgM7jX0LlaAfmfPYjYqxvoUbHxXmKuQol9uHt3osxaMEoJH8ahWN1FmPP1sPod2N/lC1pPqOYy0z+C7NnJGLAPR1R0lhelEMICIEgIlBUYm7Hjh1K0L3++usYP3483n33XfCP2+HDh+PLL78E7V/Lli1Rv359/PTTT7jtttvQrFkzvPXWW+jWrRu++eYbrF27Vn3966+/qigRLnJycfGjjz7Cq6++iltuuQVXXHFFENGVpgiBwMTcks/m4fKeTbFu9REM7tEsR8z1evMSfDs/HW06x+DF5+ahfZ8uuKbZVfj7l3fQqFU/zHthBjzXNUOHes1RKSFScAuBkCcQiJgzShMYIZbMZKnKEphMJ0oTnEvR8FPFHEMXu3btqgwaQxwpvJiBhaKKQm3y5MmqAVyR3LlzpxJztWrVUqud/GzYsGGoWrWqEm5dunTB77//joiICLXCydoKNJYUZzSkV155pbrvs88+q4TjihUr8PDDD6tJwWeOGDEC7du3R2ZmpvIEsq0UbrNmzVLn0Cv3wgsvqM8oOrnSKseFIZCXmPtx1mBc2bgxlm0fiF5tD2DNitLQDgxEpd5/IuLYfDw0dga8CEOp9T0xfsdgrH89Gu+u6YGIsNJ44o2JqBsfiY0fRuGtdYNxWYsH8OSQK2A1Q4m5h2ZWQQkrcFXLuzDmntbwetKx+L0nUWfQRFwea4R1yiEEhEBwESgqMUcPG4UbhdykSZP+I+a4xYALghRod999txJmp4o52q+77roLb775pvoZFwvbtWuHKVOmoHr104QFBBdqaU2IEziTZ06HHfPmzsZVV7fE8hdWocU7Q1HJuhmzbvgJ27QojJl+K8oiC69PmI+Rjw9GaQArv5mEKzuNxtY3FiDyid6oH+JspftCwE8gEDHHMEt/BkvqIR4etxtaSkqyTic3SxMklC9foGyWpxNz3bt3V3sNvv/+e2zevFkJK74Q6GWjQWTIJg1g3759sWjRIiXeGMZCrx6voVePnry5c+cqlyIF2meffaZCUSj2KALpuWvQoMEZxRwFH7159ODRC/fjjz/iueeew5NPPolp06YpCBSeTz31lIi5IPh9yk/Mtej3ARZ9NQNX4DeY232IIwuvNMRcHmGW2Pslfku7FoPaV1JiztUtCeFbPsS/4T3Ro13V03jmvPh9zqfYH9cb17e+xBfzHwRwpAlCQAicRKCoxBwXGxlpQlvxzDPP4P3331fh+H7PHMXcp59+quwVxRy/Z4RIbs9cbjHXu3dvVK5cWcSczOeLhsCZxNzxTc/gm63tUbVSODxJq/CXcxhG9kvElJ6LoFVdj0YjpuDauiYRcxfNSEtDLySBgMScg2JOU2UJ6JmDL7+DlpaWpnMTHT1zcQkFK01AMccwx4SEBLV3gB6wZcuWKY8YPWC33norlixZolYuuYdg27Zt6NChgxJqvI6GkKGTvJ571WikvV4vaPS4ysnQSIoyikL+O2rUKKxcuRJXXXWV2it3Js8c98NxrwMTn/B+3NfHayjq6NHjsxgCw/Pombv//vuxfPlyJRCvvvrqCzmmIfns/MRcy34z8OuC5/D9su548b1mWPNBfZ+YW46FezU0Lh+jJnadhs2w+XNjz1zlqERMfugdtH/2abjnllJ75hrFZeGzSR+j0aDbELm2LX42v4UrKwCRMeVRq7INb7z+Hdp3bqHGICK6DOrUrgGLhFqG5JyUTgcvgcIWcxRrfCetWrVKheAzeuT222/HjTfeqCJIuLjIyJPcYo7bCbggyYgSLhg++uijysbkJeZ4Dy448v5yCIFgJHA6Med1J+KjoR+j12ePIcECeHAU3z0zE9c+1REr7j6GnlMq4bNJa9Bn1ED8/NYXKN3pGlx1RTX8uXSyeOaCcZClTRecQCBijnvmTCZmszTCLBlu6fZ4DM8cXXUOh1Nt3KbiO9NxpgQoa9asUclKeHAPHD1y9IrRC0cxxY3eFHAUTxUqVFDiiyuTu3fvVuGP/JobxLmPjYaQgq9hw4bqe3rkuMrZo0cP1eiDBw+qe1H41alTR20yZ7voyUtKSlL/8Zk8Nm3apL42NgtCtYcrqtzAztBNJlnhM7hXYcOGDSrchZ/TqLKdchQtgbzEXNbxQyhRsgJctiRkeMqibEkN2al7YC1ZFZrnOA4fTYFXN+ZuQsXK8GbuhqVkNRVKaU//B86wSghz7ASiayHCAriyjuG4szRKWg7icIpxnTUiBgnlTDi0PxUe3++BJSwS5RPiYJId2kU7GeRpQiAfAoUl5ux2u9q/zbD/+Ph4VbrGX1KHSb24qEjbwWgWLg5yPxxtHm0fI1BoS/gzJvZi2D5tFI8aNWqA++8uvfRSFWHCLQFcVOQ+Ol5P+yuHEAhGAqf1zHntOHzEi4QKJXISmGRnJMJaohTsiW6ULB+FzJRkaDFlYbEn41iqG+USYuF1pCEi6hI4UjJgKltSZbiUQwgIAagcILQPZzrovLJlZ8FkthglCTxu9a/KKZSWlqrTa8VslsFUNJwrn9xMvnr1apUJk9m+5CjeBKTOXPEeX+mdEDifBApLzJ3PNsq9hEBxICB15orDKEofgp1AIGLObrOpYuHcHucPtVQJUFiagMsqDLMsaGmCwgDEkgOHDh1SWS1ZjkCO4k9AxFzxH2PpoRA4XwREzJ0vknIfIZA3ARFzMkOEQOETCETM2WzZsFisPq+cRdWaU+JOJUDRNOWZi42LK1CYZeF3UZ4QCgREzIXCKEsfhcD5ISBi7vxwlLsIgfwIiJjLj5D8XAicO4FAxBz3zFnMFuWV4+HPaKnCLPmBPdte4AQo594FuYMQgEo2wP2See3bFE5CQAgIARIQMSfzQAgUDQERc0XDWZ4S2gQCEXNut1t55RhmSY8ci4a7nE5oSUnHjAQoQRZmGdpDGpq9FzEXmuMuvRYCBSEgYq4g1OQaIXD2BETMnT0zuUIInC2BQMQci4ZTs+ngDjkjM5/6OiUlRaeqYxKUYNozd7YQ5PyLn4CIuYt/DKUHQqCoCIiYKyrS8pxQJyBiLtRngPS/KAgEIua4Z44ZLEHPnMmksi5brRZoqSkpzGrpy2Ype+aKYsDkGacnIGJOZoYQEAKBEhAxFygpOU8InBsBEXPnxk+uFgKBEAhEzHHPnCHmoJxwTIbiVXXmko0EKKwzFxeft5hLTEwMpD1yjhAQAkJACAiBQicQFxd3Ts8Qm3ZO+ORiISAEhIAQOI8E8rJprDPnF3OMqLSGhSlBRw3n88zpcDndiI3Lu2j4eWyv3EoICAEhIASEgBAQAkJACAgBISAE8iGQW8zpXh2sL6d2zLFouFFnjqUJHPkWDRfSQkAICAEhIASEgBAQAkJACAgBIVB0BCjmqNWo2ajg/ElQlGeOpQk8bjdcLk++YZZF12R5khAQAkJACAgBISAEhIAQEAJCQAhQzNmys2CxMrzSA5PJrEIsdd1reOZ0XVcZUeLi46XGl8wXISAEhIAQEAJCQAgIASEgBIRAkBCgmHM4HDBRwPlKE1DMebweaMnJSbqmsc6cPd/SBEHSH2mGEBACQkAICAEhIASEgBAQAkIgJAgYe+bsKpul7vWyOkGOA84Is/R4VGmC/OrMhQQt6aQQEAJCQAgIASEgBISAEBACQiBICKgwS1u2qi9HJxzDK1UBcSZASU5K0k1mExw2B+ISJMwySMZMmiEEhIAQEAJCQAgIASEgBISAEADFHLfE+Q+GWHLvHF10WmpqivLM8YT4+ATZMycTRggIASEgBISAEBACQkAICAEhECQE/KUJ6JUzm03weLywmM1Grbm01FTd5XLCqwOxsVJnLkjGTJohBISAEBACQkAICAEhIASEgBBQnjm7zab2zLk9bljMFpUIhYfyzDGbpd1mR0L58uKZkwkjBISAEBACQkAICAEhIASEgBAIEgKqzpzToUoSsKQct8gx1NIXZpmq8xtms4yNixMxFySDJs0QAkJACAgBISAEhIAQEAJCQAio0gR2uxJxdMKpGnMqq6Vvzxw/sGXbJJulzBUhIASEgBAQAkJACAgBISAEhEAQEfCHWVqtVlVbzn+o4uEpKck64y8p5vIrGr4+xRZE3ZKmCAEhIASEgBAQAkJACAgBISAELn4CjS+JPGMn/KUJwsLCVZilxrIEXi+8upd75lJ1u90G3aMjoULee+bWJdpQymS++GlJD4SAEBACQkAICAEhIASEgBAQAkFA4IjHhdbxUXmKuYzjaUrEWa1h8OU+MYqHp6ensdyczzOX9545EXNBMNrSBCEgBISAEBACQkAICAEhIASKDYFAxJzD4VDZLI36clCCThURT01JMRKgOBz5JkARMVds5ox0RAgIASEgBISAEBACQkAICIEgIBCImLMzAYrJpP5TSVCUntOhJScl6Yy39Hq8IuaCYDClCUJACAgBISAEhIAQEAJCQAiEDoFAxJzb7QZ0o7ocvXP00tEhp6WlpaqKczabDfHxCXmWJhDPXOhMKumpEBACQkAICAEhIASEgBAQAoVPIBAx53DYc4qF0zPHBCgUcapoON112VnZ+ZYmEDFX+IMpTxACQkAICAEhIASEgBAQAkIgdAgEIuacTmfOfjmLxWrUmaOYS0tNZeU52G35lyYQMRc6k0p6KgSEgBAQAkJACAgBISAEhEDhEwhEzNEzZzZb1H45r8djhFpaLLnCLOmZKy+lCQp/uOQJQkAICAEhIASEgBAQAkJACAgBg0AgYo6ON4vVos53uVywUMhpJmgpyck6VR33zMXFSWkCmVRCQAgIASEgBISAEBACQkAICIGiIhCImGOYpdlsgterq391nflQdMMzx+woTocTCeKZK6oxk+cIASEgBISAEBACQkAICAEhIAQC8sxlZWYgLDzCKDDnF3ImzShN4K8zF58g2SxlPgkBISAEhIAQEAJCQAgIASEgBIqKQKCeOao4o86cUTDc43YzmyVLE+jKMxd7nsMsk1PMSIzUcUWkkW3ljIduxvxtZvSu48w5xXzEijcyddxb3Q1TUZGU5wgBISAEhIAQEAJCQAgIASEgBIqQQCBizm7LhslsZv5K5Z0zaYZCUqUJlGfO7ji/Yk7X8Mt6K36MAF6o6zQEmQ443BocSk3qiDYB2TpQwnRCzLEenlMDSh47Iea8bg3Z1IMaEGXRYdYAu0uDB4BHB8ItgNcDuHQgwqIjzAToXiDLbZzDz8JNgM2lwWLRYSUDOYSAEBACQkAICAEhIASEgBAQAheYQCBizul0GN44DwuGW3ySTveLOdN5L03gTrRgaoqGhEwN1ep5UC/Cg5SjFsw4ZsK1sR4luBq6THjXrmPU5ToWbjOjVw035m63oEFVN+ocN+d45hITrThi8iA5yYzUMjr6xwGfrjGhYmUPYpwalqeb0KiUF+WswDabhqHVXXClWLHe6UUYTPg3E+hd1YWvN4Whbh03alnz8RRe4AGVxwsBISAEhIAQEAJCQAgIASEQGgQCEXMOux2ayaQEHUsTKK+cpuUqTZBtO39Fw3UN67ZZcLy8jtYZGmbpOm6u7MYPW8JweV03asIQU+ZDVkz2ibl5m80o5QDCqrnRuowXucMsnXYNiU7AkWzGJy4N42romLXehOsaulDKrWHcHxbc0tyFeDcw+W8r7qvvhNelIdEOMHBz2T9WDK9/IoQzNKaF9FIICAEhIASEgBAQAkJACAiBYCcQiJjLzs5GWFiYEnIms0mVJfB4fHvmNA2qNEF8/PlJgOJ2mPDOnxakh+uI8Go4rgHPN3Ji4ZYwtKrvQjnu2jtFzE39w4x6YYClshvNSp0Qc/dVAOb8Y0LzSi44ksz4yGmIubkbNXRt4EK0y4Rxv1twa0sXYp2GmBtd24UvtllRvaIX5cM9WLrXimEi5oJ9Hkv7hIAQEAJCQAgIASEgBIRAyBEIRMy5nE664mA2m1XBcIo5XfdCS0lJ1i0WK7KzshAXH6/cdWc61iXaUMrEjXd5HymHw/Cb5kW3BLc68Y/tYfBW8sCzz4S0BC86x3CDmwZLkgXv5A6zrOXGF9ss6FzbhYQkiwqzvL+Ehk+cOm6p7MaOPRZ86slfzN1TzYWxO6x4pKET5kwzpuw2466GThxIN6F0KR3RmiEm5RACQkAICAEhIASEgBAQAkJACFxIAoGIOafDofKH6F5/RksdGksT+OvMuZyu8xNmqZuwYr0Fleq4UcWXxTIr2YwnDprxWi0Plmw2Y5ULqFBKx92lgQ9tJ/bMMZtlyn4LPszQ8FAZ4J0sHfdW9eLr9RasdQPtywC/azqeysczd19dF/7cZsEXGRrKRgPVLEC/mk7M3BiGOnXcaBQue+Yu5ISVZwsBISAEhIAQEAJCQAgIASFgEAhEzHHPnNliJD7x6iwcbvaVJkhJ0anq7Db7efPM5TUwbqcZS/eb0KqaC1EygkJACAgBISAEhIAQEAJCQAgIgRAmEIiYYzZLjVJO06B7vdB9xcNVmKWuG3XmiqJo+NZNYVjgAe680oXSvr1zITx20nUhIASEgBAQAkJACAgBISAEQphAIGLObrfBQs+cZlJ75kxq65uvNAGzorhc7iLxzIXwOEnXhYAQEAJCQAgIASEgBISAEBACJxEIRMwZpQk00AnH8gT00rFUgdozx7vxhNi485MARcZHCAgBISAEhIAQEAJCQAgIASEgBPInEIiYU2GWDLH0iTne1eN2M5tlis6NdCxNkFC+/HnJZpl/k+UMISAEhIAQEAJCQAgIASEgBISAEAhIzDkMMedlOQKNdeaMCgTKM8cUlw67A3EJ4pmT6SQEhIAQEAJCQAgIASEgBISAECgqAoGIOe6Z4z451pYzq391eFhvjglQqO5YiK5cbKx45opq1OQ5QkAICAEhIASEgBAQAkJACIQ8gUDEnC07C2azRZUncLtdqjQBc0kqz5zX61XZLM9X0fCQHxEBIASEgBAQAkJACAgBISAEhIAQCIBAIGKOZeRMZpX2RIVamhhqyaLhKcnJOksWMMyyKEoTBNAfOUUICAEhIASEgBAQAkJACAgBIRASBAIRczZbNiwWKzwetypR4PV4YTKb/GGWmvLMxcbFSZhlSEwZ6aQQEAJCQAgIASEgBISAEBACwUAgEDHncNhz9syxzSxPwCOnNIE92y4JUIJhNKUNQkAICAEhIASEgBAQAkJACIQMgUDEnNvtVsXCoUN55Lh/jjlPtKSkYzqVnYRZhsx8kY4KASEgBISAEBACQkAICAEhECQEAhFz/qLhyhsHjZoOVHaqzpzL5VRxl7JnLkhGVJohBISAEBACQkAICAEhIASEQEgQCETMcc8cM1hSytERx4yW3DunpaakMKulL5ul7JkLiRkjnRQCQkAICAEhIASEgBAQAkIgKAgEIuZYZ84Qc4DH44HVGgavh3XmfNksnQ4X4uJFzAXFiEojhIAQEAJCQAgIASEgBISAEAgJAmcj5rhPjkKOxcOhaX7PnA6X043YOCkaHhIzRjopBISAEBACQkAICAEhIASEQFAQOBsxp3t1aCqTpW4UDTc8cyxN4JCi4UExnNIIISAEhIAQEAJCQAgIASEgBEKFQCBijlpN0zTouk4Zp5KgKM9cWlqqzlSXbpdHwixDZcZIP4WAEBACQkAICAEhIASEgBAICgKBiDlbdhYs3Cfn9ah6c4aw8xqeOao7l5N75uKlaHhQDKk0QggIASEgBISAEBACQkAICIFQIBCImHM4HDBRwPm8cppJU4lQtJTkJF3TTLA7HIgXMRcK80X6KASEgBAQAkJACAgBISAEhECQEAhEzNntdpjNJnDPnBFhqanWqzBLj9sNp9MldeaCZEClGUJACAgBISAEhIAQEAJCQAiEBoFAxBzrzLG+nH/fHL9WCVCSk5J0k9kMh82OuAQJswyNKSO9FAJCQAgIASEgBISAEBACQiAYCAQi5lwuV05T6ZTzer2qgLiWlpqqu9wuMAlKfHyC7JkLhhGVNggBISAEhIAQEAJCQAgIASEQEgQCEXMsGk6vHAuHezxeWMxmJegMMedyguGXsbF515lbeTQL4RrrGsghBISAEBACQkAICAEhIASEgBAQAudKIMvrRbuEqDPeJisrCxRzZhOFnEcJOiZC4aGlpqawXIE6ISGhfJ6euXNtqFwvBISAEBACQkAICAEhIASEgBAQAoEToJhzOh2qJAFznZjMxt45FWaZmpqq8xuH3Y7YuDgRc4FzlTOFgBAQAkJACAgBISAEhIAQEAKFSoBijlqNIo6hlUx+okIsWTQ8NSVFZ50CW7Yt32yWhdpKubkQEAJCQAgIASEgBISAEBACQkAInETAL+bMFosqGq5qE0A3ioenpCTrZrMFtuzsfIuGC1chIASEgBAQAkJACAgBISAEhIAQKDoCFHPZ2dkIDw9XYZZ0xLHenMfrMRKg2OzZ0D06EipUkDDLohsXeZIQEAJCQAgIASEgBISAEBACQiBPAhRzGcfTlYizWsPolFMHt81p6elpuqaZlGdO9szJTBICQkAICAEhIASEgBAQAkJACAQPARVm6XCoLJZGmKVxqCLizGbJuEunwyFiLnjGTFoiBISAEBACQkAICAEhIASEgBCAf8+cZjIpAcdSBMauOR1aclKS7tW9qmZBXFy8hFnKhBECQkAICAEhIASEgBAQAkJACAQJAYo5t8ulWsMIS3rn6KVT2SzT0lJV1KXNZkN8fIKIuSAZNGmGEBACQkAICAEhIASEgBAQAkJA1Znzh1myQDh0eD1eldRShVnSXZedlS2lCWSuCAEhIASEgBAQAkJACAgBISAEgoiAUTTcmbNfzmKxQvd6VQtVNkumQrHbbDkKL4jaLk0RAkJACAgBISAEhIAQEAJCQAiELAGPx4sSUZFgOTnul/N43Eq3WayWE2GW3DNHD51xaHA47KqWAWMxebLJbFYXKxVIlx5jNDUTXC4nLBYLTJpJxXCy9gEL2uk6q5MbGVd4Hb/OUZAmkzqP9/Rv3uNTjecbn7jdbI/xDCM6VPP9hGf68nHyeae02+mwI+wCtdvrYV+pkjW1IdHMPrO1ioVJ9UAxZJE/zQQvv1ZsfBsZNcbAGtXcDQ+qbjDS+KXhTmVK0pwx4T1NmsGA9+O1JvJTlype/rFiQ/hcf9V41RZf23g/fsNNlW63S7VbVZhX427869WNAoX8GWtanGiz6aTQXP/9Odb+a3k+06gak88/rmydMdbq+aot5GHwUuOtPuec0+FyO9U9VN95bxZJZLO9Poa+7D78nvOPhz/bjzFXDaZsl2IITfE38XMfF/UL4pvfuefjxdhu9pXz0eDL303f76Bi7FXzRQH0/S6p+eafq77fZY4xXxaMyea4GUzMPra+1SDfPTgm5Oe/hzHfjBFW7H0fqDFVY+E15rTXq94fxrgbYQNqdHxz4sSc9v/+Gzd2uhwIs4arOetxu6BWqHImvTHx+f7gy0890vc7aTxTh8XCPnmN9vF3RjXWmIc+Ejlf5X7HsF0Mc7CG+eai+p003lGce0b/eCsTXE6Hmos5L95c70Z+pl7EipvxbjV+BzV4+O4z8/fKlDMfT7yb+c67+NrNd4gxvj4L43uPKWbqnWW8G405xt9x31wgg1ybvP2Titfx3eg//AVU1bVqzDXF8NR3o5oiuYbZ/+7zvwPInPfwv4f8Pyd/t8etfm843sb7zax+x4xrPbCYreD+c38b1Tvf/y7Pedf6r/W9Vzn/rVafzXMbdoLP8L3zc7fP/w5XPHK9Mw1bHemb78YeCsXTazA3bLdXzSsaff/P2Fbj99n4TeU5/nelevdzXmuGjc39biQbszm3rS5IuwGHw3bO7Tbe42fXbr8d8F/H7vv/vlF7UGhb1BzwvcR8hNSYc+x97zSOvbJxvpVxv03i98YYGe8F/++433b5bZ16oxkDre5JW+R/N/ID2k3/O9U4x3g38hxOYb8d9tty9TbXDVvJ9yHbw7+zOL/8vx/+eWP8DeHxvbtUi3Lss1Wd7//b5MzvRr+NMeaJ8UvFvx/4/Ym/D3y/bH77AmPuGKFiFt/firrv70bjPajsjdtjcLPwM+MPGo6JsmmaCWaTj3vO36LGcwrabtqQk5JK+F8SRdBu1WbfHFKWK/e70TcnDAjG32j++ea33jlW3PdyM/7GOfF32UnvRvVeNf7WVuf5/p4ybHQ+70baVDPfx8Y88//5YLTJY9ht37vbf3/OWdo5zkc+gOcZMPPZOAAAFHJJREFUf9P6//7z3Ut1zvid47VKN/je8TzV5eLfIca7MceGGL86J/0N4//7Tp2j4//VnWtvXscNhI8c3SUnQRGgAVKg//9vFQgKpMiliS3JurkYzjzkvpKNOI2tWP5QO7X0as8e7nA4HK63q6uL7ej4tD7TXEb45zPpc+/Pu9Xn7+8Hr43nztvao3BrnT/qGOWXF3v9fXAX9hZu+5Trrpm5JcemULjbrm+vt6ODoyTEEA6BFIEA8UowQJ4ITJORJNYKLDaezc/hSzIEtAAbH0wXgk5ua7JRQAkw+71+NuteN1NrVBDXwOIOcXaSIKh5FgPgfZERkrCTuYFM+yBwNsjtF7AVcKbgcjEEyTG5LOAPcOtgaT0K6iq0s/c6hP4X5ZWsIFIuBgSmeqdONCHcKfxm9/0iIEoU/42HeYd8/q3+scP8TNbi92uSQjKsJJFEp8R/enpea3esjSAwfzbxo7Co/aiYdYLwuxkI1J9U0DWBudfer2Bj0KMAfW7rBvQLJwVYKcwoeKtwp1Bb4pEk76LaBTNxVEQ3IFvE4ea6yQ+EvGMoAaE48L4aLLWfxAZFjQHTCVyEWfE4xOCL/jnOaP4ff65FA/2341Vx7HNxc2NhgiS4Q5AdzEUEiQsnEZ+BKqQiKjSR0hrv7rbb+9tt/4WJyCpK1femwCCprEnjETZCDjsu5xDxbFrfI2z80HWHoLG3ev+fat2c3fetu0kDqbcwzQl2xXfibQiiMQ0RqWIxpGYVqwob7+4GsyJACrf6HTduSRgTkTWpMEEUyRTWRUy7d2wIp6ZoRAz7ojBdhZGL0RHj+O/ahyrum3o4Zy1F6BqPfJ9iXmvSOy+ClNyH6AJZNWb5bF6+udjOTl821kHitS7OtwvUB9gYYWcVE+ZsGYfNJU38CgcXQlXnJQXBs1v3Sp6DjRKVyF0+14opCyfk6sFG3yLXxLoLd5NRE0QVCMpViDXKzcKYYsOJY++z34HFRvLsmqsRfoSNKs7ARr2b2vsQaUdbsDFYWiQ52OTPFwa7AF8J84gE/nqtA/wqrMv37GAjIlaKA87a4eFhEV32DUHMOGB8Bg8p2Ly3zu3FOcKHAvjNDziz78LG57juR9gYyOD8U4iw74MJjpcSlVL8gI1VVAR8KABVsDo/mg+Zs1ncRczXH2jIwDcVB47pEddLWkiTBu5GASROcBBx1aKI6e8qwutcwe/IA6yhsS3cTN9fYtqtL/7gPBmbRgicgmqw8eLqdWEjYisCnBZUeJ+YM1c0loPd2lvHppsM3s75bETbwtXkEMTu4RJPuG79O3NaoBXM6VJok66uLrezs/M8pEn+WnFPAncy869RpFZ1ky5dgxYBtLfXiufCs9OVciuRIb9Wq1EFPrd1h2RMW2yaiApqFQMAPQSLVE+A6iBJGbNWlx1NtwmiQZKAlI8qYkKckBulhY/KgSpiVGqrO4cm3yYa/IvyJBS6iy4oTXBH4fXzoU7q+VAzSBKlykgNSTG/kps5YKO2FClvpTOJSjGS7ksdFhSoqCbdDU0HdFR+FOzpALqQSDF4546hCaVBwaREXdT8Wg4wifKPrdt7UuD5CdZNB/Pd604xWl3uiCvLnpls7rUiTGHS71rFrQSJtPQr6YTgjqhzX0n74PAgnWPHIJ2/IoEpWuiCucOMIOMutVRm4sQxYKWvOgO3Lv4MtKsyN6SEd6NY1q8i9iFJdW5QtCGnKVRN4H8PY9yR6bW82NsuLl5t5+dfWWipfSHWnOQAfyfgd2HjtC5R8CuJpdOAOKaClJ/drc5St//IutXtu62z/Zetmw5oOnBrD9SOALAxneTEnuMzro+7YCMdkxQzCFH6Wn0O7wSSY6KbLudAchdau2SDgt7khaQMAa13mfeLiMB5WYmQiRLv6a7WBYGiYNCZFelBkZ7c6TxqDF2x0Z9ZJCp5cxW/RKARXlCUV2ycopmuJ+q4RS6TR4QydfHUobGgo19rbkmSWdwVrPNjrpsOAGLux1y3sbHdLt3hiyAYobTOZIikc7TFFZG3cpxAWoONTUgTZ8rVwkaRVxfWI1509wFHVIquIseQ5QUbydV2SZhUFjamk/MQG1dnCl9PvHS3dSHyOIjAqxVjcB3gQgBvq8BLtxpecnV5sZ2enbfbYYrEuG6iqboIaJbT2N4iWrhkSoh2enEuVTR0Zxmd9gE2Pot1F2FzpwdXAfyrhBnFTHIh+WQtrC2Qgi/T9GjRNZ06fY3eu/IsnWcKpUfCbdbkd5dCjFym4q7euWsCsNEYYXEUdwCNiKoxyplCEekOrb4e7Cc2mw+Uw2pcPNQOdNbMaUZI4+c3t65GgHLC9XZ8fNquLPNoGgUUcQi4EVlQCsPDwQneh4SWxsY0HCxEm7N0VGcv6CC6oP0069775Zdf3vpl2G5B9awfKPuGwEpJ8eb6un5H4eMwc1B56Ww+wIKqMIdqLG96OTqQ+oWaSCeoXrTsfamOAZ+2jZXK+P51a7Pr859w3SK1UvcE8ljFRMZKpVKRdnhYz3p9/cbENYofRRqdAsUPibQPagowOp4UPRSHVkmslJbtJ1YjWxxlQXPR5oO2X/uCHVaJRuseJTGtdLWaM2ApENe6j49PyiKxFtYkODo161AmHUQ6O5CUWkc6G6h+XQhibUhnpBTT+7vt+s31dnxy0gWlFXN/MQTJJAqLr4nIqNMuIGpPq0BwokZxMQk3WdNn00GCbGPpfC7rLjDXe5MVOgDe1tn7t4mL++3mWoTjsC243aFVhzjWHmxIDZhBq5VIcB4RYHSmianpNttuTDFXOUOAGwtEW2yTGIQHsirYFuniGxDV74ptxeVq8dTPVwzq/7f1SUlSiSRWzMSIlblYonI2unAKImNZKaIeuxnYqJ95cKCzhAJPYkl3exFAIC5NBlNoVqcZgt7WNRNNYQfFdmFECuB3rdtE3btZZyBf/7ms26qw9n9EoxKFhDsp0na7DEPgea4ipyqQypbr4hlRik6KRZlxCaAmO8HrZ4/dUz+XAsj2IVuRFbNgS5GfuCsU6+4kC9/9tbXjhY3X9VlaB5ZmnxXnqM6nit9gdAlJVWTnZ8eVIMFEf+fun50UdOoo1rDFEfe2Wh63XRM7Eed1LP+7HY/uCqTTp69/FzYOUYvbpIpvk/Hqfqb4fi7r1jMqjnAW6P0jSvl3jQXc13utEYG4YXBpuEM6nVsKoIpH5WFGKzKOsmIjZBdsZL9xkLT6H0eLR1lsxaWrMp1Dx5fO1+HRcXca9AxHx8fbm6urHjugC6PPWnmXsBHXhJ0sY8Or56IDsgi3a5cIjNE6hE3CXWG6xl30jKszxmcWm3iEPzqX5aDx+ZpuVJwgi5XT2KhCToScRGTSzzjPc1p37X+whGcnfizcyH3loq4E/IjwdMTq96WIsl0ScSZ2yoicU0BP04WCCFzC4lu8sV04sRtWB2rp/IaXCnV1ZvReECWLW23bdpMGhTBirI7BxrhwhF8USG8l7CbPe70ugKgH6Ez7622HLFfPOvIQnqvvf3N1WWdDqUG5WpyCvQPz6Vg7msbBZaEvhXY5t2Lpxgoby7k4ir6v4jdd/eHkrmP++LoZGfuwdcdmGTV0md8CvG8zE6fHG988nQ6TY9RLJ1L7uU0+KFH9QqoAKUI0HmtAwWA4c3EVEPHr62tslzHZ5u/8Z5LwKOB6MczyPeW6mf1wV8BExck3VpWAP92NUrmwTMX+0IpGzQ26Y4TdggStrVLACCxXwlrEgjmydqMxi+JugYthq90iM1rr0eFRrEhY+GMDzZxId0xCOitIm/y48KOIAlisisdOUnHh90vnBPtGK+Yhou4Oo8hS+NvScnn5etvfP2zrip8XOxBfy8zhzCKa3M5sDkQID7e90n4XpYgpUWe9rPxjrtuP+ufXXQneXq3H61785y52TCgperHosg66C1qbBAC9Y+YcbQNeZz849wZFbMSKd4Hy4eFRd9R7TjSFDdaRISa2+ghgf/31v9v5+ZfpbFkRbFV3UV6b7MRyt9ou6VSWXRkbY87Wmsj4OmyBhV3Zy7HeOmyxqdj2E+Vukx//Ml30rc46HcAqgGPTnN8fzAF2ixpsjCDBnHAnkNhg3oGNo+IaZxGFOG6f07opWLR/nqGYOUncHnWWwfcgBrGnGPFsmTGsuhMp7LCD5y+rCFYMCiNtEbJVhqOCdRuswhHCDBkYevXmajs9Od3BxrWbXbbVzOcWlrQQRFHvmSnmNY2RzIQwW/cYG0V2EZRmhtcddHdsIBgzP6NZ8VJ8M69EUct6IUVDAJlFX7HRYgBFShWyNWNHcTwq+ZwzPQ/d8OezbkThKgqKLNORzWw/4wkREKpwCB+xWDT7MsWMbK0uRiQ+6Zdm//XCFLvCCxXcdEEcf8k0dOUiKtGV5We9+u237eT0LGMHxqAVG90lmdlBG5qCVQuR5/2CjXQpwFrEoHZRLF2M3Zzl04ZIQgwkFW2XlxcWSjZho7sYnKsdW3LWuFpRXYwQi+7G2l5tAaX4X7pC08XLeuIAWLsvf37dLpY+1boRRfQEZVEUzhWezL0TdieAJcBgxgQkzB5asHeeXkQv7ggIN/fn+/4CxhLIaRz0iivm4JKncLnU321726vXv20vz798gI0zi+8iS24kE1Guz+/nyOfu8n/4HPb0FRuNVxbS4pgI3tIowI2g56AmqTN4cz3dwjgP2CsXaogKmY3LXhF376tjymafc7Y6jXax8eOvG9vPo3X/9NOPbykSqnskFbJtZybQZ2dfttWxfMpSERYPLEn04RApFXMpz1HDp11scrPT7ueDJlZT5de29t+Wl3cZZlwVXpLYX7HuIYtTZOw8Ug6Jn9u2op9//nH75pu/xw/sApbk2Qk9xBTwHx/6bZNsHdB+D8v768skKllYVXFXL10O2UV6Ns4WkiLCsoXEL4w6TQIBLKxAa9g5HbJcsqKv4/vXzke9myA1xzRP22s3YY6lJ2SNOTn9XK1F3UGI2qqw0PFhA+sygiScpebJrI5AwUS97SWZk1lnZ3phH7juVsgyY8BeP/26l0J4GRTuLmzZvtzud6fr7fbTj//Zvvr6b+kkcPERw79c7OF3KOukRRV7z1XQqSgWYTk5OWlbUc2tpcuOhZdLfXyxjtXt+pylOzwe/oq6FFV7noOLbVWJpXz08dRzeOhW02HEFWC11oIS9jWIMVYeKIHiRXhoRXwudsIbr/eqOc6TkzP/fc1y2n7yEBv5LBKHlXmriavFb9cKagXbz9Lyc//5c173qpCu+4nogwADnnCGmVVE2fzhh39v3377j7Y+I0TVeyxByVgFIQYvtWfueljBF4GGvNKJ6cskDBCzx4U9VlGr8GTOZLkErIWPGsy/KXK0Yi+iWXUqcmGGn9V4ZGy0VQ+NYiUMkzN2cx7MyEKFO+vMS+kcSbTxXLFtyd6ndkIul10s8RrsHquvZw8RnNxJdjHcmJ6zv5PbVm/Rg1z9++u+2k5PXz7puotEtsgDCXb+o1uKeKM9ePXq17qsRQUK7xBBkz1mD7FkCQj0/ms/5XRSMXesYm5msXcKnHTr16KRnFmqfnXqK2klrwW1IhBgV6MLW52cdJvBkPUCq3ZZtVC22vWmgG8RxInVAt6KjXSWckmLnluXP7kbYnudRRWvewrIsYp29y9NAyyoXVRkJnDtdrQ1kYunEneNjQ/uafigdetircOnXfdauI447YuumOvCCWW79ovt++//tX333T97rhY7I9ioeWCKES4fU97dr86pXVmKx+OT0+6ElmOMuxP60rR0P8P3yw0TEVlFknFsLkh8HzZ672/aBv7wMpN2TC3PjPq2i40LoAWAbH2cS/mEq8ZGN0Mksl1evtpevvw6NtC4cWJdXeeY11wOD4QTI4TAYeGNyttcVoRV/TE2fvp1178zZ640CiLFUintV1fbwaFvtTSwTKdpgoWDSvfH+bFshwceuDQwzk1fKDjMC+AXbtDKDWfOtaMIGhBcjHxu6x4PNxc+uOuw+sxR0zh0aZYZ6EIq9D1FPrjRbrn1EqVXwaOgLbU674+5RCxXWGYJsHXPmUErArpcRMDXUjg6a/i18w6x0Bp4bFeEmEFU8XkzALt6p3kGSK9ji66HrSSoikXMMuemeHSxMAAEQVrtVKzFB8qHCIWfhMKBHPVy1/JBvOt5Rv3jNrG1C/Lx1r2jkH2EdZfgUTeqQsS4rTOXzTSRNbmroqyS9H6KJ9t2KwHXZT5Wokaly62jZR32rbYDvKvKBunw/1fd6LrVyuvBQjjFznTx6dx2jIVMcK7ADSzDTaS4cSsEgpu76LzWo/8OxjDfMjFmJRohqS4hiE1kZc0dy6nUvPZdbJTdowqGHmC39Yj1rQmM7uGHYuPnuG46IIX3i6jUDcqle+5ajZvWdPnJODmwSlbhl44bBQddKIowWXU4U1itfa6HUBYu0SWPU+JGs2zpAiqR+7KJmXcK2BleUgdCGigAxq2StB6lfRU4uUV14dL54lxaFZEFAt6Fa3czNGvqbpjy7OWlsdHnc7n1LrNJq4D2sBPjWRpjxU7nOxY77NnOX+k45kKgqePGHTFFhN8lFvXON+9bdyyKk/d7i1PApEjND/1/182tzWCj9s8333IRF3QM4dXvH+dMK//cyBuVHtEAPCibmWy7uajMuWnm1LsAfHAfQdsFU6BU13XJs1yuM46T6dSts5bu7Lkz1pee0LWjK5HLG9acb86SEM+e0PnovN/zvXScZ498TtNNR7Fqx8I4dtjvlfyus9tc7lbPHtdMOySWS4B8YRaz77NuvYe1eGQWG6GXOOXdPtW6wRAu+nK8L3Pky/6v3Z/KxREjsZhzXuno65mdDy2KM/tI/JTbTgLUwuXXDmd3uBA/GWd6+7ZGNhCvmAEFG/u9jAZFo7ftmrvdQCxdwy9wXJD/EMZoAq3OmxVjuh7oZ5oLnxT/au6caG6uL3DcvfQFoRFK5LxhPIMrc6nZjkiWW4Ph+LxD8safXvfF68L0nXUnVlZOoXX/D+xhf05jHgsYAAAAAElFTkSuQmCC"/>
          <p:cNvSpPr/>
          <p:nvPr/>
        </p:nvSpPr>
        <p:spPr>
          <a:xfrm>
            <a:off x="155575" y="-144463"/>
            <a:ext cx="304798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Shape 372" descr="data:image/png;base64,iVBORw0KGgoAAAANSUhEUgAAA3MAAAHiCAYAAABC7JW1AAAgAElEQVR4XuxdB3wWVbb/z1fTE0JCQoCE3kvovYSOWMG1rNjX3bW76urqPl11dXXFtuu6b1efvaOIAtJ77723EAghvdevzfvdcmYmCSVAaHJnnw9Ivm/mzv+ee875n3KvVlhYoPv9ftjtDui6Dug6NJvG/oCmadADAf5zm90Odmka///is/JiPwsEArDZ7Aj4/QjoATgcDni9Xv6nuK/4MrtnzYv9iG5H9/f7fHwc4vMavF4PXC4X+M81G//dpThuhgN7X4ab0+Xk76Xr7GfsLQwYOF7sMzaOe4C/o91u4z9nF8dTs/EvadA4pvxv8iY6dIF3wM9/b3c4+N/Zd7w+LweU/czn9cHhdCDgD8DuYHMo8BfzxZ7nl4OyzgqbXzaHTo47ew6bB5/Xy79js9uqTSG7t8bvFeDvwOeSXhjg32cP0QO6+IzDXk1+rLImZE/n78Tlhskgkz8buy/DTMgnuyf7N5MFujf7uTkWgQV/Tz4m+Ww7w0LKEAPzBPJok7J1qnGb8irWyCU5bjkPbA4dTidfi34/kyMxF3zO/H6Oj8/ng53Nk1zfbP7Ymme/F3Mg5JHJIa1z9s7sYvcimRBr0i5kyy/XAnSxjnXw77PnsPlgcsDGI9a40CfsXlJEpb5h+Iqxss+x9c/GxTD3B4TeIp1hlQN2X/a+7OJyy77D5EpjssPWEXtnL5czdm/2XYaB0+niPyeZZ+uDjTdg6EYhS+L9/NV0o9CPpBvFs2j9kywK+XfwZzCc+Npm8sN0Ix9H9YvejdYrX4eX4bjF3Ard5vMLnMlu8N9Je8P+wv5n6vYAx4iv4YAudKswJsbSJVtEMkb2iutVHXLuha7weT18DHaHE342z1wf+LmskN0T61noRtI3pq0T88XkjuSEyQKzdez5TP9ZL7/Pz+WcyRbTp6R7SU7Yd+kSa1HoSi7rfqGjrXaZ7AJhID4rPiNwEHaBZFRgK2wHrWG2bqxrWDxLrCXSjSe31ez9xffFXEHqkMtv3AwjIQN2OJ3O2rpRviefZ+lzCDx1iZXQjVY8SKeeVDfa7EKvMrvL1z6z31xzSNvo4OuEyQzphQDTr/w5Yv2QfhT+mbCRTJdY9RzTk0zPVNONXMUyOWE2melTcLkl30/oRiGPXLdJWWLfYfLB5Jf0L/uZWAdsnOyeYn0JbITd4PqW+QtShg3dKH9O+oC9DxsT+46hG5nPIXXsyXQjGye7NxvbRR23tENcp5/luEmHMf3kdDHdaM432T9ax36/T86ZtBvSR+a+Op890/YIgZH2l88r+V9CL7C5In+LjZ8JBdOFzG+keWO6V/iaTJ9KfiB1cU1bTbqRzQmTaybr/L4607nsWabLxfQb05ekG5ldZs9l827VX+w+zGawsXLx5zZQYmDwEyEH4n3EOwsbIXwLbjsMebbyGKEb6b34PWx2+PlaE7LsZT609K+ZLTo1j5HPlUr9Qo5bK8jP14XiMZUSGTE2EQwLZpC4oeLETDhoZEzJQTKpigk2M9ikgEhYhSMlBJUWIQOaTwLYs4QS4gaWkZBAwHDQ2Xe5cySV2qU2biYsTOERCebKWDqK3OGVipKRLQcznJL0snlnWJByYu8olKRQ3mwOhCPNFiX7N3NKvNKpEWRPONNSAUjDznA08LSQNqa8+WIznGjhGLHFRQvccDr4vZlAM2LOlLRwRonks/fjCl6SOW4U+QILGISRHCruz0tnnWPDSSi9pwwcGM6IUFQMC/auPCjAlJKUU+aMWR0V8VnhZBlyxZ0Yqc5ksMEMQQhlJuZELHgxB3y5CqLhYwaJ3leQjLMeN5N5bqwuzLhJ4bO5Y3+nNccNoyRWYu68/J25cZdrk4gvKWChdE3ngq1Dw/ng95eGm8uQMPqG/EjyYegCSeKYPBEhJ9JszJV07BleNdc4kShO3KUMMdnnJJ7JgFTc3IDJIASbQ6/HwwmEIIBMrzFyIOaW6TsKApABIweaFLc1+EFrgHQjkwv2zkLmzTXKiWA14yJ0I2Ekxs8IrpBKWtvG2rEEIzjefkZkydm7EOO2BuzObdxMJzDdwOaayWM1B4XNN3P6NA0er0cYbWn8SY64cefBLSG/RFzMIJgYqyBWjLCZgS/DjjEZ4YEsZltcXK9wuZY2jckE6TGrbjTHIPQLU0qcELHP2+3wcNkSeof/3giWsOCDcDTZ5017qJtBNukQE3kzAnoWEsqJGHfUBFEjEsXtBndqmO0U+DBsmYyQPiSHxhoQE0436UY2r8JZoQCVIIZizRPWzHli9ycbx96VySMLEpFTJpw9kzzXedxkQ87nuHVdjtVv2CvT9pjBTa4nGYnmhMTH1yYFuUg3CEfVtF0MJwpKkX4lfcFA5YFbbuN9cDLdKMkL17PMSeW6QwSAGZ4UQCViZM4V1xJCt/Igm/AFiEgJmSXyLmwtf0cWwOPrRjjz5BATqeTOtPRHBGm1cRmj35NuJBtg6kb5fCP4wXw6Clqwd2PPhZR7vxm04npN6EYiqhSc4HIng2ci2ENEhIIWwv805onbLeGD8ICfJBBWnX6pj5vrBoeT4811o/SvKcAp/Ds7vJ4qGRgX/olVNwq5E0Tc9LMkOZdBF64bPR7DzrP5YT421yNM5iVJcrnd3N9j/+Y+jwzWky4w49+mvDEZ5zokoAviJYMW7HnsGUSSzIC7sCeks7hulMEobqtdLoN4cvJGSQnuWwo9T4Sttm4U/IQHxxgxZP4cI40s4MbGRT65NG/WgEdN3SjItdtIPpgBMxYMEXIs/F8KUAv7zNeB01lj3FJ/S6JZ3+PWioqKdCJapAgowsJdXJlhocFSxoUpAPY7NgkkdKRoKCLKFxknDQxMmaET6kYqHeHc0D25gbcIEBMkESE3SQAJrBir6WxYI0MXbdwyasAWJ0W5SKFZ0w3CaRNExYodZdmEsiclJoiGEd1ihr1aBsAaeWWkWGSjhMPIHD7CiKI19G/KkIqsKWVhSPjJaTYi4uxDPMtorgCKlJhOrDAYtPgog0KZOCIJbE4p00aRHFqYNeeVO14OJ4/E0JiYA04RRlpcwqFyGsSWcKcMERkzUiBmFsTEgxwePg/S2RdRIiKm53/cwikQyspqhM9m3JTv8niq4HYLhURZB3PpCLkQiokItCDawsBS1lwEXARRlmtSZv4II8NLsUareSRY/CccZZO4UESQk3SpGK0OO3e2ZXSZnH/yOMXSEdE2MVcsqyGcWIqkU7aQPYfdiyllykTySDDLvMgoO+kYa/SupixW03PSQJLTY3VwGEbsP5fLbRgc0wEX64iizmyt80wlMdkT6EZ6V5NYXn7j5kSLyYUkTjxL7BMOKelGo2aDyaMkueQ4kGzSnPCMqiTvZpZe6FQiZEJHmI4fObY8O8yzu1LCjWqU6uRVrBdR4WDNIohsAN1DkCw+LpJtmY0geaFgqMguCwJG72zKqJBHdm+ytaJyQ2S8TNtqjpEcZ07gZFUM18kWssCex3SjyJYLciawFLbVJAWCeLIxGtUVhlSa1RGCpJgVEEKnX37jpuXGiBP5MEI3WqtGTN3I518GEQyiLKeCzT8ROgpWk0NuBh6MBW7oYJJPIm1c9wvLJkOK8u8WwiayLIK8WOfaWEZcvUhbbQl+MsdS6EafUY1Aa8vr8YI58KJaQPhp1XWjCJTWttUiy0eXCI7KoB9fvyL4YQZeBGnw+71wuYKMbIiwCVLGLZkf+r55fxEoE5eVuMrcprQ7pk6vv3Gzd2f4nJdxS3+OkRmGOw86+n3SL5YEjeSCkW35nuRDCh0nUKGqKK4DqQrGkqmrrRtFhYmpG5mdJmyFf8qfY6mYIVtNJNMM7Es/gioMjCoKUzdyfSbTc2zMXB5lEE0QdB9PBogMpzHZkkcw3STWJ8maKX3V+YAIFjASaepGpmutVQzs+VRRwYIZVIFE1Ton1o2kHywWW1YOka0hH4sSBOyZF2TchYWFOqW3SSgouswjazx9LiLxItovIgJG2pWWlszycMeJlys5ZWaJCYLIeDCwuBMvIzkUSRLG0QdSKiIiT+UnpiETvM8sK7k0xu3n0Q6mDK3OMildkckUhporNnKYjdS3WcpqlEpKssPLqWQWhS1MJmSc7fu8Bg7WkkCjDNFwcmRpmsyWMKeelxNZjBI559UFkcpsxbojR5yMj4jUiNIOIncMA551MsiezC5aIoH8PjLtTkTTjJKIqAVFJc1MkIgMkdMjHBEqRxUEoToZEYrelGWzFJNnBXw+ESF1ung5KkWTSDYJGyJ0FGW/3MZtRGFlJoOyPpR1p6iuKJsxlZy1nIdndmVJh5ATmZGzZJHZOjXL/sTvBesne6uhqrICQcEhhmKlSDNF89iMGSVEFkNNesEs7xElGUQm2Ucp4seigVRWyX4uMslCB7F3MsqejNiGWbppzjUFWUhmhONNJeYmkaDwJ5WE1taNRGC5NErdyP7OHGteLi6jkuK9zTJ20m/VdaPQMe4gt+FwmwadorGkq8W/L+S4KSjFy9+lVyHmzhw3L8WyVCqQUeUGT5YiWjNDhkMhCZIokxW2yNQTLBKv8ayXqRtZkFHMH2HEyZHMbFE5GsvMsWcLGXSiqqqyum6kEjjp3FPQkYIH5JBYSyO5EyyzOqbTaZb5msEOi26kTKMkbsL5EKXqQq+R/hXlSmZJvSBkJ9KNpuNd3VZT3FTIpLgv6X2uU2UQgrdI+LzChsuoPNl9sVZZlkUGDuX7XnbjZnIly/2EPyPLai0BKvJDaP0KZ1Nk2UTJulnuRgSDO4ByzZPNoNKsallfiT1vH3EHGfciYkw+FMdbVh1wH0BmX6yBTdLNInAuAgakG1lwTJQ1i2oJ0kHM/pEvQhUZRuCXytGlrabqAiKx5A+KUjcze2vqfQojCltMskF2mvRoTd3IdDYRGZ6dY1VZMltpONaWMjcKTAiS5RYVKDKLRWXstI6sfiyRVpNom21A1oBdfYybkhnW8rya4+aZ2xq60epriTYRIisU2JeW1iLDZOOZTFH1CWHC5ZXjacqI4UvLCjDmW1ZWVsDtDpJkXugp835E8mSbBvczyb5RMEroWpHIEevDGtSi6j6yE1QhZrQbSL9S2EUZsJO6UYydCF513UjVHuL+gtzyrC/zWbj/LcZEgYqaPOZEulEEL0TZJnsnKqdmOHL/VbaoiMoicYlMnawqpAz/WY6bnlvncRcUFEhJFgqNDDM56cKqiPS1mDgxaLMUUBI1VtcqIztkKIRPJ6JMXIAtZYIUraEopKkYqfafSpKEQJCS48/lUQeK5px43IZTdAHHTcaXoshUTkXOhShDEQ6gIEiidp4iy0aEWpYMCiMjFgdXzrIsizKWJLTWrAr1OImMgSgh5BFcWUZhlmWwCC1lS6jcUBBlUoRCOM26ahof+z2RIGsZnLHQpKBQGSPJEh+vEVGj3kzqYyKFZenvkItEOP9mbxoZNIqWCpkUvVBU7sKeJUibKGExyuRkzThXoCyKLzSgoXBE1FOk4+ni83fZjFvMuXgtsVh5/bss4RBEwszAmWWB1micdCSNtSOIgjC+ogRHyCMrk6AactIRgsWJuRbrn8rPuF6QtfaixEkoXXIo6XvUM8J7LElncCMuZoSMITnsopSYykBNJ148V5TsUXkH9U+aCebq5YvU+0glQGSIzIoA0k8mebLqRrqv+L5VNwonXZSKSyda4kQZbLNsSmBHPVxUKk2BIQMDS9nl+Rq3KNE993GTk0nvTvqP1i6RWtIVlMWt5gBbSIghizJ7ZOpWQfZIz1bTjdKRocAal+FaupGy0ay8jpVHimAAZUUNx0b2MZsBLSGcIrggnAa+/izyzeVdDNyITlPUw6pjRF8q3YOcc1qDspxc9rdSEMS6hsysJvUViiBqdXkUZM3QjTJAJspOZeRblrXSeicHzcyKiqoQ0o0Xc9zUE8ttzgnHLXp4aE4MZ5KVwfISLB9cbhFkIRtJskjkhQiBYQuMChm5rwDJ3Ql0IznnJNc0RzReWuu8EqWWrZYlZdIp5ZUuMqtsvq8ZdKXSRDZuZqt564PMurKfUSmfVcasZY/SwzOrJYz+dKG7RLbNbLchkRZ+Iel/IRcC7+p7LFgDuMI/EQSYMsKEs+jFFkGcmraHgnPWfRmsQSWrX0Wk7VIdt/AbLS1E0s6RbqHMJceWV1GJCheeIZfBbatasc4HVVNxDGUgTAQxpL2XPZe1CZjshWVJFcueFmQPjcohbqeE7WcBIE4iuW4UwR7KFIoYiUX/1QhyUpkn2XhrJZtVx1CbhFGpY1R8kN62EDApNzIRKPwiGocl60d+eHX/lgU/hN/I58bSJsX1nNQx9E60Z4Tp81bXjRdi3Bojc2JxCced0rwiAm6yYO4o8wiqYKTciMheEWoEN7JPRkpeOGzsYs8QZVOiF4n3MUhvmYyEdRziO6LEhHpUTIdcNB6f73FTpEP0bLHI6KnHLaInQslRfwT1I7B34JuYUPM0w1puMkKNyzxqXC36yvoSRJaSolrWDAuVyVCfBN/owuEwGpWt/XpSGxrORGVlOYKDWLZE9CVRpkyUAInCIWsfRbXeDKncyXmh6B+VCJnOpoykSLJFhJw2DyACRotIRMllJIQ3p8vIH202wctZqCdORFwoWECLhZw/KguwlhIRaRZyJBvGZU01GyLP8hmbnwhSZJZYslS52PTgkhq37KesPW5BlMz+DtMAGyRP9sEY5Ej2LXEHQGaPCGNaiwwn7uDKki0iLWRopEo1Nm+gzUYoIkilxMYmADKUVFlRxrN3osSBNrgR5ZFEVHg0mWc/aOMR2nSHSi9IV4g+JiotpaCF2DxJ9JcKMi8CKrzxmm9QIcqSyYmnEkqK8jGSzzI6VGpGASOuOyVx5P2iFt1IZR7WqgYimeR8MHmie5JuNI2m0AkUSTzVuI0SGpkBr+u4xVycz3FLZ47NHdN5zBmUUUxRqSHKZY3AESfxImPGAyuazegl4vMnv8P1iYycki0g0iIyg6J3ga1bVpXAnFp+T1n6L2yeyNDw70s95amqgtPFqiiE80/RXqvdI/lnGItNJKg53+zloKi42LxKtBpYyWtN+0flOFTiRoFO4UxQyaVwirhd4LIsqg2scm2UiEtHmjIMVCZNWXOx4Ym5iQ+PPstSOd7rwtaDdFzI4RTZIZGBJ914uY2b1hb1j1HZvrEuZd8PbXpC5e7MNokeIKaHRNZIzKuYe4Gf0CmGnEpiLMrWReSeglZM71QrBZN97TwSL3UI+1JZWQlCQ8Nlz6SwQ+zZvN9ZEiWRmRJzKWTF1I1EBnhwma0FuZkc+SuiYkWsMyIKVMbG/TYZpKdqI9IVogRe6C6zt0hgQqSPsmvcTkjSRmubr3d2f5mN5veSVT8UkLS2iVDWm4ILgoSLUnyhQ6UsWyqbrOuyXsctfTWqDDr9uFkQVDi8NcdNiQ2BByuTpv0rxHd4QJT53rISysCP99eB22pe0SQ3zBO2mHoeqUqBqulEsEJk14UdF7rRZWSbyDEXATLRgkNZV2YnobH+XCnjFtnn+k5yCVoDNTcPMnw9KQvsWUwuqUWGWwLpRxMHEAFFsVasVQdGMsLiI5NPyv1suWcE+XVkr629dJQZFP692Rcs5FXoQ2tgl1eF8Co0YTOtGyORThSBXxHEPpNxky4+23FrrMzSyuSJMFF62lpuRhFPUmLWEisypuZCFk3Z9EJm2YhJ88mho98JUWdG3dx9h6IPFNEVaVvzokzhpTBuvjCqqiwbuAjHgStBGcnlDZ9yhzxj4wabDR5PJRemkJAwI3Brpt6FoaCFQpkqYVSFN0z3ZF8mAikyG1THLqJfnIiwiJ1sDjWjYbK3hHY6k4qWK0CphShzS04BRbzEopMOMu3sSL161P9VY04pIswNj4wykwxVzw5L583YrY0ieMJoCvIpokO88VRuTGCUjhglmgIrs4dRYEH/n7AVkRjzd4S1eEfhlJJRuJDjpl46mkNz3MKxqjluygCQkjeMDt8RVGY6LTuiklKibFhVVQWCgkKMMlauRKWhJdxFGabIzonyM4Gn0A8mttSHRkbLiHzLXTCNXh1OrKl/zty8xprNEAERaWAsZWKUXbVG4fhYZCkENchTNNogYjKDTTuyUY8UZUyEbhSyQxs9mMEHYRhJ/ul5TKFyMmGRTXoHnnWUG1aQHqWSB1pPIitn7lBIuJqRQtqgQERoeQBJ9nZdquOm0kixU5ho+Gd/isim6KUjuSBZpegrczaYPIaHRxkVItWy5VKziWgxbZpDNoJ2apSEXxJAIafmrqR0Y+68SueSjDjNHTmf3NbITXeE80HZCvN+NH9sPigbQ04obdIjghaCzFLJi7mGaFMhsTFMrTJhy66ElEEiB1yMR/S3UhSerQtrltUsaxL3t9pq0jGmGjQ3LbPqRpFtkp821n49jduSwLSO26zQOLdxM3lkpbWUSRCVCwwvszeO6zkpC2ZQUOPfo8CAWLO0mZvoqSZSSISbMpbcu5GBCyq7MwIYstKIdgw2NgiSvXoUWKdyWGP3ZOk48lIyGTQgO83lQAYraa7MjL9ZEmxsHiLn0MguSP1MfoTQXay3yGI7Dd1IvdSmDRABAPFZQdRkCaoswbNm5+m9qKRd6EazXJ8yV7V1I43FrL4RGT2xrniP7iU+bpIZsuNiZ1XhN7IFRmtM+DlmFo+yYUw3hoVFmk6x1EkSeRG0lGTa1EtU4SI2IeGZM1a5wBMH1Apl9spRZkpk3xySWJKdp554SXCMkmVTN3I9RP26coMdo99dyr5hC+Q4TN1IMiRya7TBniipNUv7yfYLrkD+moClpm40g5cCT2ppMnxQ6a/yMVh4jGmrzTVA82f4KeKJRpZaFGjUZdyUXaf9NM5s3EZmzkyziuZ9a/mTcBioP0k0sVIZV01lTg4Jpe2JhAmQZGrXcMJMg2slBoKMsH4Xs0xJKCizZtwkb2LbXhHNEOMSjpooI7yQ4yZHimcvyKmQmx1IiTK28BcZOrkFqkx7k/NA0TWujOloBwkVGW4elZaLkCJmhsMucbCSYrPe2HSyKX0u5kYQb/Ydh90uohrSGSAyZ0bLBAGzRgCtPTBinkVdtegbMEvM2Ocog0jK3DqXbI55tFLuakrvSySfjZW+LxxtKosU/TPct5C4CXkQzhyTC3LkKcJnEFBjsxlz8YjbUE+JeM7lNG6BjVA4POJDm+jIOaFeHyMwYy2ptBwfQYEWTkws2XDCh+SaOeYs6ktb+lK/GmWbSV6M7d9lyQU5ndbAhlS/RskTW9/kbLG/iw2GzN4Qk8CR4jb7auleFBVlokl6QZSZiR0oqR9Q4FbTIZFrpoaOofVgVBrIe1sJlaHyKeoko/NUi28tByRjR/qLxm6uLdEwXj/jNo95oAxezXGz59OaYX83dbqss5e76dVl3IZulMdLcHIiy7FFwM4s+TajytL5M45ekUddGNkHsxTaKo9Ulm51XChCT4bd2jNAupHKrikwQQSZsgukm4STIbIwhnzJ0mZ6D7Kn1mCQ0NNUZisyOlTVIkifmYU1daM8BsDA/8S6kWSGbaNt9oOIjLNBjmU/mOjNFrpRZDPMAJlVN1LgitYDOUTVsJbBQrNHqXr7gCk3px439cIKmTv/46ZKV6HjZVkr6UaJjfGesi+JrxMZHCT/guwLzR/JuWm3BImmVhF2T9oR1WobrcFaPje0K6MMRpmlk6JC1+jFkpsr0L/FvFp1I8mcwJV+T4E16XcKn8myYZ1xrAvPCJm+mykLos1FlKjRMUdm+b6oXrHaTLFSavohtNar+TVGi4PZy1bTVpPOEj6TbEPhewMIncCqqC7GuMn/JLtZl3GTXmCY0ZFcNC9kF6l6gqoIyAay75KvTGXcFGwif7v6eiWCRdUpogJLBH3MDQtJPxo+NZW8Uu+ZrBSg9SOCEg4ZGJI9apbdSE2/3PTjq+tGax+v2cNKAT6xCZ7IHptyV1s3kl9j9d1IN1KVEhHiE+lGKtc2bZrZZkRBAmslGQV6rckqqyzX27hlZpIyiOy5BtmVuoIfTcBBstlQWckioFXGphbSUqk/FAIKAYWAQkAhoBBQCCgEFAIKAYWAQuACI8DIW3BwEIKDQyRHo2SDJMj5+Xk6jy7JfjjrrkcXeKzqcQoBhYBCQCGgEFAIKAQUAgoBhYBCQCFgQYDtBSCqNmjHdnZ2oOh51AoLC3SWImWlk8HBwQo4hYBCQCGgEFAIKAQUAgoBhYBCQCGgELiEECgvL+dkjm16xMqWCwryERXVQJA5Vu9ZVVmJsPDwS2jIaigKAYWAQkAhoBBQCCgEFAIKAYWAQkAhUFRUiNDQUGPHcDqCS8vPz9ep4TgoSGXmlKgoBBQCCgGFgEJAIaAQUAgoBBQCCoFLCYHi4mLeOyd2F7fJI8QC0PLyZM+c36/KLC+lGVNjUQgoBBQCCgGFgEJAIaAQUAgoBBQCAEqKixEUHGTsuk27xmt8AxSwc8d8fJcUdSkEFAIKAYWAQkAhoBBQCCgEFAIKAYXApYNAaWkpgtxuPiA66omfxcmOJmA/8Hi8CAlRZO7SmTI1EoWAQkAhoBBQCCgEFAIKgYuFwMKFCy/Wo8/Lc9u3b48mTZqg7I2n4N254bw8o75vqjlciPxgDsrKyrBmzZr6vv0lcb+oqCj07NnztGNhZI5tVmmeX8nOyvXLDVACOnyqzPK0IKoPKAQUAgoBhYBCQCGgEFAIXBkITJky5Rf1oowwtGrVCkUPXgfvmsuDqGouNxquzgPrF5szZ84vaj7oZWJjY5GSknLadysozEdEeCT4ge7s0+xwdj8nc4U6+zc7DT0oKOi0N1IfUAgoBBQCCgGFgEJAIaAQUAj80hFQZO7iz7Aic+YclJWV8nPlzLPm2JlzIDKnw+fzKzJ38WVWjUAhoBBQCCgEFAIKAYWAQuASQECRuYs/CZcemdNRVVwCR3gE7Dw9du5XXTNzRUVFCAkJNjZAYdzN4XBAK6TmeXEAACAASURBVCjI1zVNqzOZ83nK4QvYqo1cs7ngdlX/2bm/2qnv8OM/RqPPbT8jIcZ5vh91FvfX4fezU9qBgG6D/cJCcxbjVV9RCCgEFAIKAYWAQkAhoBCwInAyMufxVkEP0CdtsLudsAc0aBpLk9TGkB/oDPYf+0w9MQB6jLhtna7TlVnyUj3Nhkq7E157AOEeL9grneiiN2K/qw8392SvUTcyp8Pr8UKHBpfTWRsPnr4yQarxT/l6Ov/+6aC0e2Ix/JYUHFj3BVLTXXXC3fhQQAdstZ9QVzLHSk2Dgtxg8mSz2cHScnaHnW2AksdlzOP1Iiws7NSD0nzYv+QLbM+LQMGh9Ugrb43kzg0QHDcY4wbGnvS7e3dsQ5uOXXhasL6u+iZzOel7UerqiBaN/CcdYlVRNiqC4hBZuRf78qLRtmXMiSfdX4G0o6WIiXWgoCwcTRs56uu1z+t9vJWlqNBCEOGuj2V5Xoeqbq4QUAgoBBQCCgGFgELgvCJQk8xpuhstuvRDYkMdfuaY80tH3qGNcCX1A7I2YdvBIhg8D344opLQvlk07FoAAX8Ztu9MBTQfyooAl60SWlgYzsZLjLC1Raz9MAodzRFZvg+H6uBin4rMOfvfCE9HG/RmNyKqTy84bPko3DAFhX99CxFVvmo4e7SeCH7kTvhjgqH7i+Ge/gQ8m04xFX7A274tHAf2nZgcOoKBOx+C67+T4akBxunIXGlxAdxRvTCkXzyg+VFwcBFW7fGjQWS45G92NG3SGt783ciqsAFB4ejYMh5Hdu5DqYXgNWzSAmFaAdLSC08pU+FRUUhs2hSaXoYdbC7reGn+ELRqnYTCg7uQW4MP1Z3MFfENUHTWM2ezi/djPJUfTaDZ+M4oZ3Jo+JG1n2JN3nDcdFUz/hqe8lwUeqPRKJIRAR3Fx49Ba9gUtqIj+PDjtzBuwiOIiopHTEMXCnIzUVTihdMVhfgmDeDQgKKCAgSHOZF9PAd+uBGXEI8gB7uXB3mZWSiu8MEdHI3G8ZGcQJlkTkNe+hEEx7ZAiFtIsg4/oNuhIwCbVpuYpG/8GatS/Qh2a9ACIeh2w0h4ty5CTtBo9G3jPcm0BHBkxxoUhfZBp6BVWJbWDEP7tahF5vwVW7FspYbBI7uKxanrWLF4CwYN717rvoHs5dhV1hFhuWsQ1mYsYqLspxWJ3GPbsGZjGnRNh8vWBkOu7gBbVSZ27rchKTIDxVHt0SLs7Hofc3N24GhZO3RvfilmO08LjfqAQkAhoBBQCCgEFAIKgXpDoCaZc1QkYvQ9LbD6qyUokJ60ZovCoNGjEBbIR0ikF0unLEOuJAnu8DiMHtkdu1cuxYHsCjSMj0ZeZj60sLYY3CUcFXo48vbPxaE8NwIBHwJ+kR3ipXN8cwsv/AHAZnfwKi+2vwVLwDgcTiSEjUBr+xocCxuAxhnzsRKsZUr83u5wnigBxHdMPNkGKKF3v4mYpx+HvzIVpd99CvhbIWTcBHjL3kbmjc/BXi5g1ZxNEfr+Qji3/QmF706DLWEA7IdWcRLGxurVwP165gOzf/s1wFV4DSJ+nIiKp++CN1vcx68DjCIyXuN0RSLyo5/gvWkYymsku05H5kZfdwsa2H3waX5RDQcH7I5SrJ46G0fYAKChVdehaBayAUvXlKJBo5YY0K0KM+cd5VWJhHeL5OFo5tyD5evT4Q9osNs1+H1eMM5utzuqJaQ6DL4J2vEF2HUgF34/21FS5+TKYbNB82vQA17oLgd0v4+TfvY7dyAGQ37VD2lTZ+JQjZK9upK5oqJCfoyczSZ4GxsXYz5afn6+znZFYSwv+AyOJqhJ5g6sfBNfZ/wez/0qFLpWiZ/+8ABcv/8MA1xb8J/3/4aRE59EbKNWaBJnx+o1KxEcFoV9sz+Aa8DfcWNKQ3z+j2eQVtEOKSkdUJy5Gfsr++KRm7vD70jFqqmpCEuMwtoZ09Dy1y9jdGvdIHNa3gy8+6EdT75wDaJDBHHLz1yPwyVtEO/YixxbN3RLqk5uGJnLdA9Hr87BxoI/tH0xJ3O92+djx8pdaNW9N0oyNmL7gULYHOHoOrAfKlPXozKiH1phsUHmDm5fh5BW/ZAQIuIwJyVzI7rgwIbdsLVwI21TGpJadMHRbGBo/3gg4MH2zXvRsldHZG/eiLLICGQdPApnUDz6De4KF0/PA7qtFGvnrkHHQSMQHhSAp9wPR2QZti04iDYDeyPM5cWBjasQlJSCBP9KpBY2RMaRNMR27oU20Q5sWb8W+RUONOnUFx0bB8GPQmxatgmFVRqade2DRs6jyPK1QodGiszVmyVQN1IIKAQUAgoBhYBC4LJE4NRkDvB5IzBg1FC0jI+Gp3AHZi3ZiMpKM0UW324EkkrXYu2xYpRl56GUJSvio9G2WxeUbNyIbG9TdB4Qip1b9qFT14EID3fArvlwZPdqHDoWjm5DuiHKaUdB+m5sPhKCgX2bwmXz4eCWzdADA6uRufURjdCzW3s4tACyD6zFngxvrYTDKcncpNfQ8OnH4PPuQf79yahcCziHPIz4f7+O7KdaoWpWBp9De8ueiHy1PQpu+hK6BzhsB6KCgNCoEYh86jEgygHP6veAvyVB+7g7ghq0gPf9xdAnRsL37B/hlzmWsOd/QqCpC779H8Lzj/lnTeY6JKcgJiMXx2OciAwphp7VGBFJ+Vi+YidL7fDLFdQJI0ZFYNmsVWjcbQxCUhchzdEYXTq0gKb7cXzvKvgap6CZcwdW7o1Bjxal2LLRg+ShbRFsDyA/bRt2Hik2ZJjI3IGqluja1IlghwPeimM4vMOB3tf3hPfYYRxeuhL+7oMQH2GHr+IINq4uwcBzJHOFhQUICwsXO1jaNL6rpZ1l6Fhmjo3O5/UhJDS0zoutLmTO/fsvMK6tB5++eQ9ue+xDOGp0CvoP/xevvNoBf/7vEHz1t6cQd8fbGN3UC2/JYTz/0ko888YkREgiwwZ2ZMXjeHf7Y5h8fyJ+/McodB3/Klb+vBnXPHwfoiwJOJbG3rpqOXxRreE7vgfhbQahc4so490YmTtQ2R6tEl3QbMFo2iQGjMxluQYjKHsRtEZ90blTJVbNPohBIwfAV1UBBLuRum4+ymOuRreghVh2uBGah6Uiw9cVA7o3Me59MjI3cEQnbF64AHnulhjarz0C+QcwY40Dv7qmOeCvxIpF69FlTH+kLZ6JXEcyhg1ojvSdy5BmG4LBHc1p2bNmLnyxHdG0USNEhbsRcGZiyZfb0OP6MYh0V2HrgukI6XALWvl+wswd0UgZPQARDh3pW2ejIi4FLRqWYem0ZWg3djwKVk6Ds8t4tEsIhlfXkJ+9AYe9yeiXeIY1wHWWGvVBhYBCQCGgEFAIKAQUApcHAqcic8XOYPToPghJreNgK83AipWLkJFfvdYxYcg1aLRlIbbludFjeDc0iQvHnu9nIXrccGT+PBfpVW0x5MYYLJ+7GiPGjcWa6XPga9kbw1p6sbewCRJsm7F8/XHYtRgMmDAGGRt/Ql5OIvoO8WHzsmbVyFzxoHFw75+HPd6uGDE0DItmLkMJS5NZrtP1zNWcFS1xPBrN+Allk8eg9AtxlIEr+mmEvLsChbetRPAdbyLi2lGozOoO35bZQId/Iu2jDmj95mhUDtqHsDUtUJwyHoG8SQjbdgfKho2ClxWhlTeE96ZrUF6Qi8aPPobySRPPmsy17zIM8V4XqhJcaBSUgfK0CHgiMrF89R6j3FXTneg5ahyOrVuD9v27YPXixYAzClF6JbxNO2BQogdbc2LRIa4Eus2GzStWIasoFHFxYSjz+jGoXxvMmbuuFplLdfTH4MgdmL8+E92HjIWWsQwhnQbgyPczkObQwTJu5eU6ug3qh+JpqxB768Bzysyxc+bcLhfsDgc8VZX8T9YrxzdA4WTO5+Opu7peZ0vmvIFcTPv4AyxbuQV5peXo0OBx/Pm/Kfjuqcno8ubT6OQPwFeShudfWoU/vfFrhFWk4/sv/hdzFx5ESVUBmg19H28+mogpb3TEqtXNETfsf/CnhwfUij7ogSpsXjQX4QNGInfpEjQZczUSbSJ7xsjcUa0furR1Q9McCA0N4mRu26FKxLZORv9OjWHT/Ni1fi4OZEeg98DeaBzpxN71Jpn7fkUuHGFdce3o1nBYqiNPRea2LFyMoORx6BAdQGXOycmco+UEdGwWQH7qFqxLb42xg81eRr/Pg5Lsg1i3eS/skf0wOEXDii+3npDMbSztgT4dG/OM3vKp05ATCIPNpqOqvAzJffrjwKojGHznCETyplwg8/g6RebqugDU5xQCCgGFgEJAIaAQ+EUjcEIyd29zrPpyKTwRDTB6SD9UeEtwrDgcKFqHHbvzq+HRuMFItIqfi8V7HHDqOrqmjEbV4oWIHpeCjJ/nIaOsJQbdHI+V81Zj0IhkLJq7FbZGXTCmixu5vsYoPzQFO48Gw1HZFON+3w+7fp6BrAon9IAHEdrgamSuYtxY5C5Yjnw3267eh4rySl4ieCZkzm93oyA8FDGF4j183Sah+VefIe+PQaiY5eE/syd1R8P3Hkba+HsQrAHBNzwN18i3oB9YB1/m9fAsZR1GHtjXPoOQ97NQ+PIrcOTcXo3MBd36LUL6bUHx5K8Q8vcPUXz3+SVzbNyN4kagXVMXQtxpWLBqF3oMG43CnctxrEFnjEqs5GSue3MHfL4MzJm2FS2G3IrI4jXYl1WM/r3anoTM9UWXso1YdzQLTZPHoLmeBq1lS6RN/RlZDfpjUNdSrFufhW4De6NwZn2QuRK4XG7Y7XaelWM1tbwwt6CggE+11+M558zcF8fvwws3RkAPlOL/Hv89mj4wpVpmzu4qxo9/uA1hN3+EUb0bofLA23h9crJB5rq++TQ6Wsjc068Ow78n/RH9nvkvUrqF4tDCR/Hejic4mfvh7wPQZMJn2PbdR2h7418wtK3bkFfdX4WD25cjozIe0doRlIUko2+XBOP3JyuzTC3thJDKPWjWdQCaNmTVvgGUFKRh++YDiO46GlrqHCMzN29vKJKcGdCbDUPHxHDj3v6qbVi6zI/BI7vDyeqdbUVYtSwDAwe3wpaFSxDScxzaRfqrkTndV4ll89ciefxAnplztroRHZr6Tkjm6EG6no9F38xFu+tGYt/MzZLMlWP9zzMRlXwrz8xtLuuJXh3iodvKsXb2InQYNB6RoSJKE/CnY86Xu9D/tjFoYFdk7hdtjdTLKQQUAgoBhYBCQCFwxgjUJHM2XxT63DAERVvXotjvRHRMDKpKstGodQ9kbJuBQ5nVM2Gu4Aj0GzwIZek7kVFQiRZdkpE1dz4iho5G8JGNyAxvh05JPsydsxqDRnbDojnbYI/tgtHdNazf60ZyC2D3nqPQfBqCE3sgWt+HtKxyBNkK4MkfgNaO1TgWNhCNM+bhSPtB6NDgKLamViEk1IGjB9NRcxeI02XmQu5cgYjfhuHo55+g0tENzW+5Afbt/4O83/3LKI/UvNEIfehjOHrk4/jyTQjtnIKIwERUznoFIQ/F4dhPW2ALLUbEyz0Q+k428l8TZC5i2x0oHTqK99a5b/wIrlEOZE0rQvMHOyJ74oRzysxF7t+FPRFuhDtzoR3ujJZDSrF89W7LRjRAUGgcxl6dgtQN32PrQR96DB2Dgr3b0KBxZyTEZmFHdiwSHfuRVtIKzRoexjF/D0T7tiK/MB7dOlThx5nrufwEhbrRdfAE2PNXY2txJ4xIPI4N2wvQoWtrHN60GA2Tr0UgcxmyDrZA+06V2JNVgs59u+DYZ8sRe+sgHJ46/ax75oqLixDCEm+axnv4vF4v3xvEODS8qqoKoedQZll48Bvc9WQO/vXRvfBmzcdrf/wXrn9zKSdz301+Ck3ufh29okux4K+dERi5DiM65+P1P/0ZjsBD+JPMzNUic6+PwMfX/xZt/voZUpoX4M1nHkFh23c5maMNUCKqVuCuiXMxed7raBEhMm/ZBxZgR2k3tLRtRppzEIZ2qJ5x5GTONRw9O4teOrZNrNEzl7AZ8xaXYOjYAQiyi/sd3LwEhXEjEJ4x2yyzTGuGIQPisfrndehx1TAEU1+b5sWm2TMQ1XUMWsQDe5dMR1WzUejWNqIamdNL0zBl+gGMmjgSzuK1mLuwFKN+PeSUZC7gyMWx3RoSWkWjomgf5vyYhpS7B2LP9FloOfA6RDrSMXvOKnQZfFc1Mscx2TMLu709MKhLLDw5uQhEx+L40q9R2mwcurYMR5lHQ1nhJpWZO2NVr76gEFAIKAQUAgoBhcAvEYEr7pw5eyjCH/wakbcNBxy5KP38CRT+cyrLbVy063QboMS37oGR/Sz9SAAObJ+LtVtzZN3Z+Rt6cPtx6F65EasOy11dzvJRdd0ApZidMxcaCr/PB6fLKUosGZljmTlGZs6UzJVk7UZmRVO0aS6yUrrmwbFNS7AprRzhCe3Ryn0YetJVSIoKoDT/AJYu3Y6E1gPQuWUVli/diHJEo1f/lijaoqFtSlPsX7kJMYN6IlrXEfCWYO264+g5sC38hXuxYvkuVGoN0SM5Fql5TTGoWzgObf0JcW2vQWiwhrwdM5EdPBQdWkXwsfj1Kmi6CwHdC7vNZT1agv++NPsw0vMrBZHTnYjv2Bpa7lFU2BMRFxVA/rFDsMfHoPBgBioCgCu4IVokxaAw+yh8Qc0RY09HRkkYEuIjUJx7DGWOxkiwNO15qgqRfiQLHj8QFBSPZkmRsGt+5KQfgyM2CQ3cLBMWQPHxVBwv8sLujoTboSEusRFK0g/DFtkaDcICqCzOQVZpFJISxIYkuq0CGfuPotQbgGZ3oVHTlogKBjxlGUg7VgzYQxHlqoIzui0iA4eQ42uERg0EkdX9HmSkH0ZJRQA2ZxiSmjeD016O/WtW4ZijOTq3aYYwRwGKAzGIDz/9rppnKa/qawoBhYBCQCGgEFAIKAQuCwSuODJ3Cc7K6cjcxRxySLvx6O7ZgJWpWec0jLqSuZKSEgQFBYmdTtnxBKzJjP1fYSGROQ9CzmA3y3MatfryJYKAjpwjW7B5lweDR/VDsCy3vEQGp4ahEFAIKAQUAgoBhYBC4KIhoMjcRYPeePClTObqC526kjl2NEFYaBgCPCPHdrP0i8xcYWGhzo4l8Pp8iszV16xcLvfRdeTnZsKnhSImJgLqqPDLZeLUOBUCCgGFgEJAIaAQON8IKDJ3vhE+/f0VmTMxKikploeGs7PrbLzMkl1aXl4uL7P0+/1ntJvl6eFXn1AIKAQUAgoBhYBCQCGgEFAIXJ4IKDJ38edNkTlzDlhmLjQ0jB8Yzrgb75lj/+OZOV3nzXRBweYh2hd/+tQIFAIKAYWAQkAhoBBQCCgEFAIXBwFF5i4O7tanKjJnosHOmWM9c3SxMkuHwykODWfszudjmTlF5i6+2KoRKAQUAgoBhYBCQCGgEFAIKAQUAgoBa2auCCEhwdADOmzsrDm/n+/YqeXn5el+2UBnZXsKPIWAQkAhoBBQCCgEFAIKAYWAQkAhoBC4+AiwMkueeNMBm93GW+RsNju0oqIi3j1XVVWJkJDQiz9SNQKFgEJAIaAQUAgoBBQCCgGFgEJAIaAQMBAoLMhHWFg4380SckdLzaYxMleosxPEWTNdaKg4M05dCgGFgEJAIaAQUAgoBBQCCgGFgEJAIXBpIFBczHazDILd7uAllmxHS348AW2AwgidOmfu0pgsNQqFgEJAIaAQUAgoBBQCCgGFgEJAIUAIFBUW8s0qbTYbPzicbWDJd7TMz8/XbTYNHo8ic0pcFAIKAYWAQkAhoBBQCCgEFAIKAYXApYZAcVERXG4XnE4n2/ZE9sxp0AoK8nXWQFdeXmEcPnepDV6NRyGgEFAIKAQUAgoBhYBCQCGgEFAIXKkIOBx2vr+Jrgd4qaXX6+F/agX5+Xw3S3ZOQWRk5JWKj3pvhYBCQCGgEFAIKAQUAgoBhYBCQCFwSSKQlZkJt9stDgxn/wvo4BugsJ450USnISqqwSU5eDUohYBCQCGgEFAIKAQUAgoBhYBCQCFwpSKQkXEMoaGh8Pv8/Jw5dvH+ubzcHF38gJG5qCsVH/XeCgGFgEJAIaAQUAgoBBQCCgGFgELgkkQgk2fmXHxsmmZDVVUF3O4gaJmZGTojcixtpzJzl+TcqUEpBBQCCgGFgEJAIaAQUAgoBBQCVzACmcePIzgkBOzUcFZiaXfY+SYoWn5+nq4HAjxdp8jcFSwh6tUVAgoBhYBCQCGgEFAIKAQUAgqBSxKBjIwMXmYZYLzNZuOkjiXktLzcXN3hdHJm16CB6pm7JGdPDUohoBBQCCgEFAIKAYWAQkAhoBC4YhE4npEhzgRnZ8wFdAT0ADtsThxNIHZDsameuStWPNSLKwQUAgoBhYBCQCGgEFAIKAQUApcqAqxnLihI7GbJGB3L0LG/8qMJWIkl29Eyqg6ZuUBAx8xFh/HZdzuRm1nKmeEv9frLs4MwvH+zWq/344JU/OPdtWBYXGnX888MwogBtTHx730KmD8ZCFxpiNT/++ptx8MxZhqgsUMhzUvXdRQWFsLn89X/Q9UdayHAlCU7rkUczln9KisrQ3l5uULtIiMQERHB+71rXhUVFSgtLb3Io/vlP97lcoHNgXAslK6qzxlnmDLdw0qqHA5Hfd5a3UshoBC4TBHIycmBy+XkOpdzEF0HO17OODS8rufMrdyciedeXAq//5fvtSe2iMInb4+F3V7TUAEvvrMGixelXqbicPbDbtY8kmPicLBa3WrmG75FN0Hb8f3Z31x900RgxJ9g7/RqLUQ8Hg+KiooUUhcIAeZMnWyXX0asvV7vBRqJesyJELDb7YiOjj4hOMXFxaiqqlLAnWcEGNngZT81LqWr6gd45rSxFhgm6+pSCCgErmwEWJllUHAQKivKERwSJsBgZZZsAxS2vSVFoU8H06/u/xnZ6cWn+9gv5vfXXd8ej96VXIvQHTxShIefXoCyUs8v5l3r+iLXXtcOj93dvTbJLViHwHdDgcrKut5Kfe5kCEQ0hu3G5dDCWtX6BMs4sMyDui4MAspZvTA4n+1TgoODERYmjZrlJiyDzQg3y2ir6/whwJrwWcDjRGRD6ar6wT08PBxBQUH1czN1F4WAQuCyRSArK5Nn6tl/zLZp0KDrAUbm8nX2F6aIIyNPf87c0Gu+vmxBONuBv/pSCgZ0j6/19e/mH8J7765lpPiKu/720jAM7N641nv79r8Bbc4fxQY76jonBAIdh8E5ciE7ErLafViNNHNS2aZF6jr/CJzKWVXllucf/7o8gZXDspK/mpcqt6wLeuf+GVbqysota15KV507tuwOJwso1c/d1V0UAgqBywUBdjQBy8yxJJzX44HNLpJxWlFRESdzjJDU5dDwK5HMtWodjY/eHnPCuX7mb8uxanX65SIH9TbOlq2i8fE7J8bEP3sUsH9BvT3rSr6RNvod2No/WgsCVcJ0YaWCEQVGGGpeLDJWUFCgiPWFnY5aT2NRypPtxszKktl6Udf5RYBlR1mWtOaldNW5467I3LljqO6gEPglIECHhtORcoy7iQ1QCgrEOXM2GyKjVGbuZJM98Vcd8dCkrrDZqvfP7TyQj0eeWgCf98rLkky4sSMevr02JoHcFdCnDAbUPh3nrDv0hi1gv2kTNGfttVlSUoJKVdJ6zhjX9QYnc1ZZXxbrz1LXxUWA9W0xp7fmxfoaWSZbXecXAVbdwwLC4uyj6pfSVeeGvSJz54af+rZC4JeCQFZWltzN0iYOC2d7Wto0aIWFBToriWMR5rrsZnklZuaYELhcdrz96gh0btuwlkz8MO8g/vHuul+KrNT5PRgmb/1tOLq0i6n1Hf/eN4C5f6zzvdQHT46A3qEnHKM21MbY7+dZIdUTdGGkhzmpbLONmjv3saer3qALMwenesqpdh9V5ZYXZn5OlsFmTofSVWc/B4rMnT126psKgV8SAuJoAtE/y3wSZvd8Pi+0/Lw8nbE65hA2aHDiXcGsQFypZI5h0L5jLN59OQUuZ/VdpXy+AJ54aSm2bM78JclMnd6FYfLPl1PgroEJAl74Zw4FDq+u033Uh06NgDb+U9ha3VHrQyordGEl52TOKusNYs4q+1NdFw8BtvsoK4c90Vb5rNzybHcfDfgrUFTihxMFcIU1g0vtFH/SST7ZZh1KV539ulBk7uyxU99UCPySEDh27CjCwsIR8Af4+eB8ExTWM0dllnU9NPxKJnNMIG6+pTMeuK1LLdnYvj8fDz0+95ckM3V+l5tu7oQHJ3Wt9flA7nLoXw2p833UB0+OgB4bCcetJy4VU1uwX1jJUc7qhcX7TJ92Psotdd2HKo8OOyphc4bDXruS8EyH+Yv9vDouov6nVpG5+sdU3VEhcDkikJFxDMFBQbDL3SxpA0YtLzdXtzvsfPfBc+2ZC8mPx4THGqNZxxZIzM/A5owCfPPjfhSX1l+02lEWjMeeHIzUN2dhakj18Gh4QhIevq8lfAVFqAq4UZqWjqnv2DDk9xWYPj/bmLeQ9MYY85gLs6elofIMW90iItx465XhaNO8dg/Tp9P24JNPtpzRYeLXjx2OO38F/PHRBThQakNs7wH48IlI3HfDFgz/TWM0btscHb1ZWH+4ED/+vBdZeT40WtgXj39SgD9/moprH+yPdjl78PZ32aiq3s531nIaeqgp3treGf8ZNwubXaf3WsIZJi8PR9sWtTHxbf0faMtfOaPDxG3JU+FvdQi2bDv0uDYIbL0Xtv3m/J3Ni2lxkxAY3Rf2ND98YVthW/AxcI57ImjhXyHgeh5a3oGzGdIZf0fv9is4Bn8B2Krv2nc2W7AXp83DwnUVsDt0JLTpjV6dm5xyPIGqXfjqPz7c/GhX0BHaRw7vQGLzzmf8HhUFBzF38WbA5kRwUEekjGkD1znKbs6RDUivaInu7U5fXXDGA67xBeasss02TlRueTa9Qf6s6XjtqzI8cv/NCA+yGXFCdQAAIABJREFUwa8X4rNX30O3e5+EZ98SHEvPQC4aoHnDBAwZ3Qdsi4ny8oP4/K35GPvkA0gKCsDvOYKPXvk3Wl/3DFJ6RCB7VzpcrSJRXKQhsVH4Wb2yryIfBwtsaJcg1rWuV2D30gU4VKTDrwXgcrTGsKs6w20vQtZeL5yBXXAlDUWEu/pWtlXFx5DhawpbaTqSEk8tZ2c10Bpf4v3fkZEnPGiZHfTOdiA9kytQuBaTf26Kp29rAl3zYssnnyLsht+hTcSpjcempbMQ0+tqNAvz4MCi/4Pe7i40CS5GVVAkqnKOID6xDe93OJMrM30HGsR3gttx+m9u/WIRwu4YiWYlh7By8Q50SRmHmNCzO6vMW56Dg4VutE+ovWPlicZ/st0tz6bcMlC6G3OXH0benpnwN70WzdxJGHBte9T3Rv3Ll/yAwcMmVHudgK0Y836zCD0+uAHh+ZuxfGMAKSN7GDrwTObuVJ/1HnkfG4pvRf/OJ16riszVF9LqPgqByxsBvgGKy8nJHKsEstnsCLDeOZaZYwqWbexRX2WWrW4ei1E71+A/O2pnErSAHdf/vh/cby/FN6FnXqtyKjJ32+Qbkf/FHMzeWnpeZyuxTTQ+f6v2To5llT489NR8HEqte7P99eOGYejAcEz7fglWrvPivr8OQ48QL558eSmKy3yIuWYcbi/ciLeXm2SGyNw3DTpjbNYqvPZt3co7Iw60we//7sA77++G5xS+wJmSOQZ2YutofH6CHT91XwkC3w8CsrfVeU5sPb5Glf1WONcDWmR3+G58EvYPb6vz90/0Qa3FN/BG3g3Hlvo7n+1CkznYAe36r2BrcmutVzyjEibNjx3f/g2+wS8iuXHddqk5EZmry4To7Fmf/Iiku25EhAwhHdm6DJlxfdEn3l2XW9TpMxeSzLEBnewwcaZL8/Pz6zRm+hAjc+9NDcLgW4aie7Qblemf4qef7Gh7653oHu1H3uFN2OtrjQGtTUe6vOww1i+ZhYyIO3Dr4DDk7tmIPcU74HVcj5QetXfdtA7Im7kIS4rHYlTbM4tmFB+dg8+39ceD4099/zN6+fP04ZPtbslKUthmKCwAUterLmRO13zY+d18tLpxHCfb7PLkb8IrX4biuTsK8OFX0bj3/rY4c4sHeI7Px4qy8Rje+szmi5G5kNsGYOtHyzHqN6MReYHP0DnZcRFnu7vlvpm/g6/3h+gYd+K527VnKzq271bXaa31uVORuc5vtcFXr5Xh4ZdFMKW+L0Xm6htRdT+FwC8TAXZoeEhoCNv2hG+A4nDY4ff5xaHhjNmx1Fx9nTNnJXPBg4fg+bbH8OcPD+K6ccPRzbUa3p7D4V6+CzNWHUVR7zboHOZDxw4JWPf8MrS+6yq0aJuGdetd6DsigBdf2owWAzuglTuA5O5xWPL4OvT881CUf78fiU/G44f3N2HdwSqEpSbildWd8X9PT0daeRQmXN0GWkk2FjyYhPv/nYkXZx3FO6+PwoHte7Dr5RiMnOzBaxui8GDvXDg6JeL7W2diSx2yUCQe993dHbfd0J5vCWq9Nu/OwRPPLoLfV7dsJMvMDYg9hKqQKrz2owcvPR6H9aVNMOutxackc68ebIy4mCo898BMbMkOwvX3D0Bnbyb2FjZE+2a5eOXtfXjnn1dh28/7EUhOROLR3Zgzsw3ufjaAefMPokFOF3T/VQlWLTmCtZWNcVdyBbZkOjBkgAuf/u4o7pvfrc6ZOXr/39ydjEk3dKiFSSBrDvTvxwF1zIJWI3NoDf/Nn8L+0z0IXP132FLnAQl3w79zEhxdFiBQ8j600lD42pTC8e130Cd+Bhz5FJqzD3y+d2FftZEPTwvvCH3s/wIlSxHY/jzspWOhj34E2oGZ0JsMQmD3fXC4p8PXJRXartmwl7VFICEYNsTA23Yv7JuqUJWcCvcnc2FLngN/8V9gy3lUZOZgh9ZkBBDdD56Ir+Be3x2+8cNg2/wTtOaT4A98DseRrvB0q4Djw2eBPndBq7Ih0HogMPsuaBXeOmsdPb497BM3Q7PXjkufyRbsVYU7sWTFfni0xhg8vDeC7YexYXU67C4Nx3c5kDzCiZ0l7TC+axD2T3sb6DEO637woceQfGRXxWFg385Yt+QLJHd1Y+v+wRjQrwEWfbkA7SaMQumBbcivLMXRJUFIeSAGC9+Yg4SRI9FjcAeE6To8ZZlYtXwjSjxh6JuSgtigdMz5fj0iWsTCU1yKxO5D4ds3H7vLGiIuthG6JBVjzfpiuB0F2Jkfgwn9QzFtdyJ+N6ohSrMXYO/x7khskMozc10SgW079sFTlov9+mBc12IpvliVgF5tKnF8/37Etu0AvSgLB/ShuHNkOLL3rsehAqA85zh6jboeEUGnz3jQZLFztVgGouZ1RsQaACNzX62Nh78gEr++uynWTJ4KV7souAfccAoyl4qNu/Oh79mPnrfcioObZiMpNhObCm5A3y6HsX1VA/Qdmoi0pS/ieJMHkL1rN2JtdjS8dhD0lZ9geXYnDO7ZFu6iZcgoioG/NA+ViSPQzTMDU/bGoVdMQzTvasem1Ahc1SuBv+Ke+TNQ2P0G9IvxIW3Lj9hxMAK9xvfH0anzUdIiFi5WghjcHD1bB+Ob2YvRNq4Nkvp0Q+qqr9Fv+B1A0Rq8MasZnrjuOGYsDiA+6zjirm+On2ZUYnAXH7J3b4IzqRfCUIa08iTcNDIOSxdsQnBkEPwlBxHZ8jp0alX7cPCTLZ6TZTPOdHfLE5G50Im3o+jrn1DetRmC/WFo3taOxR+uRNMBQ9F9SDuE6DrP4h368W0syWmHUbfdgKYhmVjx5TrYWsTAU1KA2K5XIS7nO0zd2xTdm/lRmJmB3sMnoCB1HnLKGsBbmAVfqzFonPMVVud1xaCe7VFyeBra9ZyEtYs+R0yT1sg/korMQAu0SgDyM7LQf+R1iAwV1RRbvvsBG9z5aNVoHFL6iYxofuYe7D9ciIIj5eh5yzAc/Pxr5MS3RGxMInq0dmH7zoOoLMxGYcJYDA6fj4/nBKNPpwgkJAVhR3YcxveMrbOuYoSa7W55ogz2megqeqBJ5jxY/++FiH1oDJoHAlg37x10GvhrLJg9B3FN26Jt517wHtuA1AKgLDcLfUZdizXT30R400HwlhzF8eAxuGlIKDJ2rceRIqC0oBhDRo/G2uU/oHPrKGzeHYeBozqBrWyWmZv96JdIaxeC4bffg/ahfkD34dCe7cgqLsHxtQ6MeCAJn78wH92v6YiAtwD2qE4Y0DEW+3buQF55CdKXB2Hso3H45MVl6HFNe1SVZiEyaRA6NizAvKWpaBQfDu+xWXC1exKxpR/A3uoRNI+tTvtVZq7OYqc+qBD4RSPAzpkLDgnmvXKsCiUQ0GET58wV6tQU3rBh7V0Ja6JSl565U5G5jtpcpDcdjaq352NKRChufyYFAxPsiHbZsHTCdPjvG4vyuTPxSakT977YFz++sxk3PjocvRrZER2iYe64uYh8YSz6dvVi8t8XY+3hKj7EoLxY/Hl6X3z/wnRsTbMh4nArPPN9JN7vGYT7/iXI3GsvNMcfnt6Phqu74dkfNPx9SRBevjsUsz5bjlnrPfDUkWyw50XHhuCL98YjNLh2rPVfn27Fd9/vqpNAMTLXOXIBbN2GYuVkL7r33I7tAwZi9ZuLTknmnlpUhdmlLdHt4Fq8tbwIr72UjFcfWY4iTcMTr6bg3eeX4K8vt8XTT++FO7k7XhpbhslXh+GBb8vx2j/3YEKPUWhWNhOT97lx89+uxa4P52H7wUrc89drEfhkJfq/1fuMyVyDmBB8+d5VCA2hQjwTAt+aP0Bb906dMKlG5oI6wnfze3DMfw/69f+ArbiABx78ax+FrcNb8K8fDnt6CLRJi+A7+hL8XQfC+e/7gZDm8F13Kxxfv1rtmVqTmxEY/yy0Q+vhdX8M588roSX+GlV9FsC96xP4i6+CLR2w9f0G/oL3YfMmwNNzGVwbrkLlsBOTOVvUYGj9HgKcjVCFD+GeWwXv4IawT3kSWuMp0At/Dy2vD3xPPA/H509Bu/o/gD2AQFAJ9CkjoZWcWbZQ79MXjn5ramHJsg1sE44zuapKt2DG3CKM6rwb/5pahtAQO+zeGFz9wHise30jRv4xEV//14/fPAR88NIihPUZjDuu7Qq7Bqxc9AUGDp+EhQsXY2D/Tli6MQfDesZg/vSZOFxQjLJlTXHvlPE48NocdHxqopGZo/FVlR3G58/NxMjfJmHF8RGYlBKC0szNWJLRHG3ztqBy2Ah0dQZQkDEfB3I7okXDfKxKj8Golsfx2ZakE5K55lFHMHPGGhSXFSAnfBIeH74ZPx8bgVsHhmLXxmmIa3MNGmh78ZdvwvDCPWFY/dNUbDlWBb/Dhtsm3Y+Y8NOXFdP46+tsM0bmpuzojU7p38ExoD9WHm2HYb5FKO018ZRkbvOuAJqE7IYtvgOOLs1F7z67sTL7BGSu2WNI/WkKmo0ei74dm6EibQbWeiZiZPt8TJv8AlJtTfl8Bre4GTe0XITV/ttxXXIA5bl7sOSwSeaOrJmFQ4lXY1hCACwTte2LL+AenoLps0rx1L2doOt+zFm2CiN6tML8zXkYP0T0Fq9a+Fk1MvfkxBJ88d+N6DnxKiS50vDVlqb47agYlBz8GAcCNyE5qQIf/HQMd41w4LX35iAinAUbNfQcfBMG92xcZ/Gur91HOZmb2QRPT2oqyiw//AzhN90D9+b3sTqvMwYN64LYBsDm/6xCl9+NrZa58dnSsXR2JkaM6QV/zmx8saYb7rwmAeXZ6/HpljaYmDAb6wJ34uquHqSnroAzsj2WfDwZGfbGvAQzsu2vMaH9SmwM3MwzcxtXfs7J3Kb1MzFk8DUIFKzEP+a1wB9uTsCeTT+gYctrEBsl9O/Wb2YD44dh98xFGD3xKjRwebFt2Uys3n4EpUfDcd3r96Dg37PQ4L5r0MYeQM7RtZg9ZzPyS3Lh7vIobmu7DFP2D8FvRoajLHs7lhyNPyMyx8bAzp1jR3rUvM5GV52KzHVO+QP27FyKHslD4PfnYdWPU7H1WCX8Thduv+O32LPyU/QdeTc033589m0wJv3aheU//IgdxysRCGmA3905CfO/+wuO7OiNSX+9BpGyGpWRuTkPzkCbZzpi6lQPHrm/D1x6MZbM/BF7j+ejbH1j3P7BEEx/6QjueKkf3J4SzFyxC2P7t8SCGTNwKK8IZSua4O5P+uDHlzJxx1/7QSvMxrasKsR70pDdqCd6xgWDMnONFJmr8/pWH1QIXIkIHE07gvBIWaWj6wjoAdg0G7S8vFydn1Og2ertaAIrmQvpNwSv9D6OJ97dj7sfG4/4fT/iWJPxsK+agW8rh+C12yrw5MvbcM/jV8H+7M/w3TcapZ/NxuehDk7mFsx04g+DcvCHd/bhj8+NQ+GD8xHxwgiUL9mJjr9JwPuvr8K2LKF5e08aj2ti9uKNt/cDaa1rkbm//k80nvpzlkHmXtpoww0hhWh2TTIW/fMbrNxZvRfpVILSp08CXn12MBw1OuGrPH785vF5OJJWt1JLRuY6umZha8wY3N7TjpdeWYpmvxlxWjLHeuae+yADj/2tPw4tWIW21w3E5v8swJKjcXju9SS8+NQavPDXFnj2mdRqZO6J6VV4cfJOXJc8Eo2Wzca74U70+/14dNi5DJ+t1/DC28Ow45nVGP5pzzMmc717N8Zrzw6Bw1HdIdb9FfB/2xla7qE6rT2DzK0DbP0/gyduBpzLS+H71ROwfTsSWiGgBwP2MYfg2zEW9uMRCNzyH2g/P4fAjc9D+6w/bI6b4B1hg+O7b/gz9TBAKwO0oJ7QbpmGwO7P4E+ywT71Wdg6vA9Pw2fhyP4I2HUt/7wt5G74+4VCO7gbyF4BLe5uVI0IguvDd2AbvQf+A3eambmUj6H/PAL2pKdQ1c9xSjLnXL0DlS2mwj0zA/ot/4b+4+gzI3Os1PLmObDF1C7zrXs/kA5veQDOEDt0WxnmzFyOQf1sWLu9HUYOTQL8frAdHvI2/C/m7UpC0vhr0S9sO774ZzEGjs3HwexkjByRgNWSzO1aMB+FjX2IcA9EpGcDMkN7ITk+H+/fuwE3f30V9k7+Eu0f/i0aOkUvld/vhc3mBPQSzH/3VbSdOBFLZtlx22+Tkbd3OfYhGfGHt0AfOwTtdB0VZUewcl0mWjWPRaMmSbAXbcF7ixvhiZuaImPDezjsugVtokRmznd8Dtr0uRm2nCV4a2HbU5K5xwavx/T00bhrtB1LvnwfXa5+9IzI3MkcVRYxY6WWdd3ZkpG577YPwPX9tuDT9zJx1WO3o3LptDqRuW4tPJgydQ46DnsIvUK/xPLsG9Cnayo2LAvHkJSmWPn5a3D0fwilJV609G9AasMJ6G2bink5Y3BjHxtW/vS/aD38AcSFafDDhrztX2Kj826Ma++pReaqinfg0/f24fqHr0VsOASZG3cdtvx7BUb+6Vo0cORh3vx9GNEvEUt2FWJ03458vpfM/gRDxt6Fgv0/4cMNvfDk1TlYlZaAkINTEGg7FJuONT4hmbv36gb49xu7cPsz4xDl0KEH2Hk6dVIh/EP1ddB7wJuKL97cjOsfn4gQPQffv78FYx8chSibDm9lEXYv+xDBPe9GztS56HLPrQh3mD2DPlsm1i7OwsCh3eD37MT0T4ox/r7+KNi/CEtLh2KYawo2Ou7keDMy5wrvgZ0rv0KPq+5BpJMVM9hQemgaFheMx/U9XWdG5njP3Ag0ylyNebMqMWZSNBZ9UI7x9/fDqs+mIv6uCSj853zEPjKWZ7hWzvoXuqY8gLLUOZh2bDAnc9OPDsOkQaFnTeZYZo6VJNe86q6rzG9aydy6j35C+K03op37KGZ88hNG3f4Atq6fj/4DRiJ397f4+fhVuGOkDYu//BDJ1z6EvWs+RZ8Uk8yN6zIHy8puwcTBwPyvv8XQCfdg9ZLv0LNHIjbujULKgPb8wUbP3P9dB9t+Rv66omubY9h9rA36dbHjiyeWYfRbAzDtD/Mw4Y27EaUdxPyVJejZNB/pWjJ6NCvB//1uHSZ80As//i0Xd/yll0HmWjiPY11BK1zVsyGOLHgKx+KfgyJzdV/f6pMKgSsRgeOZxxHkdsuKB41n5fwB2TPHC4s0jTeNn+6qS2YuYVhv9Di8CzMPl8Fd2gB3vdgNLUN05JZVIH3lcmywJePesdHY8dJ+aL/rgM4NgezSIhx8YTP8V/VCxfx1WBBkx9g7O2D9J8dw/WPd0SYKyCwrwf4/b0PIHd2Q+f06HB7fB+MiMvDBD8fZ/i2wOZ245rZeGNIyCLoWwPHUVHzxSDiufjgfn63NwV23heODjwvw/+ydB3RU17m2n+lNvaACQggQiN57Nx0MBtxb3JI4cXKT+Dp2chM7uU7yx4mTm2LHcWJf+8aJe1ww1QZM772JIkAgUG8z6qMp5/zrnAFs0yRACEl8e7GWQNpnl2dvDfPO1yIOdOHu/4Z/VoTznwNjmNCjnke+sY6c+sa9U7A7Lbz4/GS6pX6VV1BR+dPru1jwyeGGMJ79+agh/elo2cIHpX344UR4+ZXDdL17MAc+2E2tN0jkiKFMqs7iw31fiMOoXT247ckq/ndFLrF9u/Ct8SbeWhPk/lkpuMxBNizbzcKNVTz8SCKvv1aIpUtXHhzi5Y3XK7n3JwPpbi1m20c2gnu3M99pwuWM5qFv9aFDOBQd2s/LfzLyrVfTWPSTLRw9R5hdbGMakxd+O4nu5yaGUYMENj2AYftbjWZi7PIL1F4DwQjBms8xrPsjBi8YM36D2q03qD6COx/DPGgLqmk3KEECp76JaWcpxrRnodcgFGMR6qYnMJSEuBnb/QJGjUAN1uMveQLzpsMYB72K2j4JxbcCw+d/guRfQs4zen9Dxk8gYyQGxUEgvhDjR89hHP5HVGsNqvsI6pHXMFbMQzX/A0PiQ5AxArUmj6BpA+YdfoK9IzCu+TuGmGdQa/6EoTKD4G33YVq3GMZ+D5UKVPde2P4nDHUh63KDzQDq8McxD/nDeV0vLzW+wsmtH7BsrweCLsbdcivpCWb2rFnAjhOVuKKGMm9OT4yWfJb+6wA33zUJxZ/DqoUK4+alkb1zCbEZUyk8vJpeAyYSKNvEb/+Yw3d+djdOfz4LFqwgYE0gAyudb5tA7eH3WLkyninfvok4VaUsbwfzF+7EaHXSY/ztDO9spfjYMpavL8AR040Z04dTuns/6uC+pGikCrbw6eoD1NWr4E9n7oODOLDkTQ6VuUgc2psMRxox4QWU+JKJMR5l0ed7iGrfEYe3NyMHHmNL2QBu6mUnJ2sD0e2HE248xT9WOXhgqoFl7yygWG1H38Ht6dJpAOGOxr0GaFYfLQnKuQWSNSF3uSnwFfdG1hzvxfhBLratX8/QUePI27GJuvTRdI1QqCw6wqlAe3q11/zkQ63eW8DRHJWeXcNY/q9Mhj40kvDiT9nnGU2/LhZWL36XUx4bXVONRHeaTFXgJLs+2MltP3qImPo8FryziOh+cxiSVssnC1dR77My+Ob7aV+znCPmaQxJ8VNfcZI9RS6Gfqm2pq/6MPM/XEuVasJi6cjNd0wmqj6T+R9tpQYbE2bdToK9gj0nqhncI1Vfa87+FSzbmU9y+yRMDGDqwDJWHcljx8ogDz/Wmc1H4pg5KJK6/M/IU8bRJbGeJRtLmTm2C3WlG5m/8DB1GJh4872kxp8vDC70e6O59mlCQrOentuupCZgXckuPly8mwBOxk6fQ1pSgD1vfcIenx9HeC9m3TKEosx32bShA9MeG0306fi0oKGcQ3vc9OrbRV9G8bF1LN+QjT0unbnTR1KZs5Is41SGdvRTUrgfi6M7lsBxPly0HjXoYNgt99E9/CSfvLOEuAHzSDDtokP6RI4e3kyfPiNQqvbz8Y4kbh0fy6kj64lIGkFkWOjDzezPd2GfNJBkVeXU4ZWoccMo37uAPSd9pMX3o8vN/aj+eCdRcwaToKoUHt/AZ+uOkpzcnmD0KMZ22Mumkn5M7G3H6znOnpIYhqU3/B7hDO+LZRW9vNeqL04vd/OfCHZ/gtToILWlu/ho/g4Mri5072mgT68JlB9bzaItJ5k6bRKZyxZToibQZ1B70jv35+TB5WT0nwqBPJavtjJ5gp+l7y6lXE2kx8AU+nbvw+HMDfTpN5JDa9ZgGTiRLuEKqrGW7f+zi/T/HE2UqrBl1Ta6j+7OhgULqQhG0M0SQ9qsNN57bhuJvaqornIw9ZY5xNjKWPTJcrzmODIMDtJu6c6GdyqZfH83DDUest1+urUPY8fSD9hfbKHLsA4k2wfi8C7BmDyXxDOmwdPbFzfLBv93lA5C4IYgoMXM2ex2/b2Hqihn3dgNbne5/jGiZplrKjHXmohOz5jEEz+p4ZF7N5Kj+Ro10LSafE/8x1BmTep8Xs+s4x6+9+MV1NU2Pgaqoflaw881Jo9/dyi3TD6fiVq2DeWDsdq7zybfimH2bt3N0lhweQknGlqIQQt3vGcrwRVDMVX0Qb3vbZRFfTCWNPTktf25Gh6F6e5MDPZQDNOZdiVJHZpypWWHFvBZ4XjuHh9x2dn5Gl5HkJ3/fp7kGT8hwVnNiucX0P2Je+loblxMasPjX1mPi1kcvF4vWkbLltYC1uP885lV3PKzR4ht5kQYF2JRkr+Of/6fj28+PYnwa7Cei5WP0EIKNLGt/c5Iu3YELvVhx+UmoLl2q2yakRV/Hv/7y1zu/8Wwa5IcRVuliLmmOSsZRQi0dgKFhQW6+7rmqq59WKlpN73W3JkEKJrCi4qObnCfjbHMNThIK+7Qq087nn96LGHnxIVV1vh5/OerOXq4tBXv7sqW3rN3PL97Ztx5TFRfOcEFozHkH7yygRt4ytDvGZQTf8BQcXmpxhuzGGPq46iduoDBR8D9S0x7Li8WrTFzXFYfLRr/lqWYEqed91hdXR2ateF6tJqc5aw9FMeEaQOxX6M3yHWeg6xZf4SAaqdz/xH0TLmyVPtNxcdut6OJhXObZnHQ3qhqGaakXT8CFyscrp2PJuQuJ5Pl9dtF651Zs4pqyYE0N9dzW0v9sONqaKtBN+sWexg+O43GB2pc3owi5i6Pl/QWAm2VQKg0gRWtpJz+XkP7XFJLgOLxuPWPKLX/6JqqNEFbhajt693XbyEp/gt3pzN7femfe3j/341LetLW+FyMibL5UdStr7S17V6f/Qz8D0yjX7jg3KWlpWJpaMZTiY2NPc+9UpteE3Jnkkk143JkqnMIxMTEoNUCPLddiXulwL18AheLJdVGkteqy+epPSFi7sq4yVNCoK0RyM09pX9YppcjMBr1/+sCAb9WZ65c1T5J08x0UVFimbvYwWuuhI882I/75/Y4r8upwmq+8+RyKjxN70rYki+ixuThB/rxtXnnM1GqslDfHwk1ZS15C61ibVryFtOdxzC4vurGqv3OVlZWotVtknbtCWivk5pF7kLlCLQz0M5C3Peu/TlcaoaLvenVPsHUxHZjk9Jc31203tm13xEtlvRcMS2vVVd3piLmro6fPC0E2gqBoqJCbDa7nvhEDZnl9AzvBnd5uWq2WHRz3Y0YM9fYA05IcPHaC9MJP8e90h9QuPd7Syk6VdnYodpMv3btXLz+4vlMUOoJvGfHcJ1jzNoEaKMZ7l6DKXbkedu53HpmbYLHddzEpbIjXk72yuu4hTY9tSYgNCFxbl0zTUhoJTvE/fXaH//FCoXLa9XVsRcxd3X85Gkh0FYIaGLOarWBFidnNKAqoa+6mNPqFGhBdNp/hA21GzFmzmo38+qfptGp/flxMm/PP8TfX9vVELY293Or3cQrf5pO2gWYKHt+i7rmx21uz9dlQz3nYJr44Xk52a80I9x12UMbmFQTCJr73rnZK7WtaQlPtFggadePwMUsQtqKriQN/vXbSeudWbNYa+4/57bLLdXReglcu5WLmLvPWgI1AAAgAElEQVR2bGVkIdCaCOhFwx0O3SanWeSMRhNKMIihvKxMNeq10pquNEFrAtOYtd51Ry++fX/f87qWerw8/P1PqSi/vKLPjZmzpfe58/aePPa1fuf/x12XS/DdFAwtL6FfS0d6/vqckRju3oHRFUpr/uWmufRpn3ZLax4Ckh2xeThf6SxNnQb/Stdxoz6nfcihZXi9UKyifNhx9bdCxNzVM5QRhEBbIKBb5ixWPV5O1YqvhjTdGcucqrumNMYyN+n29/F7b5xsbWExdt58cQbREVo6wS+a1xfkuz9ZyZEbMHvlxZiowVqCHw++Ztkr28IvYqP3oOVvuPk9TKl3nPeIxGc1mmKTdLxYdkRx32sSvFc9yI2UBv+qYV2jATSL3IViSaUURNMAFzHXNBxlFCHQ2gkUFBSgfXipaTZFCWLUShPoMXPuclVz2Qp9stawm+Wv/rqN5UuPtnYejVq/w2nhzxcqhA3MX5bNn1/aiqLcWPWKNCZ/+s0kMtKizmMYPPQ7WPEUXN8SYI062xbfKX0ypikLwGT/ylLFvbJ5T+5SFgfJjti8Z3Gh2S5VHLwtpsG//sTPX4EWS6qJuXNjFaVUR9Od1sViEZtuBhlJCAiB1kBAE3NaeaQzBcO1eDnN1dLg8XhULZBOq1PQmAQoNXUBvvXkck7meFrDvq9qjdOnduZH3xmmoflKq/UGuPWhT6itvvGyCE6b0pkff/d8JmqgiuDr8Ri84vp3VZdOs5hbwPhwIUZbwnlDicvS1dK9vOfDwsJ0//Rzm/ZGVUt6ItkrL49nU/e+VM0/OZ+mpn3+eBJLeu0ZX6rUw7WfXWYQAkKgJRHQ3CztNjtarpNQDL+BoFaaQCsaHjLXKcTExDa4Zq+3jvKKelZvztVjxbRMKm21zZqRTnz0Vy0j2l437irk0IEbM1XjxZgop16FvLy2ehWad18dhmPscH5xcE041NV5v/CTbt5V3XCzaa+LdrsDo/GcT3NAT3gi2RGv/5XQzsekx3x/tdXX+/TaO9KuLQHNBflCxcG1z4fr6urkteqq8Bswm80633M/UL6qYeVhISAEWhwBTZjpWSobaKFslla9V8gb4nRpAs0ypwk57Z9Rjchm6fG4cTjOL5rd0ALk50JACAgBISAEhIAQEAJCQAgIASHwBQGfr57w8POzAZ/LqKAgH4f2IbPJpBvhNHfLgJbNMlQ0PPTJZmPcLEXMyfUTAkJACAgBISAEhIAQEAJCQAhcPYHGirn8vFzsukFNxYABrRqBHinn8bhDljlDKLVwQ03EXEOE5OdCQAgIASEgBISAEBACQkAICIGGCTRWzBXk52Oz2/QslnrcnMGoCzq9zpzmY6kpPHGzbBi49BACQkAICAEhIASEgBAQAkJACDQFgUaLOc3N0uHUC4XrVjlFDYk53c1SV3ONy2YplrmmODYZQwgIASEgBISAEBACQkAICIEbnUBjxVx+fh4uVxjBYEBPgKIlTjnrZqlB1P4hbpY3+nWS/QsBISAEhIAQEAJCQAgIASHQXAQaK+ZKSkr0DM5n4uVMJjN+nw9DaWmJeqZWQfTVZrMMljXXvmUeISAEhIAQEAJCQAgIASEgBIRAyydg0IoIXzhjZWPFXGGhVmfOpte41QqGo1WH05wr3eXlqjaIVt/gqmPmfAcxOCNbPlBZoRAQAkJACAgBISAEhIAQEAJCoBkIqN4gmFMuOFNjxZzmZqmVJjAYjbqLZX29N1SLUisarik8o9F09W6WIuaa4TrIFEJACAgBISAEhIAQEAJCQAi0FgJNIeb0OnMOJ6qq6NY5s9ms15vTxdyZKuJXHTMnYq613ClZpxAQAkJACAgBISAEhIAQEALNQKApxZzf78NisehZLTUrnS7mtD1olrmrLhouYq4ZroNMIQSEgBAQAkJACAgBISAEhEBrIdB0Ys5xujSBWS8ersfPlZeXn7bMqURFRTfI5JKlCUTMNchPOggBISAEhIAQEAJCQAgIASFw4xBoCjFXVFQYipHDoBcN177qljmPx60GteJzEjN349wo2akQEAJCQAgIASEgBISAEBACzUKgKcRcft4pnK5wFCWk27QwOe3vhvKyMlVTd2azRdwsm+U4ZRIhIASEgBAQAkJACAgBISAEbhQCTSHmzpQm0MoRhJpBT4ZiKCstUQ0Go16nIDo6pkGm4mbZICLpIASEgBAQAkJACAgBISAEhIAQ0Ak0hZg7k80ylPjEgK7fUDU3S4+qm+gMBomZkwsnBISAEBACQkAICAEhIASEgBBoQgJNIea0OnN2u12vMacqocLhegKU0tISVfumFkQnRcOb8NRkKCEgBISAEBACQkAICAEhIARueAJNIeaKi4ux2Ww6S80IFwgEdI9Lg9tdriqKVjRcLHM3/E0TAEJACAgBISAEhIAQEAJCQAg0KYGmEHMFBQXYbTbdIqdpN5PJFLLMud1uNRDwY7XaiIiIaHDhEjPXICLpIASEgBAQAkJACAgBISAEhIAQ0Ak0hZjT3CydTid+vx+L2RIaV4uZ08TcmZg5SYAiN04ICAEhIASEgBAQAkJACAgBIdB0BJpCzGl15ux2B8FAAKPJqLtaahksDR63W0X/h0pkZFSDq24qy9yxHe+S0msGVnvIGnjq4GfEJPfFFZnU4BrO7VBRmo2nIJMOGZM5sXc+XQbddbaLavBScmwTQUXL+GLF6swgKika09m0npc93TV7wFd9kv2rihg4a0ij56g8uYhjB/szYGqHRj9zJR0D9eVUuM04nRXUW1OIsl/JKFBTtJG9G5IZfmssx9atJ3nYDJwW9SuDeU5tptQ4gq7tv/r9K5ux4afqyveyb62FoXN6NNxZeggBISAEhIAQEAJCQAgIgcsg0BRiTnOzdDgcoXIEhlDyE63pMXNaApRgUCE6OrrBZTWVmFv/7jcZOP1ZnKfF285Pf0lq3znEJvdpcA3ndqivq6Ci5CjR7bqxdcGPGHXHX892UUyl7Pt8Jb1H30LAX0Lmsr+RNuYZomNCAYQtqbVkMYeqoChawKWKajBhvEIxfEbMjZiXiqIFbpotX5TLOH0YqhJAxYxR09/N0ETMNQNkmUIICAEhIASEgBAQAjcogaYQc/l5eYSFhxMMBs5S1OLmDOXlZbqY08RdVFTzWeYuJOY69JjOqf0L6Tv5KSxWF4c3/R+umI54q0uoLD5M0F9PfKdhdOp7C1vmP4nJ7MBksdOxz2zc+XtJ7T3rwmJu5Vr6jZtHUKnlyMrfEzvwRxhr1pGvjqBPRxdBYxH71+6n3+iJZ+H4q45y/FgWNrOPqqpEeo8YRlXxdspLFRyu3kS385J9ZCd2YxXl2ZV0nfwQ6vG/cTQvkegkFfeJ4xhjuxIZDtV59cSPvYMEp5ecvaswGHzUlPqIGzePmPo8Dq79HEdCHNTXU5bXgWFzh+KrPETO8WwsRi/VdV3pPbTv2bX5KvdyaNcBomIiqC4/Tr33Ft0yl3/gPSrrnZj9ddQbRtN1mInMf7yOrd8gXGo1bncEXUZNxunbw8HdWURG2qis8BGfMZeEuC+UU+7eBdSawjFW7afkVAe6T5+B9+THeOpc2AlQWZdG95EDMGS/ypETCdjincSmj8JQvJncshpcxloqK1Lo1DNI9hYDvW8ehdmfx54FG2k3vD2ntiYx7DYbe975hC7zHqBk59uotnYYCcPZcwLKsdfw8C169vDre1a9OWRuWk94XAQBtQMd+g3Am7eK44eqiWwHdeUGkoZPx+rewp6tlcQmKIRH9UcJ7qCi2kmYs5iiY6foNOIpag8swDV+DvGqQsWJpRS4hpNqOnXWMufJ30Z5aTGqv4Jg+E2kp9Sz7dPFhCen4XRVUFbgxRLZDpexlOqanvQYM5j6ihPk5x7A4nfjKetDz8l90T4qUA0+jqx+g6QRjxBuNXBqy39B0tNEO45SVJCLWl+Bzz6NjL6w+7UXsQ4YRbipBneZg7SR04mw13Fi72pMBh+VxZA0cTamY++RdTCCyKQg0fEjiU+JPk8M36Cvk7JtISAEhIAQEAJCQAi0SAJNIea0OnNOp4tQnTmtPIGColnp3OXlqs/v0wPpomOar2j4hcRcx96zyD+8HFdMZ9L63cKmD77PkFn/Twvtw2S2UnR8C7mZCxg869dseO/bZIz+Du1SB1OWt4eSnK10GXgXO5b8nOHz/nD2IDXL3Lb3nkJRXaCGE9H1P+jWP4nKvBWXFHOqGiDg8+oiN2vt5/SeNJmsTQdJHphK3h4v3YYlE/DV6ibOo+sfpV3PN7CV/5Pc+Dn0SIilcO9zVPMIXfu249S+l6i1/oDu3X0E/HUoQYXS7BWUx84hvvIfFBbfSb9RDuorj7BvdTGDZ4/izPxKoJ7Da7fTd/rU03tSyFr7bRxJL5KSbqUs+01OHhlP32kB9i3YTddJN2EJ5rPn/Q2kPTibk+8+T5eZ/0NUZJDjW3+MIfyX+Aq/gyv1r7TvbMFbspIDW5PoM7MHoVBK2P/53+k18VEU7wF2fpJDxp1dOLJwD71m3IHNFOTwyq8R2eUNonyvcSQ4hT4ZnXQ33cw1f6TzoK9jtHg5uPRJOox9mYJtz5I64jfg3cDRI2l075qju1meEXOdb72LE8veoOOobxAR7sBkNJB/8KtiLli5kT1b6uk5ZhRWmxUjAY4uX4Bt2m2kKAqeglWcLBlIl4RMdn9aQf8HZ+BUajm8ZDHhM+6gvSHAvs//Qq/x3+Pk+kuLOSXo0z80qK/JJWtXFQNGJbDjw810uv8u4lSV/Z99RJdpt2I3eNi79C90H/c0NqufgK8OxVBK5gcL6XLb94m0hUzfpTlLKagfT8+upex4cwnd7/oWEWaffre8lUc5tMnEoDnt2fmPH9Pp5teJiw1was9v8KpPkt7fpN8xLWNRwb5F1HW+j8SKtzl6MIW+M0dgbZEvV7IoISAEhIAQEAJCQAgIgS8TaAoxd+JENg67A7Ml9I5dKyunf62oqFBD5jrDdXez7DzgTmor88k7+CnxqSPxFO2n17jvcXjT6/i9VSjBenzeCgbN/CU7Fj3DoJnPYnVEnRVzXQffy4F1L9N34hNfEXP7TlvmNIFUmPk2VZE3E8vOr4q5NfvpNyZkmVOVGnI2LcYX05Vol4m8fcfoP2M2J3e/RUm5SkLfO7B71lHgjaNdhInC/X+g/YDXsLnfoSx+Lp3ahVO893fU8QipfWPOirkE13xOHY8gPiWC6sLdeNMeILr8f6ng27oV6oyb5YCZ3Tm2ZiFqUg8i7Qq5+0sYePP00NoM9Rz87AdE9XmF5KQgZ2Lm+o4rYcfSXXQY0AuzJn/VCMJS4zj07nt0vvV7urgoyHye6vp7qC/8OXGD/kFiQhClPpOdC3Ppdfs0HKd9b/MyP6TMXY8pANa02aQlHGXP5x76zByvC4jCnc8SdP2AWOOH5Fnn0CU1BsXoZs/iF0jqPg2jUZffRCQMorZkMWWmUbjKV6F2nEWkd/tXxFzXud/G5D1GQXYWVZ4K2o+8E/85ljkMQTz5eyk4doygoR3pI0dycsUyYqbcTKyqUF26hcO725HRp4C965MZcasmLhVKsueTk+3B6TJhdY2mS98u5Kz5kpjLXkRB+KizlrlB01wcWL2NsK6dsSmlFJyIYuCYduxcdIJud4wnXFXJXLaYXlNmohorzoq5wv1vEojqSbi1kpPr9tDtS2LOX32UPUtzSRxaS8nJMfQdUcuRtatxdEzH4i8g91AKg+e1Z/drr5B690+JdSgUZ/2N0tI5JCavIb+gA+2Swig/sQ36fEsXc6dyxtBnwuXHlsrLqhAQAkJACAgBISAEhEDzE2gKMVdYWIDNdiZpharZUfQyBafdLE16IF1zlibYvugZOvWbS1RCdwJ+L7s//RXDb/0jwYCPrfN/SNDvJbXfrTjC4vWkJgOmP01+1ipyDyzRxdzOJc8ycMbP9QQqZyxz6UMf0BOppPaeicEQchvUY+bOirkgpYfeodQ5lQTTHnJrBtOneyS1lZ9xaIeNQRMmhASTN4/di/aTdus0wgLl7P9sMf1n3oO3uhafkkfWZyewJhXSdeh92ExV7Fv0OB2GvnJJMVdj+x5Wz3+jRj9D5/QAp7a/RWXKAyTWvsvJ7LH0uymZ+op9ZK6pZvDkdmybf5wed0/G5s1n/4rNDJw19/TNUzmx5Yco4c/QuWcUxUffJO/YePpNU9i7cCFdbnqMcAf4/UGM9jJ2/esXpE55gbg4P4dX/Qpnp19iKPshwfBn6JQRScXJBWRn9aTPpHTMp2co2LeU2qRuxGuXxByHI8bLgUVL6Tz5AZymWg589gTxA14isvqNs2JONQQ49PlfaD/kO4SHm1H8oXg4f+0JDuw9gbnuMN3HPIq/PJQA5YxlThNz4daQFask5xMKqmYTZ3r9K26WX/6VO7l5AcERs1BXv49h0G10CjNSkr2QEv8EOkXt+5KYg8KDf8ZdN5P2KWAwRRMWHUvOuo+wjbiNRHM9pza+QE33h+lkDLlZ9hpRyv6N8QyZm0F16SaydlgYNDb+kmKu24T/IGvd2/Sa8C2CdZnsnr+SjNtC4jkkvv0cXfUMFbVjSZw5k+Ty9exYa6Hv7GF4i9ZyaFMYQ+Z1ZOcb36f9pDdITFI4tvF/MMT/J4H8H+FI+yMdUwMcW/cP/D3PFXMqdZW5mGztsdqaKcCw+V//ZEYhIASEgBAQAkJACLRqAk0h5vLyc3E6XLpm03JXhmwwKoayslJVcxU0m8xENmPMnLvgAIc2/E2PedOEW0KXMXQecLt+UCf2zNdj50be8ZJeP2HbJz/CYg/XRZ+WHONiYq7zgDvY+slTDJj+LK7IxLNibvsH/43ZHoeqmjFaRtNt7FisSj77V76FajRgjpwChlL6jpgUuihqPcc2/y9l5eVYrWPApNB/3HCyM/dTXbIMxXknScnZnMjcjM3YE0fUMWI7PnFpy5ztB6TErGH/hk8xW5IxhiVh7n4LPePcHF33LlU1ZVhdg/FWJzJ4ZneOrP0rnuparLbRqKqFAZNHn73EQX8uB1b/G7+/Dkd0Gt7KMXrMnLtgA9m7VmFQDZid95A+0cXBN17FkBqLWu3G2O4Weg3shSlYRtbWd6mtKAHnKLoNm0iYI2SqVYxlHFq7nqSMPpgMCnl7F5Dc9zso9dvJ3rsKgmE4Ot1Ht55xBI6+flbMac/WlO3n4I6PMQRUDNZRdBs3CZe5hoMrfovqeJieo1OpPZ3N8qyb5bw7yV/9CnWBOjD1pPOYO6g98VU3S6VyJ3s3LkZRjBgjbqLn6BGodUc5sPoTFLUWc/gE0keOQi3ddFbMKYFqsjasI6JnBuEGlZKcXahd5hFdsZqsvRuxmpMwJsRiTxl71jI3eFY79i79KwGjGattGEFjIv2HuxqwzP2U4oOvUlKQhyl8GAb3YTpNffysmNO41HvXsneNm8FTbwHVQ+aKl/D6VGzhA6jzpDH4lgR2v/5nDF07oVblY4ydSc/BA/CVruDglrWYzR0x2MKw9w+5WZ6xzKmGOg4u/jHh6b8mJd3Vql/kZPFCQAgIASEgBISAEGirBJpCzJWUlGA57WKplZXTkp+EShN43CFdp6pERTVfNkttTm9NGfXVZZjt4V8pSXBs53t63FK3YV/Tz9TnraSi5AgRcV3x11fhikymtqIAZ2QiBoNJF3kBXw02RxSekiNEJ2Rcs7tQlPUBVRFT6JrYcIH1a7aIRg6sGIvY8+b7Z90sG/NYoG4jh3aF03tkH1TFR8H2v+Ls9G2i2rW87J+X2o/fW8TBbdn0HDNCtzjmZy6hsv10MqKuMA1nY+BdsE+Q0gN/xa3eSXqvdhfsoRjKvuJmecVTyYNCQAgIASEgBISAEBACLY5AU4g5rTSBy+nU9JtuldMSoWgmui+VJghyvYuGB/11bF/0tC7k+k35Ca6o5BZ1GIovk+0ff0DC5KdIjXG0qLVdaDFXIubQkotsfZniHLculCN6fYOMjHYtsi7fpQ5AJcDJXe+Qe/QABtVEeOr99BjaHXMzajktrm73/P8iaH6UXtP64biIJ6SIuRb/qyQLFAJCQAgIASEgBITAFRNoCjFXXFyMyaRVIFCxWKx6Nkvt76ctc6F3uJGRkQ0usqnqzF1oIlUJUpq7G0d4O8KiUxpci3QQAkJACAgBISAEhIAQEAJCQAi0ZAJNIebOlCYIlSRQdTFnNBk1MefR06FoprromNgGOVxLMdfg5NJBCAgBISAEhIAQEAJCQAgIASHQigg0iZjLz8fhdOrJT3z1PswWMybj6aLhWgCdZqaLjGy+ouGtiL8sVQgIASEgBISAEBACQkAICAEhcEUEmkLMFRYW4nQ6Qq6Vp7P2n3az9KiBgF9fWGxsXIMLFMtcg4ikgxAQAkJACAgBISAEhIAQEAJCQCfQFGLuVM5JwiNPJ2BUVRRVwWgwYigrLVVD9QoMREU3bzZLOV8hIASEgBAQAkJACAgBISAEhEBbJtAUYi5UNNymazYtpaXRaCAYCGrZLEOlCbQfXO8EKG35EGVvQkAICAEhIASEgBAQAkJACNx4BJpCzBXk52N32HUXSy35SUjUESpNoBecEzF3490s2bEQEAJCQAgIASEgBISAEBAC15RAU4g5zTLncDgIBAKYzRZdu+kxc+XlZarRGEqAEhUlCVCu6UnK4EJACAgBISAEhIAQEAJCQAjcUASaRswVYrNZ9QyWQa1guG6WM5ypMweKolz3ouE31KnKZoWAEBACQkAICAEhIASEgBBo8wSaQszl5p4iIjxCF3JafTnNGKclsdRj5jSXy5BlThKgtPnbJBsUAkJACAgBISAEhIAQEAJCoNkINIWYKyrSLHN2jJp7JaoWJBf66i4vV80Wi+5/2SRulvbwZgMjEwkBISAEhIAQEAJCQAgIASEgBFoyAdWngjnlgkv0+eoJDz9dcuASm9DEnNVq0yxwGIwGVCX0VU+AogQVDEYj0VdbmkCpviTHU/5DLZmzrE0ICAEhIARaEYEwYzTRpoRWtGJZqhAQAkJACNyQBAxmMNivSswVFoQSoGhNs8hpbpZKMIihvKxM1fwutYyWV12aoIHTORbYh8UYWoQ0ISAEhIAQEAJXQ8CqmEg0p13NEPKsEBACQkAICIHrSuCyLHMWq26AU1VFU3TaHy2bZbmqfUOrIH7VRcNFzF3XyyCTCwEhIARuJAIi5m6k05a9CgEhIATaJoHGirmCggKcTqdekkBRgrplTtNwITdLRcFoNF59AhQRc23zlsmuhIAQEAItkICIuRZ4KLIkISAEhIAQuCwClyPm7HZ7qGC4FitnMOiCzuDxeM4Y6cTN8rLQS2chIASEgBC4ngREzF1P+jK3EBACQkAINAWBxoo5LQGK3WZH0TwqjaEQuaBWmkArGq6lttR+EBMT2+CaPB43DoezwX4X6iAxc1eETR4SAkJACAiBCxAQMSfXQggIASEgBFo7gcsRc1arVQ+U06xyWsFwremWOc3NUvunxMy19usg6xcCQkAI3DgERMzdOGctOxUCQkAItFUCjRVzBQX5OOyO0wlQVL1GeDAYCMXMGQyaqQ5xs2yrt0T2JQSEgBBogwREzLXBQ5UtCQEhIARuMAKNFXP5ebnYHVoCFL3UHCaTltVSt8y5Q5Y5LZtlVFSD+MTNskFE0kEICAEhIASagYCIuWaALFMIASEgBITANSXQWDFXkJ+PzW7TKxDocXMGox47p9eZ03wstbg5cbO8pmclgwsBISAEhEATEhAx14QwZSghIASEgBC4LgQaK+by8/P10gRaoXCtRriqqPpX3c1Sl3IGKRp+XU5QJhUCQkAICIErIiBi7oqwyUNCQAgIASHQggg0Xszl4XKFEQwGdVdLzSp31s1S24/2D3GzbEEnK0sRAkJACAiBSxIQMScXRAgIASEgBFo7gcaKuZKSEj1OTvOm1CxyJpMZv8+HobS0RD1TqyA6OrpBHi0xZk5RitmUWcTwPn0wNbgD6SAEhIAQEAJtgYCIubZwirIHISAEhMCNTaCxYq6woAC9aDhahFyoLIEeKucuL1e1QaxWW6uNmQsED/PKggN8Y+5cLF+6D1pwYE19LeH2sCu6JdrzWi2HkNhtG01VAtT6DbhsbUf2BgL1GEw2TKfv9eWeVMBfj8Fsw6gqKAbjFY9zufM2W381gKKaudg1VoKK/gmPNCHQ2giImGttJybrFQJCQAgIgXMJNFbM5efnnS1NoGkT7TmLxRIqGq65WGrfbPFulsFaSsvNxMVbz3IoK97O+wf2oQDRxgHMHdsfx+mfnirP42cLf8f/PfCnK7o523P2klV4hHuG3Xr2+fwTS/n4RCFgJNyUzKQ+40mO+rKEvKKpmu0hb8kenl3j4LnbujX5nEptPiuPhTOpT3iTj32pAfdsfQ9Hr7l0c31xLy5nAVs3/Zv4gXNx5K1jh288MzPOV4VqoIoNOxewr9aHw5TCzAETiA9rHYK4+tArHLTdxZC0iAtiWb9lJRnDJxKnvRBIEwKtiICIuVZ0WLJUISAEhIAQuCCBxoo5vc6cw4mqKnqNObPZgqIEQ9ksDUbtzauhRYs5Vall6eqX+fBkFT+c8WN6tLOfBXJq7Q/5xfEBvPjAvXzxXfiymNM2XVRVglaGITYsBpvZSlFlCUaDgVq/l2hnpG6y9NRW4LQ6iXFFsfLwerZkb+cnMx4/O9fRXW9R03Eu/WLslObv4uMd2dw17Q7CrSr13nIKqioxmyJJ1lxW/VUU1dkxBguoCZpJjErEadEsIEHKygvwBINEORKJDbN95XArK/Ip8fmwGiNoHxuDUQ1Q7i7AHVSIsCUQF2FH9VVRXOfEohRQp8aQFAHFnjK82gFjINrVEfwewiOjMAM+rwefORyze/9ZMRfwusmrqkTBQmJ0Ig6jn9wKP3bcVAQUYp3x+OtLqAqYiHUlEekyEfDXUFBRil81EeNKJsp5xqIT5A24zE8AACAASURBVGTWMt493J67R6WQEhOFp6KQcl89NmMsSbHhGAxePOU11AaqqMdGfFgs1bWFeJUQG4fFSLDeQ15VBQHVREJkMi5zkIJKLzbVgzugEOOIR/GVUBEwEu1MJjrMxBkxl+4wUOIpoCqo4jLH0y7KSSBQjS+oUlFdTr1qJjEiGafNgOKvIs9TTtDgIi9rDcmDbiFZqaBGjSPGeb6oyTzwIZurb+KhIRHUlhdjDEvAYVEoryjUWYVbE4mLtKKq9VTV1lPvdVOlGIl1JhHlMlNR6cYZEa1bjv31FXgNLsKtZoL1bvIqK/BjIjkqGV9VHo7IjlhN4K3Kod6cQqTjNGNVocSTR2VAwWGOIzHahVHxUegupEYxkBCRTJhmcVX9lLoLqAiqRDoSiVRLqLMk4bJ6qa0LUlXnxquaiQ9PItxuxF3pITwikurKYip9flCD2G2JtIv46r2U12Ah0NIIiJhraSci6xECQkAICIHLJXC5Ys7v9+kWOc2zStNwBrdmmdPsTEZTCyoarlB+7Aj+xB4kuBRUpYLFS//Ih4UlWC2deXLWf9A1+gsrTPGmZ3n6WE9eue9Wjma+z7+yc0mLvp2JPc1nLXOL9y5j7ZGtRDrCCbO5+N7Er/Ojj36FL+AjMaIdFXVVBJQAUY4IymrcPD3jB+w8te/iYi7WqZ9VduY7rPLM5eEhpby/dC09B4+kpmAnVZEzGOXcwRMrd/HIyJk4TCfZcsTFw5MHU7D/b6xxD2Nw92h279nN4DHz6GTXbIugVO7lnU2FDBnQDbXOTHpqe/IPvM/qol4M7e3g+O5N9Bh9J3Hubfx03RFmdR9GesdkCg4twh09nq5xeazcksncCQ+xftNCRk+epVtcTh79lNzI4Qwk56yYq8s/RA4OvN4scj09mNk9wBML3mFaj9volORh2dq1dOoxh+7ObNYdMnLP1EkoVYXk1NZh9mWzdKuFR+4ci0u/QUFyDi/mvayO3D0ylZSYSE6cyiFoD7B/56d07Pc4fTpm8rfXljNmyiwo2MY7x4qZ3XcKdiWLA8W9uW9sR3wFhzmm2FHUExzLS2BWv2h+sfgfDEqdR/eOlXy++nMSM26ld8RJVuyq5d6bbyZ717u6ZS7dUsue4x7CYvwc3vwB/UY/Bb6VvLnRzy1DemOu3cahyj7MGpTGqvX/JhA/hi4RJXy2diPT53wL5cT77PY/xLw+9ef9Hu7P/IhD3Mxtvb64dwUn17ElP4I+aXYObfyATsN+RJf4k7z68XKGDZ5BtO0k2/d5uHXyTFau/YRBN80hXlUpzPmULPMgxsQpvLb0YzL6TCPRUkl8uzS2Lvlvek36I8kRCsfW/YDsmN8yuVdIVNUUrmPFKSe9Okbhr42ke+dIstb8npyI2+jUrpJtmTXcN3k0x3e+xhr3YEb2DSeMJExZv+VQ/JP067if1xbmMX3YUKy+vezIS+b2sQNZtHIhIyfNwqwJU5+PE7tfoTzmKeYOvLAl73JfpKS/ELhWBETMXSuyMq4QEAJCQAg0F4HLE3MOXcQZTZp3mKpb6Azl5eWqVpZA+0ZUVMtIgFJVncmvP/obAfsQvjtlNgf2/IM3jx4hxtmDh8c/xoCkr8b3nBFzf79rBq8sepv+g6ajVthpn1yvi7nfzXuG//zgWb42/DZdyP3fxvd4ZuYPeH7ZX5naczwzek/k+WUv0b1dZ+YMmMEflv+NKT3HU17j4WBhFo+O/dr5lrnTYq7s+Cf8bvcgnuyxhpezU5mYYaeuIpt1pwbw5KBifrIqkufv641VqeX9RYsZPG0qmz78kJFzHiHNoVCU9T4f5c7k2ze5QmKuZj9vrz1G/14jSU+Kx2b28+8lnzL85tmkqCrF+WtZcaoXc1IO8+PlBn77wAjsqpdFiz6h+5S7SbfX8unSN5k85essWrnokmLOV13E4dJCamtL2XUiikfHxfLMB/v5wYOaAFT41+KF3DNzNgajh2ULXmXkpKdwGMo5WnCSGkMlm1dlcuddjxF/WohW5K/lX/vS+e7UJD09alHJUfKq6yg++g6++J8zY2gOH31yjDtmzECpPcALHx7l4ftuwV5xlOdXVfP03H4Eako5XJJHnb+OXVl1fH1iT57/eDMP3jOHBFXlo6XvMXv6nRiNlaz46Hn6T/o1BQfeCblZ2lVO5h+lLBAk/+AiOvV/nEjTOrbnDWbOwBiCpmKWLN/OjNGj+eeyzTx08xSd+cbV/yJpxN2oxy8u5gLeEhZvmk95IJFunXsyKLUzO1f+lq7Df0i7CDOB6tUsOtCOqQNsfLSygHunjtbH/nzp84yY+CRrNyw4T8z1Mh1hwcFOPDQhOXT2xio+/+ASYq50A4sO+RncdQCd2kVi9OXym3dXM2xsDxxqgC07s7l93s0s/XgNM2+fRdJpt8miDT87K+ZW7oxl3shuKMYyPl2ygClTHmLJKk3MzdZFf21FFm9tLOee6cMJ3UhpQqDlEhAx13LPRlYmBISAEBACjSPQWDFXVFSI1WrVPQm1vB7aV4NWNNzjcatavQLNMtdSYuYUfwXvfPo7lhR7sFvs+P11GNV2/HDWf9E74fy4qC8sc7dRcPgTfr9pFzNHPkF6XJUu5n489bv8asmf6dauE2aTiaAS5NaBs3h57T95ZNTd9O3Qkz+teIXeyRlM7jmOv615g17J3XHZnJwoPcW8gTMvKuZyD73L/Pw5zI17lc8q7uS2waGIPYPBgalsC09vTOEPt3dExcunS94hefhcti1eycyv3aq/2a4+sYzn9/biF7Pbn55Dpb7OzeFdS1lW6OL7c2bw3qcrmTFzOjGqSmXRFt7ancADffJ5ekMHfWytVeQv4TertmK1hDGlzzcZ1SOC+Su+EHM5WQvJjR7DoNOWuV9P9fOr+Zk8ePMMnIFTLNhRzYNj4vn5gjyeumc0YarCm4s/5b6Z01G+JOY2rvkrGUO+RnR4MZ+8+RnT776wmKs79S6L8/oyrX8qJ3c8x1Hn07qYW7ykkFsmj0OpO8xfPzjOg1+bjtUdEnM/nRrG//twC/fOmE20pZJFGw5y74Te/H7RIR69fTwRmpj79CPmTZuHcgEx5836lKOOUUzpZOfopr9g6f49Ik1bOFzZn4npUWfF3PRRI/n3qu3cPW2Szu5MzNylxFzocFR8Pi9Zm/9OZdqDBPf/np5jfkFsmBG/NZPPVtQycUQMyza7uWXM4IuLueOLOGwdRoZpH+tzB3Lr4KgLirnD6x/nZPRvzlrmQKG2ppgtGz9hj28Y3xkXzs/mn+R7tw3RraMGzDhMXl5evIuvzZtI5Hli7iBbDrVjav9OFxRzsXjZ8NkfSBn0Q1JjW08caONeKqVXWyQgYq4tnqrsSQgIASFwYxForJjLzzuF0xWux8lpuk0zxmnhY3rMnBZIZzJbWpCbJajeYj5Y+xoLT+US5erFNyZ8iz4JF864l7f+v3g2ux8v3XcrJ/JKibEV8eLyEm6f0YvfL3ieF+78FU9++AseHHEnXdt1xl3jJj2hM99772m+MfpeerfPuKCYi3ZGkVN2ipl9J58v5mJsVJZm8cm2vUwYfzcxlat4eaOXr8+cTIQ5SJ3fDGUbeXxpNr+45z6iDbm8umQf9982iQNL/kx9xmOMS3OxZdMblMXdz4z08/e2Zu0ndBg3m5LVb1GfdjtjOlo4sPt9SqNnM9Sy+ytirnT/33mjsBNd41QibJ0Zl9GNz1Z/QOfBd9LNUcWK5X/GMvjbDD8t5n4+qpifrnXx3B0DKD6+kI8PdOC7E6IvKeaGT3mMdSveZPq0R6ku2cSLS/fyrbu+fdYyV1mwnr9tS+aJ2Z0p2/Y8mdGPMK6TnaXLnyOY2LCYe2qMwo+X+Xnu7qFU5a/gvR1WHpvSvdFirmDnQpKH3k6aWsRHi35Hr5HPXlDM3Tx2PP9cupipE+4kwVbJ/M/epP/kr5+1zM3tepIdJ73065aK5XQulJrKCqzOSCxGH5k73qAy8VYiij6jJn4mQzs6yN75Eln2uxjXreaCYm7zlg9J6ncnGc5q1nz+B3y9H2W0s5C/rS7ioekTibZ48WNg06KnSBr1P3SOrOTtBc+RmPGrL4m50DVU/G7+9dFaptw2nnX//judx36XwclO6uq82G0qS5a+SVT/exnZ3kmw3k/Z9l+etsxdSszdTOW+f7OhegR3D0/R4yzVqmwOVUbSo33sjfWqKrttNQREzLWao5KFCgEhIASEwEUINFbMFRYWYrfZ9HIEoWbQk6EYykpLVIPBqJmSaGl15lSfm/cWv0XvkY/R+yJCLvfEIp5du1LPZpmojmfamC5kbnydsB5PML4z/HLxH/n7fb/jWPEJfr/8Zer8XowGI68/8Eee+OBZHh55Fz2Tu/GXla/rXydmjOHVdW/SM6mbniDl80Preeme587iz9rzF367Jxswk+QcyLdvup32MaGshqXZy3h+02dUKlHcNeIphjq289QWB32Uj9jrjeSxyd+lV4IDxVjLggW/Z1F5DRO7f527h6WfHV8pXc9/LZ1PmWpkZNrXeHhMb1TVw9IFf2B+hZfRaQ9xz+ge+Ao384vNHfjN3A4oPg+vLdvJHdMnEmlSydz7MSWJcxns38Jzqz6gijTmDRhAeEJPenGK36y38/O5SWxa8Dz/cNczKv4ubE4Xdw6x8evF+Xz/jhG6Ze7dz5Zz19QpKMYKPl/8fwyb8Dh5WW/xh93b6ZF8CyNqD5I+9THibKF4PzVYzrsLfstm32B+f8dIXnz/BY4HEniwczxFztuZMvgkn31WzMybRqN4s3j14xzuvWcKVk82f1pTzZO3dGXnkt/z95IaBsc+QHyEjzlDk3hhaRYPzR2jW+YWLF/A7MmzdZfEVQv+SN/x/03hoX/j6DGb2Iot/HzFRzitQ7mvjwNLzBTCTNs5UtWX8V0iCZpKWLZyJ9PHTaWmYCO/+/xjKujNtB7d6Nl7CMGcj9jrv4/pcSv49dpK/nPuLMLNoWQou3a8xd8zd6AaXIxK/CZ3TUrB4vfw4bKXWFFWx4CkR3l4SgpB/3FWbHNz88iB+nOrl/2RYeN/gFq+m1+veJtKUrlt6GDsYV0ZmhxHxfGFPL9+NSVKBD+c9jOSbXv47ZI3qSWDuzqWUhX7ODf1CMXMVeV8zE/XrqdejWDuoO8zrVcUilrEGx+9xPqaGtLjb+fH04ej+op4d9ELrKjyM7nHt7hJeZusuO/Tp8NhtmXFM6lvKoqxnOXLFjPxpvtZtnYpQ8aM4/2FvyGvNjRXRvtZ3Jayl7fz+/D10f3kBVgItEgCIuZa5LHIooSAEBACQuAyCDRWzJ3JZqkEg6HEJ5p+09Ieam6WZ7KhtJSYucvY/wW7Zu96H7XzHDqFm6iuryHSEUrkoP29sq6KGFc0dotN/7vD6sBiMuv16DQXTJvZRo2vFovRTEAJ6glSopyRV7Sk2rwNZ90sr2iARj7kry3i3bVZ3DVtjJ4tcevmD7H2uZX+EvTUSIJtr1tVWRbL9geZMa7H2VIdbW+XsqMbnYCIuRv9Bsj+hYAQEAKtn0BjxZxWZ04rGq6Vk9PcK7WvWkSNobS0RNX+oQXRRWnp9BtoHo9br3FwJe1YYB8W45kqcFcyQsPPKGWb+eX6Azw44T5SI66s7ljDszSuh7d4Ny/uTuTJKYmNe+CKewU5mbmEN48cxa+aGZl2K5P6J39hhb3iceXB1kpg0/rfs79yCvfO6MuV/ba21p3Lum8kAiLmbqTTlr0KASEgBNomgcaKueLiYmyam6Wu4AxoFjrtzb7B7S5Xz6i7tmKZa5tHLbsSAkJACAiBLxMQMSf3QQgIASEgBFo7gcaKuYKCAj1mTnOxVBQVk8kUKk3gcbtVf8CP1WojIqLhulIt3TLX2g9U1i8EhIAQEAKNIyBirnGcpJcQEAJCQAi0XAKNFXOam6XT6cTv92Mxh7KOq1rMnGaZ01Sd1qKjYxrcqYi5BhFJByEgBISAEGgGAiLmmgGyTCEEhIAQEALXlEBjxZxWZ85udxAMBDCajHppAs3PUrfMaX6XmraLjAzVu7pUEzHXECH5uRAQAkJACDQHARFzzUFZ5hACQkAICIFrSaCxYk5zs3Q4HKFyBAatLEHIGKdb5rQEKFrhcLHMXcujkrGFgBAQAkKgKQmImGtKmjKWEBACQkAIXA8CjRVz+Xl5hIWHEwwGzi5Ti5szlJeXqVoVcU3dRUWJZe56HKLMKQSEgBAQApdPQMTc5TOTJ4SAEBACQqBlEWi0mCvIx+V06VksDVpZAkVB0ax07vJyVRvEbLESEyMxcy3reGU1QkAICAEhcDECIubkbggBISAEhEBrJ9BYMXfixHEcdruu2fRi4aeLkBkqKjx6aQKttZTSBCuOrmzt53JF65/U9Sb9uWpPgOJT3isaQx5qXgId0p1Y7cbmnVRmEwJCQCcgYk4ughAQAkJACLR2Ao0Vc4WFBXrR8FConKr/0coU6JY5zVSnBdK1lNIE/9jxr9Z+Lle0/gcH3a8/5y7ykXOo5orGkIeal0DG4AjsLlPzTiqzCQEhIGJO7oAQEAJCQAi0CQKNFXN5WmkChxMt18mZ5Ce6ha6srFRVFRWz2UxkC4mZEzEnYq61/HaKmGstJyXrbIsExDLXFk9V9iQEhIAQuLEINFbMlZSUYLVYNIMcihLUi4aHShN43CFjnZ4AJbpBes1RmkDEnIi5Bi9iC+kgYq6FHIQs44YkIGLuhjx22bQQEAJCoE0RaKyYKywo0IuGhwoSqChBRdNyXypNEAgS3UISoIiYEzHXWn5LRcy1lpOSdbZFAiLm2uKpyp6EgBAQAjcWgcaKueLiYkymkIulxWLVs1lq7Yui4aoqbpbX+e5IzNx1PoArmF7E3BVAk0eEQBMREDHXRCBlGCEgBISAELhuBBor5goK8nE6XbqY09wsNTFn1OrMeTwePR2KVrMgOia2wY2Im2WDiK64g4i5K0Z33R4UMXfd0MvEQkCyWcodEAJCQAgIgVZPoNFiLj8fh9OJwQC+eh9mixmtVrgeM6eluNR+EBnZMoqGty03yyC+KhVruBkFFePpmhAXunltU8yp1BdWY0wMxxIIoJjNXEki/7q6Uuz2OP2eXuumBmrweO1Eh5lQAmA0X3xGEXPX+jRkfCFwcQJimZPbIQSEgBAQAq2dQGPFXHFxETarTS9HoGk3TcBp1Qj0OnNa9JxmrmttCVDCAy4CZaEjNEda8FvL8RqvRCqcfw20sX0WhXq1Tg8yjAxEUGPxElD953RWiVCjqDN58CvnK40I5T5mdd7BhyfcjEh2sSr/2EXv3OWKOYNqpr42F1+9AZPFiTNcM70a9WDIq23a2CZzNYGgXR/KoCqYbAoB3/nKxug3YjYF8RnPn9hgsDFocDrl+/ZTH5uCryKHkurQGSlGL97SChSDCUdYOFarjWAoqvMrzaDYGDasEzt2HcYfuNqdNfx8TPvO9Iv1sOFogJQoI8fzPYS8ks9vIuYa5ik9hMC1IiBi7lqRlXGFgBAQAkKguQg0VsxpCVAcToee+MRoMp4pNRdys9R8LjWV15osc0YlnFm9HsNb+yp7S+0M73gb0XWbePvEVuoCPioKa1GNVqKSXBgC9XhqDJhqa6j3m4jqEIHZBMG6OqpKavDjJLqDE/NpHXhm7BLPc2wsMGIOJHH3kK+x/thvOFpUTWWpHwUbMR1cWOpTuG/kdBYs/R/K27moK6ugtlrFGBFJdIyJQZ2ewVrzBpvzcolw2KkI1l70blyumLMEUhkx0M/eE5VERCbTvYOBDTuOUOvzU1mUS2Wdmej4DrhcKjXuIuoDAWrr/cTEpeK0G1DxUlpcgq8uSHRyB5yWL4SaNvawftWszwyp5fiIbnSLyWbD0RpKCrWxTITHdyDMUE1yxkBKDm6k2hSHAzdFpZUEfDbapSTiCncwpm8SazcdolJ1EGX34wuERF9a70EY3ccpr4aMnp3xnMok89gxatVEwuxG6msKCdqSCI9MZXR6gHU79+OucxHpshCoL6UqGE+UvZJyt4q/3oPisxLfKRGzWktxqYoxWE59wEpCop2y/FL8pjjat4/UhWlpcR71wSCR8R0It5hRA7WUFZfgD9oZOf4momv3sOWgH1diBH6v/3TmIBFzzfXCJvMIgcYQEDHXGErSRwgIASEgBFoygcaKuaKiQt0yp9WZU05b5fQ6c2di5jRzTmRkZIN7bSkxc2ZzCo/0m8HKXX/liGLCGj6SH2Rk8Pbmj0hKmk3XqFrslgQOnHyJQvNN3JOWTFZVPRHOjhw69Sp7SyKY0n0ydmMFzrB0Mo+9xuaKUn3/+th9p7D48z9wWDXjjBzHE8O6869t/yKp4z2k2/3EOTuwa9+LmNK+zsS4APvKTrDzxA4GpE3HarSTZq/j/e1rmTTim6zP+inm6B8R4XmbTRVFTSbmwtMH0KXmGLvzK0PiaEB/wg5lctgWwcj0OGoVKy5vHpv2BBkyPh2lwoNidWCtzGZjlpeI+DS6JZvAYEGtOsHm7Oqza9PGTi7exZbj5fr3MsaMx559kDJrGL06xWKwuHD68jmY52LggHhKi9zkFZ6EiE4kORXskTEUHNxHUXU8fbuUsivXzpgMO59uzdfHMwYjGD6mI9vXrKEiEMPYUQMoPbkHS/JQgiV7OJbvo1v3Hrh8+ym29CFBPckJ0ujoy2H3SQ8pqd3o6DrFzsr2TEg1UeRRCQ+zU3hkF8dNqUzr4SSvXMUZ4aSytg5rwERcgoldW/birkyhT18XJrMNSyCHdfurSUxJp0usSgAnsWFetq47RsdhGVRm7uZozcWLgotlrsGXDOkgBK4ZARFz1wytDCwEhIAQEALNRKCxYq6wsBC73YbBoFmfQi6WimaQKy8vV0NF5yAiIqLBZbcUMRfnTOfe9I68sOdz3WoSFjGW/+iexNpshc72vby4dgP9E77HqH7/5Fj1d+ga9mfezraTyoOM7baIHZXz6FT7JosraomM+TZzLGv4R9EBff/a2I/2fRCjUq+71xmMFspr3uOv+3dSU1hLXW2AUSN/SnzR/1IXew/do1/m7awwgsEaagr9BCxd+NnMOSzdt537+vfm7+s/Z8rAe1h1/HlOVV08AOtyLHMGxc7QUYPIO7qR3JKQb2Lv/gMpPXSQlB5xLFy4hqA5nfvv7saevVUM7Wphzdbj1IXHcPOgBPbvK6dnZzPLtuVhtLsY3789n23K0sfR3BqHjhpCstNPQDnj91jNys2ZuIvKKaty40zpyz1D4vg0M8j43lY2bT5OreKnsrCIykA9nSbcRkr1UdwRHelQkk0xHegSnc2m48HQHDFJzBuSRsDvJ6j62bdtN7mV4YyY0pXjG3aQ57MyeFA6JZuOEjOiJzVZmUT0HETpsY2cKLLQs28PjIczCXYegCNwkJ1HvKSm9CCpdi+FYX3pGJHDun21xPTuS+KJwxysNDBkfD/y9m3k6CkPnrJKwsO6M32qkX3HohiU7mXlNg+WQHtGjAqyflcF4/q1Z9XWoxd1sdRF7uAI7K6Li70Gf6GkgxAQAldMQMTcFaOTB4WAEBACQqCFEGi0mCsowO6woyoqBqNRF3P6e+ry8jLVaAjVLIiKbj1Fw9Mj72VI+Ee8nVuLWlfP+G7fJVFdSJX1DuKq9pJj06roBSguXE/Xzt/k8KGXyVJV+iX9gNiad0nqOI8FR16n2qvQI/Upknxv83nxSR3KF2Nr8XIwpuM3iKl6iRzz3XSP9FDssdG7Yzyv7v0XY9O+gfvwS+y0pjE1eQJ+NRcnKXSK38iS7K5M67iLVw6k8Wi/VN7a9TZlysVj+i5LzFljmDYumW0r91ESCGCxtWd0/0i2HVcZ2slEYWmtLnKDgVpUUzvibMfZfNhLuLMdI3spHClMIKZuN9tLLVjN0YzsY2L1rv/P3psA13ll54HfW7ATAAGuIkVJpBaKIiVRC0ntS0utVru73em0HTvpmYkzWew48UxmJsmkkpoax1XJuJLMTGInVZ0pl+PY2ey07bTb3e5FrYXaKYkUSUlNaqXEFTtAgAAe3jZ1lu/e/4EgAUoERYoXitPgw//+//7n3nvu+c75zjkWmcw19+DxB9fqvQerOaB9HR7ZXMCrB4exft0KTE2W0NO5HPnSPnwwfT02LOnD82+OYsWaNbimK4eTJ5tx9eaV2L9rD1Zftxkfvr0XS9fdhPJ7B3C4ZElva668Htf1HsPOfafQ3t6Nh7euwJNvjuLRmzvxxLMfoFRrxX13rcDz+4bxwB1rsfu1Pmy/6wrs3vkTDNdq2L5tM97c/QE233ktju15A4fLeWzZull/v+KWzZh5ez/enWrDtrs24q19b2Cy0IPHt6/C6y+dwFUbl2Fs7BQKS1ej7chbONZzHXpPvIX9J6sotm3EtisGsP9oK7beMI3n9o+edasnMHeRaMI0jMtSAgnMXZbTnl46SSBJIEngMyWBBYO5EyfQ1tZmpTFyUgTFAi6hmmW1VsGy3uXzCudiiczt2PC3MLzzX+FgfQW+/vm/iuW5Z/Fbb+3F49f+LXSM/BZ+e9cx3LjlJgxMn8Rfu+MX8dbTfw8Hlvwl/Pz2ZfgP+34Pj2/8+3j1+/8cAysewl97YC3+3Sv/EQNVA1o7rv3bmDr6O9g3bbTDr23+Rew98B/whZu/jm9++9/hpjt/CY+sOoRvvvlD/MXNfxX/+c9+E1ff8Q08snQIv/nEfnz98b+B9oH/Bx/kfgFrS7+B/U1/AY+sPI5vvvXaWeV7LmCue/kaPHDVAH7zP76HzXfdg/tv7cWBvXtwGDfiwevG8Du/vxPLrtyM9c11rNq6FV2lN/Cnz07isS9vw9BrrwNrbsGVHU/iD57vxFe/dBc+emM/jk9YcRe997V1fOfl4/rvVdfciA1t/RhrvhqlIzvx8jtr8LNfvQ5Hn34dxc1bkRv8HvYcXYmH79+EP/3uk7jyugfx2J1F7PzRMLY8/ooVAQAAIABJREFU1Is9z7+DTbdtwr59b2FqxhbeDTduQuWV/4wnjyzHji89jhva3sdPBrpw97Wn8O//60e496e/iCsm38LLH+WxbVMBr3yQw+dubcEf/Pvd2PDFn8KWjkN4Zl8J9928Ak++8gHytQ7cvX0lnn/1Q9x7x3V4/rW3UWi+EvdtLWLXKx+gbdkKbLu6jA+GrkHr0H/Fi2O34SsPb8Ke1/ai48qbsPLdP8RT49fhq1+8B4feeh1jbeuxfux97B41QH+mnwTm5lUZ6YIkgUWTQAJziybadOMkgSSBJIEkgQskgYWCOekz19ra5v3l8hqhE3alFUDxJLpLKWduQ89t6GoSymgNU5URfDj2IaZrObS3rMGGzlVazGR86gj6Jz+Hr68fx+4xASYz6B8/gBPTVXS3XYerl0j1xxKOjr2F4XKMmK3vuRHHTr6jBTLk57qea/De6BFcvXQTugs5TJdLmKmN4NB4P9b13IyeQh1HpvpwRfuVyNcrKFWmMXLyfeQ6r0Vp9CCaO65Ha+En+GhcBnzmn3MBc+1tXVjRY5Umq9UKTo6N4uR0DajnsWxFLzqaZZJnMDxwCrfdtgHvfjSM5gIwPTmOgbFpFFrasHpZJ/Iiv1MnMXhyJhT5kHt3tZ3ECU2Xy2mV01x1EJPoxaolTajXK6hUajg+eBKdnd3o6Sxisn8Ele4edDXnUK5UkccMjo4DazqA/v4alq0uYHBwPFSr7F2xHJ1NJvNKZRonhsa1YM0Vy7tQqNdQKlVRnjqFU+V2dLdPoH8yj1XLl6IlX9eCJJWZKYxONaF36TT6huV5nVjRU0X/UA0rVwB9Q9NARxdWN1fQNzKJttYuLGkaw0S1G8uXtqBWLaNcBYZHR5DPd2LlsjZIH4LpahET4wNo6liGmYlRTM/YGkhg7gJptPSYJIFzkEACc+cgrHRpkkCSQJJAksBFKYGFgrm+vj60tbaiWqtqfzkpYCkRutzJkyfrlUpZK6NcStUsFzYbOWxb//fQPv1f8Mxxo1BezD/nAuYW+h5t+TW48+ZTeHbv2EK/kq47BwmkyNw5CCtdmiRwniWQwNx5Fmi6XZJAkkCSQJLABZfAQsHc8ePH0d7e5uPLoTxTQrGp2WiWEpKREpc9l1DO3MIkncey9rUoVY5hYp4Iy8Lut7hXLQaYK+Tb0dFcwsnps0eYFvfNPrt3T2Duszu36c0ufgkkMHfxz1EaYZJAkkCSQJLA2SWwUDAnrQlaW1s1KletVKyaZb3mrQkkgS53abUm+CwujMUAc59FOV1M75TA3MU0G2ksl5sEEpi73GY8vW+SQJJAksBnTwILBXP9/X1oaWlFXQCcVrJkNcuhobqUt5SfpUuXziuhi6UAyrwDvQQvSGDu0pu0BOYuvTlLI/7sSCCBuc/OXKY3SRJIEkgSuFwlsFAwZ33mrF4GPBBXKOSRGxkerku+nHAtP3s5c5fWskhg7tKaLxltAnOX3pylEX92JJDA3GdnLtObJAkkCSQJXK4SWCiY63MwJ43CtfCJBOaEXKlgrlDQiog9Pb3zyjFF5uYV0ce+IIG5jy26T+2LCcx9aqJPD04SQAJzaREkCSQJJAkkCVzqElgomBOaZbHYhGKxoD3mJDiXz+csZ65Wqyr3UkrQz/eTwNx8Evr4f09g7uPL7tP6ZgJzn5bk03OTBJDAXFoESQJJAkkCSQKXvAQWDub6lWapuE3y5XLCtqwjNzIyXBcgl8vl0dXVNa9ALgSYm3cQ6YIkgSSBJIEkgcteAikyd9kvgSSAJIEkgSSBS14CCwVz0jRcCqBoo3CnWEqanEbmKIWLpWn4JT8r6QWSBJIEkgSSBBZdAgnMLbqI0wOSBJIEkgSSBBZZAgsFc9KaoNhURD6X1//L5XOQ/Lnc2NhYXX/J4aIpgLLIMku3TxJIEkgSSBL4DEgggbnPwCSmV0gSSBJIErjMJbBwMNeHpqaiUiuLxWJsTSA0S62Eks8jReYu89WUXj9JIEkgSeASkkACc5fQZKWhJgkkCSQJJAnMKYGFg7kTaG/v0DonUrhSUuQ8Z25Ec+aktuXF0pogzXWSQJJAkkCSQJLAfBJIYG4+CaW/JwkkCSQJJAlc7BJYOJiTyFxTyJlTZqX8NzYmOXM5RXYpMnexT3caX5JAkkCSQJIAJZDAXFoLSQJJAkkCSQKXugQWCuYGBgbQ3NwcInPy3grmRkYsMif/l6pZXurLIY0/SSBJIEng8pFAAnOXz1ynN00SSBJIEvisSmChYO7YsaNob29XemWtam3lpFe4VrOseyfxpUuXziun1JpgXhGlC5IEkgSSBJIELoAEEpi7AEJOj0gSSBJIEkgSWFQJLBTM9fX1oaWlRRuFVyoVFApSDKWG3PDwkLYmuJiahi+qxNLNkwSSBJIEkgQ+ExJIYO4zMY3pJZIEkgSSBC5rCSwUzJ04cRytrW0G4HI51GtSw9Kbhku+nHzQu2zZvML8JJG5d8qvo5hvmfcZ6YIkgSSBJIEkgSSB+STQVm/F6uL6+S5Lf08SSBJIEkgSSBK4aCWwUDAnkTlpTSA0SyldOT5xUotXagGUcrmsCK+3d3HBXKk+ddEKMg0sSSBJIEkgSeDSkkABRRRzTZfWoNNokwSSBJIEkgSSBDISWCiYO378ODo62iG4rZAvoFyeQUtrqxRAGa7n8wVUKxX09PbOK9xPEpmb9+bpgiSBJIEkgSSBJIEkgSSBJIEkgSSBJIHLRALnAubaWlulPbgG4aStXD6fl5y54bo0npO+BYvdZ+4ymZP0mkkCSQJJAkkCSQJJAkkCSQJJAkkCSQLzSmDBYO7YMbR3tGtqnPIspS1BDsgNDQ3WFdXlcgnMzSvudEGSQJJAkkCSQJJAkkCSQJJAkkCSQJLA+ZHAQsGc9JmT4Bujchaig+TMjdWlKoqgvKU9PfOOKtEs5xVRuiBJIEkgSSBJIEkgSSBJIEkgSSBJIElgXgksFMwdO3YEHR2d1mNOA3FApVzxpuH+mO5F7jM379ukC5IEkgSSBJIEkgSSBJIEkgSSBJIEkgQuEwksFMz19Z1AW1s7arWa5spJNwJJldNqlvKhxOkWu2n4ZTIn6TWTBJIEkgSSBJIEkgSSBJIEkgSSBJIE5pXAQsHc0aNH0NnZiWq1KrVPpAqKFkHJjYyM1DV5LpdHV1fXvA9MNMt5RZQuSBJIEkgSSBJIEkgSSBJIEkgSSBJIEphXAgsFc9JnrrWlBbm8NQyfkdYEzS0WmZMwnUTmuru7531gAnPziihdkCSQJJAkkCSQJJAkkCSQJJAkkCSQJDCvBBYK5o4fP4bW1la9n7SVE/wWqlnmpLRlPp9olvOKO12QJJAkkCSQJJAkkCSQJJAkkCSQJJAkcH4ksFAwJzlzGonL5zVvTkiWEqXTpuEyFEF3PT2pafj5mZZ0lySBJIEkgSSBJIEkgSSBJIEkgSSBJIGzS2ChYC5E5jxfrlCQIiiQpuFDdcmXk6ooKWcuLbckgSSBJIEkgSSBJIEkgSSBJIEkgSSBCyOBcwFz7e0dOqhKuYxisWgRuuHhYe0zJ4CuJ/WZuzCzlp6SJJAkkCSQJJAkkCSQJJAkkCSQJHDZS2ChYE4KoLQ0N2sArlIpazVL+V1plppAJ60JEpi77BdUEkCSQJJAkkCSQJJAkkCSQJJAkkCSwIWRwELBXH9/v4I5SZaTapb5QkHbFDiYE3CX+sxdmClLT0kSSBJIEkgSSBJIEkgSSBJIEkgSSBIAFgrmJGeuQ2iWuZzitmqlouLLjY6MaF3LWrWCnt5l88o0tSaYV0TpgiSBJIEkgSSBJIEkgSSBJIEkgSSBJIF5JbBQMEeapTAqC8UCKpWKtijIjY6OaJs5QXipz9y88k4XJAkkCSQJJAkkCSQJJAkkCSQJJAkkCZwXCSwUzElkTgqgCGar1aoWlcvlDczJh5VKFb29qTXBeZmVdJMkgSSBJIEkgSSBJIEkgSSBJIEkgSSBeSSwUDCnkbmWFm8WnoMUsJQEOqVZSmhO/kt95tJ6SxJIEkgSSBJIEkgSSBJIEkgSSBJIErgwElgomNOcuY4lOqhatXp6Nct8Lo/upUvnHfXIyLD2NUg/SQJJAkkCSQJJAkkCSQJJAkkCSQJJAkkCn0wCnZ1d897gxInjaGtr17YEhUJBG4bL/5cbGhqsS/Kc/GMhrQnmfVK6IEkgSSBJIEkgSSBJIEkgSSBJIEkgSSBJ4LxJQMFcaxty+by2JBCapYC63PDwkObMSQLdQgqgnLcRpRslCSQJJAkkCSQJJAkkCSQJJAkkCSQJJAnMKwFWs5QLrcdcRYuhaJ+5Wk2QXTGBuXnFmC5IEkgSSBJIEkgSSBJIEkgSSBJIEkgSuLASOH7sGNo72rVheC4vFS2lAAqQGxsbqwvFsiY0ywXkzF3YYaenJQkkCSQJJAkkCSQJJAkkCSQJJAkkCVzeEjh29DCWdHYriBOKpbAq8/mcgLnReq1aQ61eQ+8CmoZf3mJMb58kkCSQJJAkkCSQJJAkkCSQJJAkkCRwYSVw4vhxtLS2IJ/Pa3QOuZxUQDEwV61UkS9Iztz81Swv7LDT05IEkgSSBJIEkgSSBJIEkgSSBJIEkgQubwkcO3YUS5Z0alROKllKvly9VpMCKMN1CdHVatJnrufyllJ6+ySBJIEkgSSBJIEkgSSBJIEkgSSBJIGLSALSE1wic03NTWhqalYgV6tVdYS50dHRuiC86elprF59xUU07DSUJIEkgSSBJIEkgSSBJIEkgSSBJIEkgctbAjMzMxgeHkJLS6RZVmtVLWCprQmki3hpZgbNzS1Yvnz55S2t9PZJAkkCSQJJAkkCSQJJAkkCSQJJAkkCF4kETpw4gUIhj6Zik0Xj8nkIfpP/1chctVLRfgUjIyPafK6rq0uT6ySpTv6fJthpm/HM78LTlK7jmnxnP/JvuyR+lpVBuF6JnvyL/TL7XguSnd9Hqrnw2T6ST2/cWTk1vrzKseE9jfB6+qtmPme1mrPJQ+/JuZl14Znk2vi5FjT1oTTOZ+Nc6mJoeMJca2D2mvD8zLnfNS6e8Pc5x1yv+1I0GTauMx/XLHnaffTKOWVsS9vXdnYeMs+adx02zFXjfvCF/amNO6yLzNpo3INz71OOm4m1lN9c+zvO1ay1Efb43OtFed46j1x7s9adaZ+MLpl77WkSsMyX66LGOed3Gr879544/f5x7uf+W1aWp62l0/b26e95dt14tn3Y8M2517dN4px/+7TGPZeeyn529jPA3iV7zZy6cU4dcLbz6HT98PF0ox5iZ9Vxc+vKsNDPrGrOpGP4+Vl0Y+O+OH2PzXn+ZM/j2e90PnTjRTFut23mOjfnmce559n2N/XRmXRo/Hy+dTf3/uV+OU030k47y3l6um7kxfPpmo+vGxvPjLnP6fnsv8YzplFuC9EZc2+ss+vGCz3uM+pGt18W8p6NunEOW3yOM2lO2+gstvyZdWOcl7nG2vDZHPtrbt04h202ezLl3J9lAzCHrAG3ZL/ntt6CdOPZxhr+Ftd14748i/V4juMuVyoYHRlBc0sLlnR0qJ6R96x6RUv99+DgQF24l3IwlstlVMoVlCtlSIVLNbXkYv3NFBWNaC2LKUl3+QLK5RJaWtqC8SDXae8DGt3672roi5B9xXy+oMiShqP8W4yQarWGvDTCy8sBbuMQwCn3lc9ljBJJ1HFXyijmiwF0LnjclRJamhcw7lmg1WRx+rhNHtb3QQCmvUcFhXwR1VoFxWIzKjLWYpP+r6BrWVAqq5zJt1opo6B/r6gtVq1X9bpioYhKtWLGWb0emgUK+JbPpBO8TbABY5k/kRd/9N4iZ/2uzY+EZo1vS2VuYEQ+k/FLHqV4AWwt2OEn/yvPlL+ZQS73NJBvIE6SMasoFOXeBqYMbEsvDLle1o2Nn0rcDkCpqGqgtCCylX9XaygUC26sy9Ctn4bIQWWn95HvArWayUbnxcPOIge5t/yfyJOgUr4jsgjXhYpA0HcT54bNhz1bx6mbZrHHXUGhYGvifIzbahxxnkx+tsZcVtpwsqx7OCd2KBVEtaLvLvKSvZkvFHUdS6EkWdZNTS0OwuqYLk2jVfe+GR+2JmQ+aigWbZ3oKDJzRV0i95S1Y/Mh69HmzuTO9WL/5vqW+/iMhP3R3NSC8swMik02Tu5Pzl3enT3yfjI42aPyY/uUziQzxnmNvHy5bGwFeZCsHxmH5BdzDLImbDvWdc3q4cC1LHsIeVRqFcj4bJPENaXfNWXq69veV3SbjpvrT/WvyZa68VIcd9CNVdGRphtlbYkOqlTLuu5VVxYKKmueSVaty+TGv5seg8pW9KJcK/pUrqF+lWtEd8mXVZ/Jf2FubB9Q7/G80jNGrtF1HB2E1Kl6eOreML2p6zWjG3U6pUS06DlbYZBlLPezuRM9Qt1oZ0R2j8qYOU7qRu4JnmlF1as13Q/yu6wVlZEbYEK50c8z+02eabqrqPJpbm7WfWk6JoeK7GsbSDhXTH7FDEAVvV903Uhdb0fu2cbNfXaxjTs6OrIAQ/Sd7MO6n8GyLn2uZf7C/LshVanodXJmi/5CHmj2PBaRidooTS2ZM1XkJrpO1rnN3cJ0o82p6cCoG2V92f1Mj3Et6X3ddpDnz5RKmmPDcy2XMxvLvuEOM3dqhr3pZzf9+eE61/TlygyaipKzE+ffzmIDtdzvXKdqS4gdKOe660b5XWwhOvTMlrEzx73Tvq797M1U74t622QYdaM7cBuwegSrMidiO1xM455TN7p9VqnMqL4xx1XObZ/mYFvbvjZ7jg5S+YznpehGnqkzMyXVlfZv6kY7h2iDae+yjN1N54RFfzLrJePwsXUsutH0+Jl0o8yp6hC5l5ybfrbFuTOdY/3TPJjk61Ntj1wu2HvyXbUxPSql9rS/W0V0o9vFPGfVJnb7R8Ya14/hGBnDTGUGLc2tYW/IGDhW2QcaBauZ3ahjdrtX7q37U+1GubfuFltjajOJXWp26scdt9y/pblFq1jSnlYsJOMul9Da0orcwEB/nYOxQ8g2BiePC8S+aIaxGjM0ikRp+OarlGfQ1NxiB5JZ8aYsAAiyVONOD3P/uxh9magSO5mLYUQjRw0sN6yKTRZa1IO8WtExyEteFONGzgEMQVU0GA1kCKAoe+UZMyjNiJAZ9ogOS4y64SGbzw5zUXpFnJoYR2tbB5qabMMY4LLFaGKxuaPxQeAnn1PBm1xtEfCANaBsQF0XnB8yAu5F9jYfZlBRccpzFQgS4MkhA1kLFZ0PAn8arA3A3oGnzL0BFzOQRSanJk6irW2JjccVshi4qqx03Rgwk++Ika7vo3+zg0TevVL2Q1gUoIxFNrZ7Udxm0TVrxphVciUAV9mIXOu1YFTSyNdr9UCScbvhdxGP29aXzZHIwKofmaFqjoY4f2o8i5GYMXy52RTgV+1v8iMGtPwuRkJnV3dQeNa8shGwU95ckzTOuW5kfkTWesBmlCeNHoJzea6sR1kLYkDpgdMQ1RbAJfNjxjT/Rt2kDgJ3COl6yXxX5lP3Z3nGuOfyvr4HhKMuxm+DjtHvx6hhdKTICWU6Tde0K29zTFQh+otjo5NK3isAVT+wI5CwDSDXyqFAfef2lD9nkcet4GAB4w5gyYyr08bdZMYrHT50GkXdKM4W28t26LsTx40Log2CnfJMyYFHVefn1KlTephLLgHlSQei6TXRcTK3kQVioNzBUPCAm4EsOtacYkZhye4l+Y4c3PKmoitMl7uB7CBQn20ITJ9roMb2j+ktU0l6XzVuTGeKp5VsAfldACn37NTUBJqbW1U23D+qq4JuNKee3qtBN9paNN0oAMQcVvJeqtvNUg/2s+hXmXNj7PjzfZ9ybYqeV0Pc986lNm7ZnwShphtNp3N92lltTkYCjtmgNTqv6nrm6DqR76COqalJdHZ2+7njZ6o7uWiAR9Dvp7faQnTuuGPVn891olOVcRhzTYmeErCkYw26MTol1AnhY9Oz2W0o6nNbQ2YDEOjaHrVzjs6S7Fk8PTWpTnyTmSoqBxl+xswCv3pnN9Qpb5OpGflZp0fQca5rw3r3c972tOltdcxWq+YAcuP/ohl3Zpx0Lp427uZmvq6L0c9tB1nqKFDZ2fkt54jqJgEVvs91Xfg+lnPM6Hc1BfFSD0Oua21rc91o5zllKGtcHTduG5oeNttMHVt0TrmTUR3pDrqpG812d6e8O5vkmaI/6BQnMFTHvTw/2JQxaETbkWcycQj1HDGF6CbRYwRUpdIUioUm040ZWziLY9hcmzrbxhAximAKOrtFJ9ABZ7ZGxB3q4HG7kbrZ7Ee7RveanzUXcty5oaEBdXWrd14mqMGg8M7icmDlAFEYMpHy0i0trRG1+lK0A0kideJN8OicRFIqFbS1tXu0yVA3PQm0qWQhyAEthho9MxS6TZx7smjcuFf/vI1bnq/e3Y8/7gYlWK2GjSCIXyKH8g5UfDSoucHluRJd4PvLJiCYEjnIBjYjxaNfGUPD9nBOF/LxY4exctUajyaYpyRrXGU91bIhCbDVt+sKguPMAk2Zs5nStIJ1elQI9BntEAVgINO84HZ42H5REO9GssdC3HthoJ9RsslTJ9HatiRE4WjkqGJxL70obQG6WSOank6uJxpK8n0eGBrZdKNG5GyGY/SkcC64eRUIuP8yOB3sjYKzQsZtQHuRx+3KeqHjZiNJRlBlT+neRg4zEpFuavXoaIym0TiJSt7RvStH2ceyxqKSs40f97wpUgItWdMjw4NY2rMM09OTGuXSiLEYDRnmm0by9DCWQ4JexQJK01NKK+DhxwgEI4iyX+TvMk8yl/J+sxUt1yqjFSE603CYiHEuERM/HMLJKLrLIukG0mwNE+zzBBaZmDFVUJA7p250sGNGkTnE5H4ydrmeTIasoRbxpoC5sh4QQTeSwXCJjDtGRA2wca+VxZubyweAbmvQnA1xP9rZUGxqVoAh8hZdzbloapbInDl47EfkZakDBJDynaHBfixd2qt7fmZm2iLMgT1iepUGkjrQ3GlGA1SMJDoUDajFqKGceeLkkB8aInRsUU+SWUADiAArGFaMlqjX2jzuxnQwhsLU5Ck0t7TaO8kGCg6FCILJ+pCzg8463Xc0NnzY6gzzSCZ1pBrM4ljRfWpsGVa65lqXNZnd72TumJNCAOsc4546pSB00cbthu65jNsDUXYmZXRjqTytulHOQJ7n2Xen8UbQLGtA/lOQXCgE4E/HYpCxTVZwIsm1/X3HsGLlFboWZd4sWmoOIepHcyiYM1c+ozPcbAVbb/T6c4/J/pGzWvWQ6EV3tjOySscedY6CA0ZDPKrDM1zuyUgi5WCgK49SadrnVRy70dlv9zXnsryXnNXUmXJ2249Fk7lf6cgJdog7UyUawc+CQ6fBiWfzF2xKBbsGKi/YuL1EvNpPH2PcgRHiwI97Sh316uhsDpEqRmYj6ymna09Za+6gZqBDzqNgN6r30ffuzEyDbpS5nBAnemu76hxxRAhIV+eGnlu0Oc3RpWe1RHqV3WRMLVlvPKt1dp0tIONSx5HbhNTpxnAwBxj1DoGV6FG1t3xvmk61AARtSXX2uZNOfpe1aE6XzKrSddLoIBSZqm50phvP3ka7kThGzuroIJP3aGltc2aTMYrowDa7x1ho4tjRPeY2yYUad254aKgeqIwelaDXxNB6Nl3OvO70utrEkNdqQqRCUhqfR2sYdtQNL6g/eBHs4LX7xENcPlVD3b2eSrn0qEwIwTuos0iSRVM+7XHTcFYF7+Hv8kxZZ7koHs7ZFqxsLveW0WClUgzv5VFSbtbp0hTa2w3s2IFOA8afKYvJI0iMwPF0oDFhkRo3KN1QoKEeIid+OJuBY9QTjpXRFHoxBFDLwiUVJFIkOKfmeQmuC3++bCpN5PQlFN/dlAbpB7I5ZKOGqLEfHFmDz04/rixGO0UW4kG20L4BPlMKutEYqaFB55EBevcYMWSUhnJbzHHrOtA5/GTjZsTWIlsW1ZSfUkko0QKQeKaacyWAFjeiGR1Q4OoKTcGKeqQsqiuRYjEuVVFTm4Xbmp5g5DR6/s1ADMaQXsKoMCOecjA5hckdGDSieGDSgy4PMTquOXvke2rg+FzTUG2IKvs72IESI9K6xrP0adImM5RIeU+NSohR4sa8GeWux5yxEHRj8Gwa/YiGDCl23CvBsRDtGzvM9ECPFPegG30+7Z5nGTcpH5/yuHUNhrVhBr8YIRaVFa98RPd0Ktr5wei9HZx0ENH5k3X0iUGyZEmXnSVz6EaL9lp0PegB9+7rueI/jEbpGaZUZH7HZG1rz88uB6aBguSUd41++RlGYGjRsEzOrzuFxAFAJ6IxCcyRp6yT4O3OGvqRjWAgXxyx5kAzHRqNr9POasrTGQ5CTWYkLuQgOvWfBglBSDg/lHlBurGlCVxK4zbdaIAkOJXzOdWNEuXN2jUyXyYfoZzS3PE14DYI16UZoBZlmp6a0vkw5lCDwZOxoVi8gACO4NkYDlnnMCMxRlPj2WBzfZpuDGvfHKDKQBFwIw4QpdIbvVd1CSljrkMC5S9EiE2Hc7/RKWDrzGjxdL7IGlC6m8swnuEGrnScYf3b+zEKxHNC91Gw7bJ0Z7clPGfTnAzUjQaS1SnozmSePZ/6uDPUfY3kzzFuUrUpLwIgcVi1iCzdoaz2T7ANJDoX6adcgzKnZjtYZF30kMzLyfEx1Y20lWfbjXKNAH/S/FVHhsigRU/tXHWGjzOSgsNNI/dkpHDexMaKekvmSO0MdZI5i6cmwLDFAJDTcG27mD6jU45ONu5HdZyQmaY2k4/QHWHqFHWWggZ8POpIR/ycOMaBpY3TAkiyZxgJpZ1iUTmzIfUsyOT/mxnk693ZGMQxtLHPZdxcLwsa99DgQF29+I4yaUyahzgesXr4eq4Nw4lE+vRAcsbF09QsuWgZz6Ueg462KVhuPsuPIBXQDgfS/ggmIFZEAAAgAElEQVTkLKJii8FezIR2Ycbt+Q2+IM40bhrgajRUKvoe4sEoTU+b8eebcUa8uMViMBRoHFAhCbVGow1KI21SOltzi3il6S2lAWrKTOgVzCSiJyIAFc95pFFgoDEay+ZZ9Hw9X/ykXRJQ2uIjFci8KTRg+Xu8Twzh6/tkPOwhBO5eba4HmUyNyvoGtQ0Sc5pICzHWkhnuPJh0XXnEjgY+PVuyiSRXUdaxRn3c+5jd2KqglKohtF2jd1nkxHL4omFIBkkstiH3IRVWD8iLbNx8N/lfcSowV1D+TX65KXHn0IdcTAJfM05kvRitzI4VNXIllzHjfVNQRb6961Uaw3w2vXoKUjz/MeQdZeho3A96UGQiJ1mAJMau5KfQQUCgRI87QV/WAaFyECO5yQwz6hhGC/X+6g0UkGEHhOkYM1oadKNHmuUzkQVpVlnnluV/eT6SH4aMCDGyEnOpsjQnc1DJd8W4pO5UHZnRjXOO2w/Pi23cNEC5BjTvtalZPaqyN9UhoHR6iXAYrdFAlBkPjD4EEOFrVeQuxqPlSlrOoR2uWRCciQJ4WgAPYzMwIz0oRnZn5Rs7LbFB/p4bTaNKnZ82Wxlj3PQTGQrZ6LIa00pPMool9X8wNNybrZRS90qrnsk4Q7KUTaVLuYEtlDc6NylbOjZUL2So5OLciekPjcXE5GxhrrZ83+ivZqSZOd6Yk8tzWmS60HErFXVRxu39l+YYt0XxbY6Nvm1nqKw5zSn0dJBggGnExwA6KcBZ3aj3U1ZSWc9qRlstN9x0Y9TH0UEhDg2df3UaWIpC1oFhrAVzbNEpTiePK4ZQV8AXX3DMmR6NTqRG3ZgxvN1wU/tFoyJRNjTGuW5JGbf1arpR1oPKRdaog3wCQLFzJIqoDgen78nj6CTh+ypjpCw2QNGDANk806gbuYZFVhJxZjT4NN3oevDjjJt5rfONm2fEJx03c8xoZ/Fs02hTk1MHqbec1cJcdn7XHH5O83fKbHR0GXCiHqCtbY5MW5dkCciZo7nGTgmOeWKWCqFOWNdVXM+M4lvumbFuYk0Fc5rHqNms9ei2m531toJJ97UIlzG8Qp67n7u8jjrGQJQ5wugoDu/re492Be06vnO0AaO+kLFIXqhG7pyOaXYodbmdNZZ6Yg4Vy2GOrBOmDsn9yUxb1HGPjEjTcFNSPHAb8trEeHOvpQrHk6ZpWBGZm4KvGdXElYgBCPO2+zSF3ANGR8yuN6ORyZdMQKcRY95wo0HZgUfFeG7jpnKL0UAzms7XuHUheW6LFe6wDSYULBmzHJrMWYi0DAM/pFcRqJLKIgeLgTjbd/Taysaa7QmR9xC6X7dQiZzeapHQbDYwc+L8fgEIGkBmgioNaZG7LlI3UnTPhWI05pUz48O8MTR8ybNWH3Ew3t2DRnoj597XFIu2ZIFUVDQW/fGtZKBOPY5GrbM1ZlfQ20rgGsEpqVtm7NHLaYc6PX2MePq6dL64HUROy7wExk0jb3YCriikyclTaGsTGoUZnQYc7HCkIckoKAuK0EYl75173HSHFPkx2kOWGjg9PaX7vbXVnkUPN+kvoleiE8LWHjnudBYQaBN0io4wT5nNtxxYRiUxo4j0Hs3lIX/eC+6QhiJrRnVOiGZY4Qn1/vla0JWUKTREYBoVu0U/IpXOqeohwBT1VMiVCh5CLyzkEQI6wWjQWtEFG2PQjT5XdC7wkF3wuN0TyqjNhR43jTfSkrlYRL8IfVHyOQTISeK65i7M0iXB4eBARAsZiIfX6bLUjTQqDaRlohaoY2JiHF1dS3UpE/wxChijwx5Rphc6Q8Vm7geZCrK3RB8zMmGHtpxTcT1SjxpgM31FIG/6yRxHtndioSiOy0Cc6R56y21txIIH0Ugzq0wdDE4xtUJULHJFh4sZWwRmBMo8V0OkN5OTo+8cDJlM3qHrfe7HS2PcsYAJDUCe1ZOTQjGzHk6kstG4Jsii05D7Ws83sgPIQKGzQTz7ng8W14k5AWUNdnR0mm6UPG+fq8CmyIBlOtFsDdhZa0DboiYsGCbOY1ufZkAy2jHbQUY9p2DA6eEhT3WWbuQZQYelASg/P8VprestUs4adIxHKQhqeX7Q+Xa6bnTmjNtl3BPxrI6FYzg/cd3GiA7XPKPNtkcuznHToRlsXI+synsJoNMUJafu0RZXtpHntzfm1hrtUhyWBLIWdMkyG2JkmQf2qVMT6OwUVoPXwHAnFyNipDQScIXiI6RvOrtGc2c1OmhOTDJiRP4yLqPEe+2I4Kw1J5E5eA0kkVapxZtmRbt0vbsNmsUNzLm3AiXMNY6F+ajDyMYRG522YijUFvRnzPE2J0gj7Z/Ik1G2GOA4XTcGvbnI484JmGNkI7thYuWjaCDJi2u0SQuRZMpEkyss1d+UdmWRHPNM0/NY0EmSSVZ0KkmvXgHGkH62EECjt4DKUr5ET6wa+Y7qP864GU5WjvN5G7dD1gwBlxV0eCBrKJtcYQc6WaM6GIhCzfRql9Gz6pGFYjHwmrmosh5ljV5KlMmrCVKRqYLP0CcY6QpjdKvSqkyJR80OGI5dlbZ7as0LIdV64jW8P59BwK6f+z1Jz4geISsmYJ47M2wIXOkxD1FFUkY0wdaoJnaQsDKmA03h80uOjUc/I/hn8RSLvhmvPkY71WkQaCcG9IM3Z9a8yT0v9nETEAUg6n449Sh5darsXuW8MSJCZ8rU1Cml9hpdyNAKvcMEG+NO41Ajww1JA1pCOZJcyyb3vhs1SKOmnstBQ4VOB4vaWLQmJEpLTqsXWKJyjBEbA2Yyd+ohc4cSAQsr/Mm4xTCjB5meYjqo6NETj6wcOnw+nVgEdAE4qoBMeRP0Wk4VKUQ01OsapRDdyIgTwQ29gvq5OIJm6UZS3KKDwo14jzJnKasX87jdmxcpinpmWHSAcjajxDz9NJiznnc68kTWGk0KkWBbk5q3JnpLCgAIGHQ9a/lInrMr1cgkB4nGTsbxSEcCzzZG+HWO3Fhh1MKAXARapEBZA1fLvTSqjl2jbA2J/meqc6r+0QJF5qCwMbJitJ1vZrCR3hSdcozkZNeRGkSaI2WR8+CIIxPC960Vj8lrwQADKOJIcd3oIDoYdc5ckHdgnovtfWNqxDPl0hr33Lox0v5i6kmWOhYLgphxB80FbpVco5DrRuMxVhQcGxvRYigE5ipbqdja3ISpqSmNeKgtFCpSm3zdmghgn+vFClAYhVL+s5wl0S9SNdcjwZkqh2rIV81243ok4GP6gUylrtdQ7My+Q91IJ5bpmKibWb01FKwI43bqeU2ceEYFZjTP6JWREizMJRk7z6II+IxWyGrH5oCzvcBoEA3trH659MYdz1Q7c71WRSbFgY5pO4OsMiLBqdnTxkgQ5oesR+o77lGZA+oHPUe1Emku5NSpMz4vDClnrsj9Msw6UsQ5b1yf6jjyNWMUXS+QOKseA+dJdbI7dq04ijnDrMK22Ymsoit2AHEC9wJNkODsdKYWz+HIFrSKlnYPr4KpNR0scCLr3opcuZ2n8rM9IEwBzacO4N9wjEUI3RHkOEZsKVmPLBA0F44xeyDOl+qOcx23n4lzjtuptbkhyZljojPLLHtRAzPeTIzmYXTUKdEmDQG3xPLPIcfFkx29+hW9j77c9I1sYXkxECY6uidGFoYK1KNERNk8oGjYZz3k5BybYWSFXC7EuEnn0Q3mkQkidC5slvbXIYU8FyvzTHCcpZJlo0UsyiDXMarBxUc5mWc4UxnTaY0ssEA5M5pmh7IVUjEj1KrVhRi3R2qyCbY03vlsArIYhIjJ7zZfsYS7eNDp+WNCPqlTpOTE0LwZItzkEtEkaAzeaa+6mY2+kVLFCJsag745g/db31XmyTybAWi6PDQnwmmcpIoY7zpGTT/NcZMSsdBx09NsAMWcK6RqEZQQ5NJjLMa0oomgxF3RerJyUNZOq6HMTD9YtINVAA20mAFNUCXP1Uiztykx4MNIquWPyOMJBs2bGKO/gX/v1VIZ2WswzJgT6QdiXN+mqHkAcl0wGkaDx4wdr/bpEXHm47LaVYiWZKLBQZaQ3JspzQPgejTHg0Vr1PPoVCR6H824iZG+rNHHw52ecBaXunTGHaNEjCDQEqFxoXogQ/lhZEINBke3sp8NoJgzgKX1NarsFRpp0JEWTI80GSJZ3WyRO3M8NFasNM+y6AhGWxp046wcOepGi+ybMyEAMj+HDPyQoSJeaDPGJDoT83mtjQfBLI0Xgl1zHpnHWdkZYnSpM8sBYKblBuk9qiP9oLdzwKsV+rXBscf2DQ7OLFpo1iLXbtSNdLiZsady8ijN7Jy6AL7PZdzulf/E4/aI/ZnGbUanMS2ibuTvrOroZrIbdQ0Go4Ne2jLMT9Iom1cDtfVme9vabbDtjAFt1UVeVVDpneqgsOrULLQTi3tIsYlYWZNrKjpaY7uNULTGnewWUWNRHbY2MOd5rNRp0V41qN2pQluLDig71zO6MVDi6l5UQmiW0cGhjqhZLWCkjZVEroNu9FZMMUIXc/kbonluiMs9GVlpdOoZ1Z2Rcjr66Ji8mMdNhygBNu1YsmSYwyufkzkVwb5Z1pZu5Aw3T0mS9UdmDs80Mmk0l9IdTXFdGwuP7CfVL+7sDrraFTJZLob5DHQzUki7mEGIOXWjG49cx9wrpv/MMcdnUo+YzexOJGepcY3aezo933OTs+cKQS3PaepIK1xllbTNqWhOOj6HuYR0ZIccVVh7NBb04T6nLUqHl4LdCzTu3MjIiIbBKDAacl7SIFJ9Mu0EONlEoYE+EHpVWX8FmVT2+jElwV5z7sVzuEpBU/EG76cbouY1sEgKc23M63qGcbvisgPbvKI8eEhjpJHrvCyfzPnH3Qhgwr9i5RovO23JwAZsSZ/IVqWyzWTJzAaOWP6aHmSLgjG8zQ1jQCR6zbgJrPqZKVICYOP92oLjIjMKjfe8YBUmVRKxOABlRA8XwTz5wMqrz7QDUMXpOQchikYqrH9OkBY8IaroTX7RcLLqc6QzRZDrc8+oXaYXnR+3gQbKMXNmSF/NyieGzKMhEhNsswd59K5eauPOcrSZUE0aoSjJUClVlJhTTKMSizJgnoXt0Ug1COFT9wpmQXOIzLrRan9zg5YeKc8jMWVnB1E2EmpGCvsIeh4ty6h7NCGsR+/bSMOYXkodsesO9UZ6JTVWr2OLBeoH6hhdH+7xznpEg25klIYsA/aRcU95o46hN8x7kLnzgJFzep2oG2ms8IAPBrh7bNUA89YQl9K4Vccx6sQ2LQ7QGE1iLiNzeEUmdByRJhSNUvaXjMWZGB0IdGhfvHoP6kYvKS16w4qM0JFFpolplJj7QEdZ7M0UDN5MrjKjJMHQdGQZo21eFMB1GHW+GjqzouRqfPvZyDSA6OAwz3ZwHjBPxqMWPB+yzgVmDBIYEKxy/Zh8Il1UVbdHDW2tsedrBIPqtXaKK51F5zpu06kx944RmUadbtRVNbYC7TCeB59o3JmiMZKXJueOnMkC0GiEyTPl/a1npuVhqtvF8yy51+nQCt4HP5H0PAxl/72nrJ9fuo4ybUzMGWZntenD2brR3lsNd3d6kh4W9YRFDLlu5H6m+8SZZOBedauvT/bsZU4T91zWAKUOzIJ3c8yy5yxb3sRiVtnUnJCf6kDAQKyAhljy3ew0c57qe4eUGlKibcDBoeoOPZ5P8r6MMtIQv1TGTd1IJ7PSEL2IlwIy9nyMMYrgRImORQK5aD9lAXJD7qNWZDZ9Rz0UHdcG/NlXdTYIIk4grZppPJay4PcMPY7JsItOjUAhzvQzDpHabM84L4yX7S+Xtdmzuotrh+e+6r5AszcLk+kXPIOY/8/UEILBBh3jDj25P/EGnc9ZBxadJSGCxDY0oYdupkiQYxFGCOnEzeKvuD/Pbdy5UQFz7nkyjq3n0bi32Cgq1jOHB6puFj/wopLlRjaPptxHqSM+sVpAoV73ZHUe0qbomF9Gih09Q1SUQelnqsYw8qLeDF0zF2rcnpQ/x7ijgRu9fTRQlVLGfirez4uGhCajO4VVvHPqfW+o5Bn7v6jRIN7YUEnKjEVRrhLJojHBqAk3QKTI2DyZ18PmQfOlvEeLLlbtiRWL0uh3CVK1WImF4qks5Zlyj9D7w5Vulo5GhZWlfvp50qBUGI2xQz7K0ahyTAK3SJBcK3lZlj8Ye7GoR4/rNfSLs5A6q6JqwQpSBuml9QERZHO9z6asXirj5sFH+o5FLIwWK5Xb2FuOTg8ajDQwmZtmRQCsR1c2sZkg0JRPrKZKSq2ueW9WTI+WAWlz7JjnL3qhmbtnnkbzAgsFmoY4jWxRvKTJqYHlDgrzBJqHTahkYrzIdbyfUISMFmTaIiTsq/UaaeME+zTaQoTIJ56GUEx4Znlw81CrE8b3aCMANN1IPRi8gJKvXJPCCy26j+gcUT3okUIa/MwJy1aFi15BPzTd2Jx73FZUic4dGtDqCfViI6Jb4rhNv3zScZtvx6IUXI8GGixfTN5Vi/JIDp1HeIOzTqlaUha61SmUDrBCA/J4YOvZRN3o0XlZ92wJIe/FqMds3Whr1HQpo2zWZ9CavmuERQvoxKI0lDHZBaxCaYa4RXnlOaGSoK9tRs3MoLIz5XTdaCuNgHC2blS97F5fVr40Y0OoxgVMlyzyZ2M0F+zs5vZmKDoV1MENafq27wjaLBIX6IDMg55F57ct8snGLRR5gonFGjd1o81DLEAi8hLdyOqVdOxEVokDKS304FXvPFpKJgL3YzZ6QmesVm/1JveqGyXa5WyTLJNB88Dd8cV5l7mS+wTgJRQyVqd04zhbeVOuDRRzt1rlXqIHZWyaQuHvLlFipbyx17DTG80pYLrRcpnc/vBokOn4SLsnyKWOsfVgOkQj0ewnl+2P6PuUTh2NUIYIiaVUsPiGXepFuOSM8DoFpM6RltkwbjoSQ99Zp/ifl3GbjSL68eOOm2MV/cMAAKNEVmla8tmlyJPYauact7xEU9Oik4Ju9D1M9oNdYw4Tc+ZG3UYgQRuVEWELCFj+mq1hsgni2SF/z1b1Fj0nZ64wUgIDQnS7O2T1TPYUBwXlbLui+aIzupc08OE9pgPrRh0hUj07tpnhWWLjs+AHnc3EA1kbWYvqeL9MOiBIxdcAkd+DZ2EoiOUsEHNGWLCEOIZtQehoIo6hPmFevtkIje2fzm3cseBU1gk/57jHxsbqMkDxPomws9QAGutM2g5cXtI1fJ/W3UtEDwJ7/lA4PIyYEEklxygOvfDk1ZIWY/rHTS/vW2KPNOUbKQhMBveS9qyO5Zv3Qo1bm2ZSd0m+Q1286AZAaMCoYpMF7AYLla9VcTIKTdYzrJ4MV+KqyHzhqiHioIkKzSKhmf5cXj6WRq5tUHpJYj4PaWQ0irMehgCSM/ljjMR68M09apYITe8sD0HmdJC6Qw9EyIfzw6PRq2teJjoCVH4eRjelIPTL2Dg9G9mNkVZvRJ5pOE6AaHkt1keItAOVkQk4tlFwNywL89DDTxpntlBPeK/suD2ZmCH8T2PcjLbRKGyg1DoqYZ5gpEllEqbdWBDPtR3rmaa2ocCEGeg8wEm5IHhU4zlQtCUCbVG6cNAEL2F0lASKXGZ9cP0GJoBvtih7B2RKLZMKdcyljNXjsjlCHEM2CkKHTNAx3p8rVO9r8IzHSnUEuqTzZKPbWU86G5vTQ5kFe7qOs0UmWP7ZKW/0Nl6K42bBHEYqSDFlzp/Kzdej6kSJJHhPuVh4IkZnwtmkTjLnirhutAiK0Vt4f1kqooumJie12ApphMx5MGdbRjdmDBFzoFlEJJxZvi6za9jAZ2yzQb0k5x3pXowWW/TBmBlcz9xbgXLqZx4dl9nzkmkHCgadzmyGn6UwBJpQ9qx2DzXZCkrV9/YcNDgI7tQZxh5RZLeEfJ6YT0Odag4hr453SYybOs6MVXMusU9VzE1kUQY1hlnh1unfCn48F5KULs2zdOONwENkzDwgVtsLhqNHNEgbboyEUEdaLjiZA7rOvP0EnQyxWmYsvGQ6qNFJRfoqz7vguMpExkJhiGzxrwylXN45Rso9iu35q5GSaWCXdo9FgNQ9ZlrbAwi8j50ZFjnMFlFjtD3KxQudsQptpuAM17UBUrK2YmG0xnEbyOHZvpjjtrVz5nEbLZGtMiJVm2wpOmBEbmRaWb4+m7R7z8kMKKaeJbDKpvgYaLPq6lG3iW6cQFt7x5y6MXu+xeit2KbmRG/QjaGQkwNJOs3n0I0yFtNBlh6l+oz1FULk3+t2nKZjoqVK2jQjjKyySv1kxVHsOafjAd9nDjxVt7LeBxmJLCjklT5P141epZOhe08PyNo9MUJ4nsadsU9V/lIARQzlU5OnMDk1CUigK2dREVFAM+USmjRR2hMzHT0z0oSc0AEteTeriMwLYAeb8WvFeBbPjvSPMyNI6QtaiTDSRkL1RVmfdduUzDVh5EBtHvmLBuVs8mUMMhb1IuQLn864ZVxexlQ90DWPRhYlTyiWoJZ9XatJomUO+WIBTU1FtDS1qHdF+9z4gaAHveZ1WFREqr1RPvSmirdGvWzek8mUY0zaNiOmqAnSVumKSd6zepS4F9b6fVjzY3kHDS9n8zHc4CJAVU+h9yPMGhghiqKJpuJVspK3sv64UUj/YMhcbq3GV8UaXPPZssuZSyjPo2fTQt8GyLS8tNPd5J0bvf/moQze3kxeVvROWVTaKEPeX8p7jVAhfqJxS3sEr+R0IcYtESk1ah0QmNfTIq70RMl7iUyM1mF7TebIIhBWlIYHr/xb59rz3DS6xiRgV3DupzADwulklC/XEPOZYj8hqzplDgvLCTFj3nJ8tGVF6CFn46cBnAX8cn+JosgaD+/sFebokKBRzSbKjMToXvVWItZA1wynQNfxQhQEq3K9rHlGEMyTaTQ8+91oHvIfqZ9ZOlbUlezfZJERA8RGX5I5olcvzpf5ij7RuD3ywFzajz3uTHXhhYxbAbznn3J/yntZNNJ6DJFVIDpIHGNci5qP6QDPcjjs3zJHZCBoCwiHdZaPY1Fk1Y2ZnoM0mowWaVE4K8DAcvRegXlWIaZsfhOdOGYQu32aKRhMHSY6h3lSfC69fRo1YRGn0DeTEccqYvsap7Q7W1cLWXieHJ9NWjpperZuDVhpVFJYCF5kjOAjS8sjgDNnCXNWFaY6eLVojD7HKathPtxzr+dO9dMZN6uBMt9mznG7sRzHbfqQ+UjMTw9mllejZOTVwLdVPebaMweEzaNF0SNzRCMsDtQIxg34+/+XafhOQBac2JkCQLSfqHtZbl4+l4iGpXDYu0hUhGOb7VyyYmbOWPGUCuoXgllGl+zstCi16rNMtDx85tRbfbbrbUZxWISIUTK2d6BsyfQSu4eOl+D4yBjwfFfTqV69OtBPLVKTZTcwknypjTsLnlW3yVkourGl1Ss/GvWR56ECH68ALjI1toCw4MxmY7VIAjaxEbPnkcpNmWAWwTd9Eiv/MlIn553oRm0Q7gWfwnr0Nlt0LASnkjt+dL+EvnGxijkdmwJKzda1c5JBCtOPJgN+Fv9mYySLhGvf1k5kvZgdGfWfgmApcii2j4NqBpYs8BSvtcKP7nBw8Mx9wkh5ZJm47eKOIJ7TXKsxbeTCjDs3PDxUF8GN73sJ1W/9thlh7h2mYJnb5NDZzyO+sHkF1ABSIXhj8SCQzL8drTKUrzfyML4uJm8dmwV35o0y0Mbv8RA1vZhp4vopj9sMCC+vysat7v2gsgoHDb3AIrxiEU3f+GUsuf4W3zhGn5HFEIxtp4/xAA9RscDfJ13HIntUcowiMRJmwIfV3hhOzzQlFsPJKXAERDQAYvUsi2rp56xE6UbNXIeVbiQ/aFjtTd6j7IniwRj23kdmGMReZtlqmzRkeMgGvrQ3DTWlxL4qNqjgiXFvum02o7EYWMn0+XGqHqNABB+X4riN/uGOFN+PPKgZBclGv20vEZCwrxqbgcbISTi8M8ZQNkrLKpbZ0u1i8GSrzpoSiZTLqBPYD8fYWjoP7HUXStYb9YQGshlNmQIq3utG/s75twPBAJrNuXnqAoWWVU09x1Pv7dRiem9JbbT7Ug1aRNe870bHIBWNzgszgKn4o5606r72PVOFvC8bq5s3m+Omsfdpj9uA57mPm3k8BsAyBzCb6Tr4DnPkkfJwTrihQ6cem9hzfTDKOVs3kjJJoyAW0vHk/dDLzuiYMjaL6MlczdKNDmLjuWP6JUYDzWDOeoJj5Nf7JpJhkUmiF3lmKbTZpuHBqZBpcK4OjowhpOvHK5yGPLvg4LN8L+am2vqnoW77i4DDQE2jbjTHhnvgw+/RETTXuBnpoJFIsHexjFvGrI6MUKFODEjfm/R4h/xtRtuibrQ5jtUtSTWMZ6dXHXSngR+PIepAI5J6iE4sMYAZqTHDnA5c1zeMyolutPyTUE1P9gXPK9UlnhvFgl7m9HZdw7QUr+7HqC8dM9kWS2Fte5E30sDNHWJ6mvqNOiwCWFZBtfODEROLTDr1z52yrPTKiKJFUth/0b0lXgCF5xiZNeE7fi4QIBmosLY5F/O4DVxZPjTBBNNUGGUL0SfPeTR9FvtYShl/pci7E8eoinDARjvZzlymELBKJdevx6ganNo8Z7Uar8yh91dTu8nPSPk+nULhHhl7S52TpNh6OyPde6aI7OzjwLw9Afs2y77kWmAvx5B+kKmqqzpH++TJfMc8vaxu1CCSU8tpB6qN5DTOaANlcoLdKcOWDyFPNZMnSAeCneO020WnW4qS3J8OlXieG4Y6b+OWAihygA0c+gjdv/5LyLm3PVgr6ZdFl0C1fQk++hv/As1LVwRP86I/ND3gvEhgulRBawubBZ+XW16wm1SUTuDFFi7YU8/tQeVqDU0e4T+3b352rq56lTJtiJ1+zqsEZH1dv64rY0CTfmWea4nYMYqXjaDQC2tRXKd0e6TGmWSZ/ECLaPFz/W6m0ax8bjQ0A01WsZORSfuM0RrrL9AAACAASURBVCdZAhq5zvRzpUFt0SOLdpDSNj01qREbzXcKRassAq75H8H4iO1dSHeioOlcZSELUrYIyC+GcQdckXG0zDduRi+ZD5rN42EkkoaeOYXMILZorzluSFPNgtZYSdqiR/JDkMT+sgp+yJrwugJ2LYsemFHI+zLiFnorEpG7U5WUOdLTY/GyTJELd76yyIulQBi1UX+0HVKW+mtjEMaDNE/OMleYEkOgl2Ut0Jmshqo3Tdf3qNWdJmi1FBSMaFTEDFpW6rWhMDAQmUTyeZZybeve6L2UHQtVXErjFhBm+ekmb0al2G7KfFqRMcAIccyL8wQIzxUXBpCuQQ+wyF9JIzZHoBdJ8WgW2TaNIMMrlIdq3rFQESOi8hyfgjAPpCMzmppt2RHTBGI6VMi3zOwtOhbIHsmCLzqVJIfOnmFBDAZLGAXm3na+bWAUGDC1FT89Pa16MFvRmGwlFklj1U/fIBbomqVj2E6hofCWO2dZkfNCjDs3ODhQl8ENDJ/CjddfHYRyXk/MdLOzSmCmXMXRY/1YubwrgblLbK289W4/brpu5SU2ahvu4MgkervbgnK7GF+ib2gCq5YtuRiHdsHGNDY+rQ6DluZL02lwwQT1MR7UNziBrnbJVbZy8bEENx3kNHVJBfLiCZlnxTQAN7gy0QAa/qSyMQeaRroBrMaeopOTE2hv61A7xPJLvYG80uclcuNR3ExehrFjLEpDw1ZBnRuB9DwT9OjfQr+qjGfcmR6kLUXGjMuhIRpg0TmCnDONW4sOnMu4HcwaOPX38SDQeRk3q9V65DIYXGz87UVpNGVD14WlSCjdl552j6YbXaxF6eAaHfLKd6QDy/dnSkKHLIT+g5qi4nMo4Emc6WOjo1i2fGWks3qFaCs4YjnkwRuQ8f6Tcs5qvTQajVLvzes9d44RVubraQTH0woMKBl1U+h9BrCsubnMn4C5mFMdC78wd4+RenMkWHE1sh6UNugsCYskekSGlVwzeX0xt8uBGiM33AOk5Hl+GB0KBIQaOdJxS5GX2oUZdyavisykEHGad9yxZyNZMbr33IEXqbemfyzibRFLcQwwqm6pCDGCLDnuSqOUzxmVdNBLJ4cWABMAKDR3L7gn9z11ahxNxRYt6MLCHkJjF0qmti/yyH5cj57e5P3WQiTRmSeWq2h5b9n0mSxdnc4sAiJzXtnaZ4VXuY+Mra2tIzirWMiLqUZM9TBnjDnCOB6mfRHo2j4QBhgb0bMegH2XUbrAVAw5e6yw65H5UKXZdGSWwWYOmQsz7tzQ4GBdJqh/aAI3bbwmgbmPYRB80q8ImDtytC+AuUjJ/KR3Tt9fbAkkMLe4Ek5gDkhgbvHWmIC5pZ2Wb8JoCT3haii70Rham2ipeiuaYcZV7CFHyh4p2s50s0JODmbMJDfqMtv2MMeFxgNppqTf6nngBYSs6lss3kBKlholShe1HHIm+mcNGRYpYo4ioyX2vjESYsZabJlAAyUaPW5szoqUnJ9xRyOK9GSOOzYutijPGced8dST9hwBrtPNPG+oIS8107+QEJ7RDebQEvwQtBktF54XbqCPhil7IiogrDht3enWHL+Mi7lJbM3BaBUjGcxvZP4SwTMjGPHfXt4/UwBIxmY9u7woDiOMIYeSUWWbf6N2Wg61VoisWN5noJGzWbVXkmUEM+4Vq3zIHFa5h1Y9lJwujz4T2GlkzlNTWPSExbNYPbQBwGYiywQIGs1ygBEonhx3s+VfM5eSea/ZlJOLYdwE0jIW5nPHVCdz4IikDEix9YCBKkaMGW2yyL5VRqbjgakpBOME21xXrH9g8+EpJxq1d2eN58lmiyqJzOmIMrqiR8oyLSdYv4GAhgCJe4oOo+igMgon9RfHZbrPqlpKVWBWuqYulf+14nuZ4jpeu8JcFLG9TBb8c/+QEq7rPJPrGsfJYknmUeIeDylP3rOPuXSNdSnO47idhnr6uJttz0oBFPEcDY5OYdMNKTK3eGbDme+cwNynIfXz88wE5s6PHM90lwTmEphbzBUmYK6jNRpMNGAY8dD+Y9rGxaJccmhac2dJuLciLJZAbxUeQzEBz19jRMWid0aXslwXyxkMlDTP9aVhHioMh8IbJgWW1lZg48aLfIfFVuR+NOLUsx16nMVnZmlMFjVhb1OW6WdFTlZRjB5oBVZNFiE2WpgVRzkf41Z5Mmd1kcedpedZzoob/fZmoVAJAQIrjwoI0+JS0mLE82/YxiDbLDmWk2fxN58/L7nPQgvMaQ8FLLzwUraYmBmbzLWNveoY+WLUlwUagpHv1F7mNEZHgBnHBJJZo5UgIhR+EYPenQS6N7R0vD2Bzgd1IHgusuax8neP2pKqGoGV5WYrpU3zp2LDZzoaSC2W2gFkl+tac2qq5i9JO6byDFpbWxtL6XuNhU933AZuKKezjTs6XGJU3eiA8d+kXrM1QXBOeOEba5geK59beybrsxyK+3g9hNjLMNK9FaZk6IMKIL1VgoIwl3uIunoFWFYr1wjfzIxWCg660WsRcMGwMJMV3bLqlVbxNDrNSJM9k26Ur4R5na0bna7MQjDcu1ndyKJtJpdKiMpFgGSUeLaJYUsgo8YLbdjqRViUMfb2o7ONTh5GP7nPLsS4tQCKVEkcGJbI3PoUmVtMy+EM905g7lMQ+nl6ZAJz50mQZ7hNAnMJzC3mCiPNMkuL4u+BChmaw8d2LmxjwvyyQAfMFLJh9EUNl0zFVG0hw0pvXkiDRhIjgArcSPt0wMSiEaFRbyj9bkYfqUVua4TiCKReNuTNZXL47HqnSvm4mD/DFhpa3VAArCf3R5BogM/oj15FdN5xZ8uEfzrjzlbbjTkwBrBDhIf0KacBsrCWQ5lAyQ2eei/JHmmMsfgWoxQE8hYVdbkpWLNquGrEB6pszAnT9eMV/giOSMUTQz8UUfJS/fZvA6UKkDLFJlipUltSSSGjYpM92ytTWpRFaHxWAVOLnGWK6RD8m3PBo86+SWMTczoPYpGhWDQpk3/IfnKZysixkqEBPlJcCTTpCAmti0JkxpwlH3/csTAQQRgLrJg8F2vc3urDi9sQfOs6JKU6VGjkGMyxw5/Y4oW5r0bvC/ILhXgYwbLIO3tusjCI3G9225yYh2h5c1pYxwuOKQ2Y1b+dsUD6Lts8cT1TnzY4f1w3ao6aR5RJ/yagY484Rugj0DfAygJ52XOC+0WAn/yd0UNiVsqLNHFGBFnVm3rA9raBNupoVvWNtGXTjeyFzEgk77GY4zaZGijPDQ0N1qVs/fBYCZsSzXIx7YYz3juBuU9F7OfloQnMnRcxnvEmCcwlMLeYK0zAXGuTePklET4a1XI4lmamlV7W2tKmQyDdkRX5GI0T40PO0Na2dquy6rQvsXysgqtVldVG905TY5SBho7SPENrCwNGlhvDXoaeA6KV17ydj7eZYdU3uTffQbzvkl8izzcqIaXIflakeZqxTQM6RAQcFOi/PW+J0Swz7vOW0+J5fIFeuOjjzgCXTzBuAQKMMNJgE9DDwjIErzIPQm+0wjLW8oFghm0xjFbr/dacNskCCgRZrOTIdjyyTgIYylTNFfCkLVaamkOOmgH8PMbHx9DR0alRQZaLl0hA6Inl/d/EiBRqo1HtrGWHPssjCaTXsqCN83Z1Oct6k+dLfhSjrWoAh0hczCFl8QoWAFKHACuWO22XgFL2RLli72Xr3Fu/sEm5r315VsyxM3pb3Cvswev5q7oprQctqwVmmzSf67iZo0oqHimciz1uzaF0EBWAqvRfU3pqc8zDdOAsusaaVtcDjVS+r0WNvGq0rEmLchbUcaT0QW/dxIiqrgkyD7x6uObhhQI0Rim3YkxWGIeVhOV+oh872pa4I8eidyEvTYVnVU7lPSQPU96TjAJ1aoQotPeoDTWOzUFE55CCcwHT3sNXo4FeiZb5gLqevLUP95WuDf+MTjIWgpmaPKX3Z79hVtNWGrU6rGKF6Tl1o1PMQyTR8+kY+cuO9fyPW+ZDemLGCv/qrBkaktYEEpmbTDTLxbQaznLvBOY+JcGfh8cmMHcehHiWWyQwl8DcYq4wAXPdS5gA71GZOtTQ136XUrlQmkmHstmRXqbGohzi3hQ4Nvf2HDeh4UnhADG8PC9Nro99txjZMA+zGZ9Gr1Lg4IYu85dCMr+2XvGS1l5cQgy5mNOS00ptcreW5lZnOUXvvxrH/jTm1hlV1KxjgkjNMWLkxWlFAuwa8qC8afBFO26nps4eNymizD80ylUTyuWSGsXavsLpsDTyjU5oxVw0eqLFWTLtkdygm56e0hwxMTBDexKPnCo9i20evEovjWvm7pjBbD1CBWhZDzmrPmq03tj4OBstyuY+MbqYvadS9RyYh+ihUnTt82xlUwJUFuChgR9KsNM7wOqeHrljFEKjmO5AEIN+dHQYS5cu0/w9la9TK7PUO0a/ZP3JNYyeZMGHORuYM2nA0vYF85piayjKmZE9c8b4oD71ccciJ3TYmD5xLcB+wB4plnex0v7mVLK96eX8uXN9D7OIiMypyFu+IzpIvseoEuc6FAMp5K0YjlOu7RnUCaYXdU2xvYRHlQkqqaOzc0X9yMiROgv8GdQzfCeLFptTifLIOhPoJ2BBIss89iqeXuiE0TWCyJg/aH2OVY/mckrNlcI+S8QxkumfqXst47CJOpEy91YhGk3kurMegNQX8g91ChWlOqntARnlwsZtUfmPPe7hoaG6VLORynabbvhsFUCpTE9iJt+G9uaFlfQW4dfqUvu5hOl6EzpaDJ1nf+rVMpBvwvSpcbR0dMKrnJ7Z3qiXUauLYjrzJR8PzNUxNT6BpiWdKJ7h9epy0IuHYWYKpVor2loXJod5jadcFVNTVbS1WmnaM/3UKh/ipeemsKzrOHJrHsUNq80Ddf5/pES09FOp4dToNNqWdmC2uLU6khyE1RLGpwroXDJfZUBRLLIJzy6z8wnmpidLaG1vWYB46ihNTiLXugTN+Ui1WMAXGy5ZzGqWlXIJ5VwL2uYT8zyDvpBgrlqaQBkdaG05D/skV8Hk2Axau9pPW4vnOk+XQwGU6clptLZbFb3ZP6XpKbS0WnRMfmozkyjV29A2zzyFPX8WgSvNsiOWkKexx2hDiK55JIXNt7O3DIVFyqLra+pNZ65F8PJ7zglNEJYg14pybpwqdclpjJpTJUaA0tyMDmUgoTk0EGahlWw0hJhzfOIkOju7tWAAe7XyXdSgmRHQYlFDK81tVTX5vzQqWeWO0RH2cOJ7MKK48HEbbSlYOQHkmqQ++bhNH55x3F7dk9HFEFXy/CLr62rl2xkBZZ9CK6SQ6S3HKpEeTSI9jNELziFz6YxuKxUjZZ1I7o/12ApGthexsYbxTQqwxBhnAQdeK+9n/V0twkVHg1IM3ZA0ypqBfqNlSmTR6GKMolphlpj3mTV4Zb6ZN8TCIc6x0+/Ld0ulaQWtKm91QFivNP2u0xJJb8sWVeFndp1VYSyVSh4VdTM9E+nQ9el5ebHQhldj9eIToTH2pTBujzbq3vaG3pGmbFFH7vlAPcz022P+bYhahuq53vuxLHue/VotR1fbkGQKaFjunRWliZFBrzLqfTIJfiUKRoeS5s5lqo8yTy9btIS6kf1X5TnSY00cPtK4W6LG0RHioD/QGG3dkiGg+Nufycix9s/zeaacRJ9ZKwN5esxVJNWRFHXZK9OlSbS3L9F9KEVVWGiJEWMWpOI6FZ2odFfX4QRodBAxgsuKoqxAyty9Tzpu5uNNl6bQ3t5xxnErzVIG2z88sSAwV6/M4Du//xIe/cYDaD9Hq6SGAXz31/8IbxYjSNpy8xfxpS+sDVQA3nLy4A/xXttjuPmqc3xI5vKjr+7Ega5teOSGaAjwzwee/338txfHpfMnrl17N770M5swM/Ay3hlZj2sKh7BvagMe2br8tIe/+b3fw6p7voF3nv9D3PLwn0dH++mAL/ul8b2/i4PFP4c7N3ed8UUWAuampo9h13P7UarZQr1p+4M4/MNvY8NXfh6r2ljZqPERRw/uxviq7Vg7+BT2jt6J++5slEN58BUcq9yIykfP4r1Rs7qXLNuOe+5Yelah15oGsevFYdx15w1nvK6cO4SDBzuw5YYVes3w4AH01a7FppWm/PlTKw7ijZ19WLNqAuNtd2D9mrNb/+PH38WL+9/Xrzc1LcetO25BN0bw9GsTeOihbvz4X7+C7b/8OJZmknnl2oEjb6KvdQtuKr6BP36+G1//0pVnfcfK9Em89uYYdtyx7qzXzQfm6tURvLzzVZwsq38G6zbegU1Xzy3fV3buxbYHbp1/wefK2P/EE2jb9mVc1/XxAfJCwNz4iffw6oEa7n34ejTXgVOH9+BIeTM2bjgdyNcKQ3jnlUlcf/s6DHy4F4dabsWO1fO/ztmumA/M1SozOPjeMDZttAdNjRzHOyMrccuGs+/LuZ45uv+7OFR4FFtvOjOgrjYdx+EDRVxzra1r/tQxiX3P7sKKLY9gTU8VtWIfnv6dg9j+3z+IJbPW4rlKZCFgbnLoCF7Y/ZYaiblcEbfd8SCW9567DBreKVfC27s+xFXbbsDpGrTxLWrlMex/dTf6x8tArhnX3rodG1a249RHL+Nw7WpMHjiOjV+8HR1nkMWeZ1/Fbfffifr4u3j57SasKA6hY+OdWN1aw5u7nsfm7feGB5488CTemr4bd209+6gGj72FE8VN2LLyzOCc1SyZAxbL0HsbAEak3HMsgyBNTX93oylUMGNEwosfsDG1UiHV2LDIVtYLzaIPWvSEVCMvny/P0Ap/HgnSqnYa1TBjjd7rLMWJ+Vccq+UWGQ2K9yfAoBeblFGN0qiH0rz/MfJj/e3UYMpUIIzFVhy2LuK4g+xdxuwLJwbauYybvfjCqsjkxDHqpbLyMvqUjTw/yM9Xo8hE+215ERrmKfE7Rgmz87mpqagRUwNANndqMLJPmhu0lu8jYN6omw2ROAaWPMeNpfxjMQdWJo396ozm1uJVLQ24cz0Eyi5zLnN5jVxoJMcrufKlrZG9RamtUJD12pMfMfgJYm3VeGVNv68CMuZEeZ4Uy8/T+KV0LXpoxjOrvjIiyIijzoVHkWhcW2ENq/yoi9Qn68KM2/Yp88TOZdwEZaobfG8xV47Ubo2Y+XvxMz4rtIdwYC5zZz37pIm8OWjIDJBnSaVRmw/LUyMIYg6eRbgsAhqdBczZtIXPMaj+maUbrReb6UauczpBspV8FdRJOwOuK8/Fs31hveMErJkTyqLgBHdKXdS9U1AqvEUejWoZ+mBaGDMUNIk61+i6jGSHdeu5w6RSN+hG78lncrRoXPbdAtvCI+9K+/X3u2DjlgIoovzFaLppAZG58b4f4Vu/dQCrv/TX8cWtraiVxnF8vI7SwHFMVApYf90GdLYBg0cO48RwCU0ty3DtxmXImujV8Vfxb39tEH/lnz+OVszg+L6jWHrTerQX6+j7aBhdq4t45v/7TYxc+/N4cPs16MmP4L0jw8jl2rBh01VoLZxC38FxjNfHUaoUcc3Ga7CkKYeJ/nfx4UAV+WInrrtuDfr3GJj73LU1vH9gDFfdtAZNrsFf+/5/wfq7fwY9XXW89Z/+MYY3/e+466YKJkptqJzYZ2DuliU49O5hTM7UUK7lsXrdlWgr96Ol5yrs/uG3FMy1t1Vw9J0PMDJdwPIr1+OK3iJODh5BeaKEwWonrl85idHqWvQubQQxWVNoIWBuYuIDvHGsG3fd0Ktfreen8NJ/+Y6CuWW5AUzWutDWVMJg/0nVYZ3L16A4M4pyaw9yH+5UMHfvtgJGBiawdFkvcrkS9v7ZH2HVXT+P4df/CGu2/yx6OuzQqc6cQv/AKKr1HDqXXYHuwjiODU7YJs63YuWVNbzykoC56zE+OoCTp4Sb3Y4VV/SEeS7l3sCuV7px/50Gho4ffRmHKrdh++oZjJRbUB3vR9OS1chNjaBt5XKIT/7U2DDau3oxMT6C6vQUJmbqaFuyAr1LmwPYH35/N/ZN3YWHNs9gbGg/Xv9gNR68rQt9QxWsuKKEJxzMtYwcx8ikNdvNN3VjaRdQyneia+rNAOZmpoYwODyNfFMHVq1YitKpcZRbKpjoK6Fr9XKUTpbR23t2g3FeMFfpw5/98SE89BfuQmttCs/94GXc/sWH0FGbwmDfIGaqBXT3rMSS9gIMzN2C8ZEBjE+VrWlxaxdWLO/CqbF+jE2U0dzeixW9xQjmumcw3NeHqXIdXb0r0dmSw8jJEvLlUUxiGa5YMXe0Q+ZkIWBu+P038Mz772LThkdw44ZOjB14AgdK92HHra2YHB/E8Enx8Hdg5couDB16Hi+92Yzb7tiI/MxHONxyC3ZcUcHoiX6cqtRQbLZ3mSmNo1YrYXS4imXrVqPlLGBnPjBXLU9j157juHv7el1nAj5f67sKD23NYexEPyYqNRSaOrFiRTcq5XFUKjM4OVxB75WrUBkfxKiMv2UpVi3vAMHcrZuBkaESenu7UDo1gsHRSeQL7VixsgN9B3+MgwNrsOmGDVi1ujNE3aZGP8Sz+99BT9tGbLtzXQOYK5zsR721F/XJMV3frM4m4y2XT2K61o7OszSeXwiYO3nsIF4b3IiHb8lqFv+9Oo3+sQpyM2MoVfLoXbES7S0FlKdHMDh0CtVcE3qXr1QGw9jQCUyUxJPfie6mQfzox+9jy7234srVyzE90ofxqSqKzd1YtSL2/qvnJ/Haj59F2w33YtPaJUBpGqV8Ec31CobHc1ixrAX13AzGRsvo7mzF2MQEypOiu/Po7lmFzo4CFMzddzuGBsexbEW3Dvzk8BCW9CzDT14xMFeaGMZEpQtNJ3YGMHdy8DjGSzW0dy1DT2cLTg6fRK65hPHRArqXN6Oc68TSswS7GZkTy88ohV7EQxr5egPuSFmzv1lUxDy6RnuLxSmykTi51nLLMoanaVE3RK1AQfiOU5l0DG4wazn6pmb1ZNOIInALPZk0F8oiNBqtc8pZoAWyHL5SQi0alO3npO8ghpMbUGaURgooIzxuxsWxZwo00JN+sY6b0SjKyYBabOZOmbOyojRyFtqlAg6npYZiA15MJNLHvE+fz2UoDiHydFqkRA5ExgKe5O+l6RJaWls9SmatLmz92VpihVRGxTQibEsnUNH0WjV2DQT4ArEeZBKRdaqc3UPGMtu5E6tDktLJQigEExoVdLCrxr+XgGdumiwBM/rjmuI+IlWUeVT6uTssdO9kytCzMiwrcsrZp2e3yK8gRrr3N3PgYLllGcqq0vcy1QUvqXF7AQsH6IzkkNpoekbmwfJUCbpIEWaF3ODYCeep6QWRFKNvpFHKv5u9ubhWrZTqoEoN5jwadZBrPoI+czSQ1q22qFfelOcQ1Cj1NRNN9NJCga1u35lDN2aIRqSUki0xu0ed5A7KmBnxjlVB2UTetgTZCpSnRdDdkeKR4Wz0j/qe8iRV2aKTpFXSyeIsAwe4Rvk1mj1/DBibfpb/Fmvc2mdOhCSH2nx95uoo4cV/9i+x6he+hlf+9Xv4yj/+Igr9b+JX/9le/MLfeQwdlVexe//V+OpPX4/+94dQ78jhnW//NvIP/l3cszHCuSyYa8EQ/tNf/ve45zf+V2zoKuNPvrkTd/+Nu7D/X/8GJrf9Ih7cuhSYGMJUPYexN5/B9wcexN/8uWH89v/0Yzzyv/wM0L8Pv/vadfjHv3w1Ro7+BFPFFTix+0eobf4Sruh/XcHcqqM7Mbr6HtxzY6RFRjA3g1e/+eto+an/E2uLL+HAsWtwQ9dRBXM3F36CH/VtxKO3nMSP//l/wz3/4O9g7KV/i5V3/xIOvfhHCubG3vgxnhjZgs9vncBTv/cCvvDLv4D9f/B/Yeiqn8VDW69A55HfwgvTfxkPbT9ztOuTgLlrvvwo3nt2HzY/8ABG3/oxWq/cho6mOtDdi5GfvIihK+7H9SNP4vWx23Ftfhf6ltyBrdd3oTp6EN9+vhlf+9J6/OSpP2wAc+XJkxieyaG19D5eeLGOh396E8qnZlA7tQ+v/qQbD31+tYO56zA8MIpiax5H9jyN+rqvYPN6OzDOBOa2tryHP3rqI9zz0Has7mnF7ieexTVf+QLW1ut4+7Wd2LD1fuzd+SeoXfMIrl8xhD0738a2Rx7DkhbbHVkwN3x4N94vX4M7Vpfw7Scn8NNfXaZg7s5f2ozX/+hDbHnsFoy//yJKq+5CT+kDfNSyFdtaLTL3ta+24qXv7MWG7dsxcex1TK2+B0tHduGVd/O4b8cWdLaVsWvXCB58yEDCmX7OCcxVRvH8zvdxz+duxYevPoXhJbfhuiuH8cZr07jvgS0K5m7bcS1e2vUhbt26Fode+T6qV30NW27qx8tPjeDmm9fh4CuvY9ndD+LUiz/QyNzKvu/h4ORm3HBNG/btOYz77t2AH/3ZU1h+/T24/qoedHacOdK5IDD3wevYN7UFhWMv4ubPP4DcT36kYG7brYN4/unjuPX2jRj+cD+OVG/Dbctew5NvduL++27E1NDb+KjlFmy/ooSBD8fQ0tOKj3bvxNqtX8DUyV3Ys78NO+69Eb3d7Thb/OjjgrkHt9YxcGhUn3tkz1NYcfMXUZt5Da++1oTt921CT28Vr+x8D1tuuQbvvv4a2q9/HKsHvo0Pig9h2chTmFr3MG5Y04SXd+7BhjtvwuTB5zHUugPXtzyH3cMbcefmq9GxpCUYUcfeehaFdXfixBt7cMtd96DeZJG5bT9zBV5/8RTuvP9WHN23E1ffcj+Of/AS9r6Vw4btm7Cm7RCOlNbj5lUGYOb6+aRgrj55FH/4J7ux9cGHsazpCPYdLOKBHWvwws5duPqWO7Ak/yHePFDAjodasfu5ady4aS3KM3l0N4/iuz98F3d9YTuWd7SrkyFfbMLBV/ag955HcW2bRYWrwzvx4jtX4b4d1zQM/9TgYTy7t4DHH1mDWtMAdr00iu03r8WT33sG6++9H8sK72DvgAOVcQAAIABJREFU3gLue+gW7HvuVWy9+xY8/cRePPz4Nr3P6zt/jE13P4p39zyHzdvuxu7n92DDttuR/+ApBXPbr9qPF9/uxM03rcWbu9/AzZ/bjref/D7Gmm/AbZvXYerku/iouAU7rjh7ZK6zXWhjXlTEm80K7Us8tqTriZGiUYnMKW2URFLbbJ+pIe4lucXQVgqdF5MQgGAeYYsc8OA3Y8EiNDRYWMhAmjhr9UtPyDcj1sCDUqU0N8Nc1jT2NX/D+f/6N/c4xypsmYieG+dmwDAXxwoAsLAEKZYsSCD0OnqzNS9srnFXjB54UY5bqXlW0ETmXQrFCH0pAgQ7a+zflsdDOmAAut6agNRFpdZ6o2z/cvD8E0BbBMYq65kxbIYfaYkC+Ow+BmIYoRMZa684j2gpHZYN5L0Igka9NN+SjZLdweAhKq3KqA4KWy+BAubRZVK5LPgj2Ui2bhqboFs+EKNfCrL8HWSM2eIbpOhpCfggP8/U9Ib1zB8MERwveqH30Rw8OkEildRGZ82nreBHNTR1z0bkLqVxMw/N2jvkcPLkMHp7Vig4jVVjiQ4izTdWo7Q8XOofKXyjUScB+jq/1j6FRXnks9B3MKw/FlUyncYoluR8ZnPnZF6lBYE5gGyNWg/Coudd2ji5Lkjj1u9JpMpp5ao7M7qR65G6kRFfAnmuNa5vWc+yFmWcEukO4NDzWrm3sxTkWA3VjinduwSjzlzggW7OHysSZQVQDMSxoAp1I/MWKWPRjYy0inzONm4WUOL12tLBddLHGXdueHi4LoLvGxyftwDK9MBu/NqvHsB9X7sa/XtexL1/6VewrvgufuP77fj7f3k9KtXD+PZ/OoSv/3d348jBA3i/fwoTb/8A+a3/Gx7PUPzmA3P3/s0H8O43/19MP/D38eBN4m0/hD1vD6A+egBPfng//o9fmcG3/9EhfOmfPIbm4X34lX84hn/2zbsxfegtHPiohKEj76F3++exfuwN/PBYH1pOrsdf+oYZCPzZ9Sf/BnsGrkBLM9A104mtP3Ufumu7G8DcbZ0f4o93TeP6tXUM7uvHg3/1z+PIk/+mAcw9963fxcQ1WyCkq+N7n8P2r/8yjr78e9jy+b+CpUsKmNn3r84TmHsPO184jN6uVuSrXdj0wHrs/89/jKEly3HDPT+FjUsrGDq8G2/3FbBi+SpsuHo1Dr/5UgBzTx4ooHXpVfjCfUYvfH//c5hc9RC2rKxg7w9+F6PtG9FSzGHFxjuwrn0Mhz8cRLkwhvd3TePBbzyA1tIoXnzydVx/z4NYscxplndch6G+wxg6WcLksf2orfgSbt9skaCzgbnv7l2On/nCCtRrU3jhe6eDuX0vvYRb77sHhXode3/0h7h6x5/D0i4z+QXMPXWggrW9xq3uXb0ZN6yabABz237xDhz44evoWn8VyuN9WLFpBwqDP8GHGTD3lduP4DsvVbB580qUxgZwonIrbup9E0db78NdV5dRmRzF8+cJzP3pt15GzzUrNWpZbFqKTbetw8t/+jS6b7wenQAOHzqORx57UMHc7Xdfj1defgM9K5di/PBHWHnL57Bi7Nt47sg6XL2mC6NHD6K26jF0HH8SrTsewdAP/ytq14ixXcXhA8ew+Uvb8cYTB/HA43fg7BmNC4zMfbAH+yZ34NaeF/Ham124dc1HeL9yL27pfAr7xm7HjttWoTb9Nr777TF87nNVPLN3Kb7w6I0YJM1yZQl9hw9jrFTD+ImDuHrLYyiN78Vg5+24tXf+hLqFgLmnnngGS3oMDM1MjmGm5xE8ems1PHey7ydYtfELyFXfwInCFmxd2YrK6BN4ck8nrlnbg8n+tzHaei+2tryA5w+1I7/ydnxxRzdKtUN45kfHcM365aiVDuPY4Drcd/27eHXwFtyzNdJ067kxvPCnT6Pz6o04OfABurZ+GVtWHMMTv7UL08vbsePxz2NVsYZ3dz+jYO7dN3ahbcU1yBXb0NXywXkDc0/sGcGaZUAhtwQ3bl2LE++fQLXWhnXrm/D9J8bxtZ++Efl6DS/8+EVsvvc67HltBg/dZ5Hz3c88ha0Pb8Pe5/Yhv3QF1q69CstaxvHd7x/EQ1+7D0vqNQwc+wAjE2X0v/8+lu74Crb0uAFx9Pt4qW8z7hV67dGDePv9E5hq2oi7ryvPCeaee+FDPPDQJtSKI3jue2/gnkfux/4Xzgzm3t7zA5SHBtC1+Wu47qp2KM2ytAO9o9/B0cJWrF2ZR9+hD7D8gc9j+rmn0X3/o9jQUkP/4f34YAFgrqtdeirRc+pUHrMk9TBmpIS5XtqIWsq3u3FuQK+oxq9Q6sTIaGmR3ldV7/XkZeLdW52NUDheUOOZRpMZLFYIIFvGm2BLWgmJkZEFg8HrnCmOQY95tlQ2o4Kk/sTqjDSYIz+NUSnmavEvHB/z6+Yet7UcIPiU9zz7uKM3fdHHrQBEipNYr6syq3M6pZE5ZtYLbha4ceM3fO5REAMXRk0UI1x/HChX1Bi0j0KfNi+MwKp9WXoYaYchIpahE0ZwZLRFAzZm0Go0K5NvpPrQcyMDuPLoDsGbOhJmUSQJJplnxKiKlemPtH6uA41g6Hs3timwyIYZ/NniPJkaJCFKbc3d5Z1YOp9R5AgMGumC/v5OzROAIT+yXy+1cTNyacVBLNLD/Um6rgJ7p5HGv5GKanRDRp9Z3ojAPRsh5RpRkKcNwm3fZYstGZAnp9HAYGZAIReTjogsG4EOBequBmp2XaJS096LznLl+Hzmo7GdSxaYG5XTqiCQHmrPzoB9d76I7mWvw+z7cS0SJEXwZ43KzSHmBWj8dwPABLcxqsw8PEazmYdqUWoHwt4HlJG8UNRqEcedG+jv1+Bfv9As5+kz9/q3vofyTz+OO4rA6NF9ePWDHjywcQL/9ulu/M8/d2UAcw8/1oIfvNKLn/upazH4xL/A7t6/vTAw1zmDP/g3T+KRX3kkgLn7bxrDd37rh/jK//gzqB9+Gr/2J+sVzH3nH36In/qnn0eTg7lf+wcz+L//YDV+9e/ehBNv/RjHWm7DupOv4/sjN6L+3Pfw1V/96wq4+MPIXG93EaX+P8EPXtmIe7cONoC5h68dwD/9l2X8vX90M5q9gtDe7zaCuVe//T1s+LkvY63fWDyiL33nd3DTI/8DxEg4f2DudJrli7//+yiuWY8jQz348ldv0ZwmWZRHDz6Ht2cexLX5FwKY2/leN+pj72LTYz+La5dW8doLL+OOe3boqN+cFZl7/ZkncO2Dj6KtcBQ7f+997PjGAzi5/wc4te4BXNfdCubM3XJbDa++1oH7t12Jobe+i4/waABzM7kP8dqrwN13XK3POH7kZQy0b8X1M+/jibfW4SufW3IamHvr5Wdww50PYP/Lu3Cbj20uMEeaZWVyBD966iM8/vDKBjAnOXMDz/whlt7657C8yzzhJz7c2wDmvnbXCfxg70p84eF17ozJ4ejbr+DEsntw5/LzC+ZIs2yvV7H/uSdR33Q/xl58FZu/fC96/GSTMQqYu/P+jdj15B7c8MjdmvenSvzon2L/+N24daNRbJGv4I0nnkDrjscw/uS3sOyBv4iruv2QrYzjx09/hEc/vyWz2uf+dWGROQNzQms99vq38f+zdx3wURXd92x2E0joLQlVekfpINKlKU0QQQFBEAsqdrF3xa7YPvWvoojSRFEQERAB6b0jgvRe0gjJJtn2/52ZN5sNCiyEkHafH1/ae/PmnZl9d87cc+89kOAFil+HplFLsPJwXbRqXA7e5L/xy68p6NzOiQVnkLny8cuw09kE7RuG4cSWuQgp3x5piZtxKuoq1C54dumx6XEwZO6/ZJa1Cq3H1oQrcW3jAojfNhspZToixL0VMUXqoW6RgnCnLMamf6qjUT0T1GdDwpZZWB8ThZN796FVv5tQJvwI1m5MQctGJnDXBu+hX7HyDDKXuHsBNic0wdUNi8CXuBuT5nnQf0AxLPhqJSIqhMDlaIZ2baKw2yJz9pAk7F67Ervc1dC8TsIlI3NnyiyNXATOw/hx9jH07NcEYV4PlsxfjeatamHZ6ji0b6c9z+sWL0Sj1u1hs/ngcZ3Ggrnr0KxTfSyevV2RufCjc7DySG1cfVV57Fy5GGm1OvnJnNu2BYvm+XBtpwaqrbSkeKz+y4mGld1+MucJO4RVS5xo0bAcli8/iGva1TwnmfPZXFi74E80uKYTdq7+DUVqFsCWzWXRvUMtTeZSrkZZ589IKjcAdczwhLixYe5ylOnaHhW8wZM5ZrM0RY+1zExL8Jg8hB9PI3E0C02ziDFprlV8k5U0wFrFq6WSSUZhvqr1vVWQ1siRzA6v8uIZb4zbrWKc2K4iiixUq2KI9MLCkEG2l559Ti921PvCSkNuPEKUsOk/asmVSQmuFztWDTw/4TDyNXoY0wmW8p74n9FknUtf7Jj7XnS/La+migW0pKBZ129Nkk3MjS4Ibr0/reQdxtOlZIZ+T4UubszzSR4YK2ckt0byZuRqKjGMlZXSKGmNN8HMMSW6UqUftEdWSRdV0Ku242qxq2SGuhi0P9W8RXoCvREmUaP28up4O9Nv9axWnJxfBmbJEAPngiJjpmSA8ipYNebooaYHWhWm5sKeBEtvNphYLpP8xcgl1d+IqVUHS3k0rcPUtjPJcwwObJeYmngv46UwRDAw+Ya5n5GaKvqsSG/u67fDQS+TW3uquMng0El4FDmzMpkygYguQ6E3QHViHB2nx80ClpJQY2nVjjPz28hgTU0+4z3WyVe42aTfb5y3Zu4oeXFASRL/u1HNDRbUZqZfnVDFlAxI9+xrYsT7G++fn0j5Z4AunUEvdPq7kd5iXS6EfVF9YjxqaKhO+MF3lzUH+Y5h+zoWUsch+9+jVi1Gv3fZeidmSEoS8I6hWiJQXh/4eTB4pxey14oHs7lnvIcmHtHEy7Iv+jPLMbx8/VYJUAjayTjnOT1zPjgxa9Ii9LilmxoSb1osvnlvBa4dcgV+/DMjmevWIxo/fL8eEaWLIvz4JtibjjormQuHG7vnTMCiQ9EoWsSHY9t8GPD89XCvnoypK4qhebcWiFkyA4nFo1HIeQybY9rjsf8gcy+/WgzffLwF5WqXgi0xFuU6dEHl2K1KZtm44FZM+u4o+o/qjtKFtbFaNfN/2BRbHgXDQuA9cgRX9b4ZFQpuzkDm2lU4ihfHbkWtehEq3qdz59Y4uPjTDJ65tBNb8MvMPbCXsiOicCl07toKm+dkBZnbhcXLD6FUMe35qlz3Suz6dQaq9OqLpJ1/4lToVagQth/747xIS3KiZO02KHg8XWbJmLkmVQ5izfoYXNnQjR37K6NZY+1dOJPM/b12IeJ9RRHicyJujxdNOhfFn3P3oly1iihYsCTqNyysZJaNGxbB8j93olCxcHhO7UdoZLpnjh+2v1cvRayvABzwwJtaCA1bNYDv5HY/mQO8OLh1CXbERaBohA9xMSno2LE1Np2HzC3824cKpTwqti+sRD00ruLJSObuvRb7Z/+AhCJVUSDUjsgqDVAwaVsGMte3ewlsX7sG8a5wOEIcKFurIXB0bZaQuVnTVqFk1Sg44EVSsgON2jWB5+BGbP7HiYhCdoQXKYcGdSromLnWtbBswVLYixShuUXZSnVRIToNa1dshjeEsr4wVL6qAY4umatkluXTNmH91hg4wgvCXiAajesWzzIy53YlYMmc2QiveAOaNXZh8/KNcNnC4U5JRelqTHhxBItmb0PRCrURWTIBhwtciZqejVj+VxoiS+qYyHpXXR4y1zDqbyzd7ERUKcB56iRq1O0AWwCZY8zp+qVr4baHweazoXytlog4MEMlQKlZeifWbfeiRZt62LV6GWJtBeDw+VCm3JW4IuoAFi44iFLRtVH/ynKwe51YMX8NqrZvh8hQL3y2VGz7ZToKtWqD3bN2odngxti7YhnCrmgH+5EVyjO3d+d6pCW5cMJVBlfVSbxkZG7+hgSUL60ToNSo1RDFi+oFFGWW38/eisqVSsHnOo3QorXRuG5J/LN5BY6nRCA0JBmhhWugQQM7tq3chzSvB4muIrj66srYNG8xUktVxJU107Bm1SkUKxaB00ePodQ1vf1kjvc48NcKbD/uRdFwB3xuF9zhNdGqbiiWLlqPsBJFYIcbySGl0brB2clco9aNsH31EsTYCiHc50HCaSdatemgZZbNW2HP+kU4HFIbdQpuww7n1WhW4yTWrNsJW4HCCAkpjnrNq2L7nGUXTOaYzdJIaLgwUAsBK87BxJGp4HqrtpGR4vh3bk0iEhPwb8nkTLFaRdxC7GqhYqQ9gV4MI2M0iySTUMBkm1R9yhDcb8kkA8mclag7NdWJgsz8qTbW0+Vy2rumGJ21yDa73Fb9uoACxIYU6h17nUQg3VOYns3OeO5yXb/96dcDYxbTd/lVEhxTFsLKNmlkVyZeKLCUBBfMXJAzuYnC3pIHUjqr4i4pBbTiEVUR44D5kZ4wJT18UnvA3P5Cx/4seibxTIB3zZ/swVq0pi8w9TonMG26itdh7J5KjKE9k9oRpAseK+JIMsjFqElzb2KLHPoaM1fVM1LWGUD4eTMjteRfudjWkkwt69O4WOUWjJzMn1jCkE8di2RSxKs4UGtT87/mpd/ToiRq6Z5BJSW1Nk5yer+Vh9+SnhpSFEhk/SUlNIJ+2bbetNHeZS291Z5a/o7Xcyy05FKTsMD5wGtJnE2heDXelqxWS8V13KyRhRsS6M+8a20wqDMsJYHJeGlIJt9xfs+imk9688K8X/l9mlvLh00tTCN7NARJcQ3rc0Q5p5FZaqKYnqzJlHLRmweWfNJsllibZClOp+UVtGTopqyIpbAwMXemzAr7azbu/GTVAlHHHOtkKOkbN4Hn69IifC5/v1Utv6zrty0uLs7HIpEnYpPOGzPnJ9b55JvFP09F5S79UDE8BPHH5mHdzpro2Fp7mi7lEUzM3KW8X15vK3bXCqw7WgfXXlMMnqSjmL0oHj2vr50lj32+mLkLvWli7Ar8c7IGGtUsBa/jIJbNO45W7RufvwTGhd4oyAQoF9HsJb3kfJ65S3qzy9hY/J5fcNDXCvWrWt7Wc9w7mJi5c3WdZG76fCf69qx+GZ8wd9yKseKFw7njzYWq7rOS6liZ+kwKbZONT8WIqL9zB9mlAvBNVj4TT+GPhbI8fKxdFhpawC9VUhkK/Uk0THpCLWYzZI/94AKbCwIuuvyeECvlvNoVZ0ILy4tjZG6UVvmTX1gB+ybOzxTspRQ0sLgyFyRGnqR30S3JnJWdj33RsSM6oZRaaKo6YMZzd4n6bVKqX9J+aw/Ef/c7vTaZHkN9uNKYnCQ8oEiy9kSZOEETJ2fkoNoz4EJomPYYpNda0zFP2mtkxemZ+mqW18rEEjHTpfEwmEylHFxdLkATJx462UM6UdMexXQiZORpgZ4ek1qe40VJKdtX3l4r4Y7aLLA8r0ZqRg8E2zBxPyR4JuZOL3KtJBKWR5P9Y5sq2YMlCVReFd4voF6ijiHSMj41py2Sp2sbpkskzeKcGPMzZuauyglt6vBR1myVaNCyPr1Iv5h+m3nPZ8yufpuMnRxnvkP4T5fQ0PXhTGIU5TW2PLnao28RORVbq71mfo+uv1SELgGhparp9fb88byWV1NhZxWiZ380UUl/N+o6gdqDbGJozbtRzS/Gdlp9UJtXViZNI7f0b4LwHWh3qM0FlitQh+XF9WeLDEgdqz4bVq04hY/1OSNZDYzVVCTLmp9GBm+uVZ5Al473058ZHX9s4mJNbHHGmp3a051x08KK3LQ+h7qGnC6XYCTa+t2oZeaXq982ZrMkmaNn7nwJUHKHeb50vdy1ai7mbYyDw8viq4XQ9rrOuCL67NkBL/bOQuYuFrn/vi4l7h/8ueoAChQMAbwORFZvgDoVz14aIjN3v9RkLiVpN1at3gufzQ5fCFC2wlWoWaW4P9FGZvp65rXByCwv5f0upq28SOZ8nuNYMn8pSlTvgPpVz10GhJgJmbuYmRPcNbpouI7VMYt1f5IKKymK2tW2srxxgWJ2/bXHLD12Q8VIBcRZGE+Yqemk5TeWd8OfWVLv7uoU9HrRZMihlqZZsSvW4xgZnk4uotOM65gPK7bDkun5szZaCTKUR8UqSM7rKBNURNSKazJxNTprnU4+oQiMtUj21zjzx4ilZ7rLsn4rzNP7raV+Z+m3VaMt2H4b6Z7JXmqSbugSEHr3XHlBTIHYgDTnAQUe/KnyuIA10ktDHB2hLFacLsHVNf+0xFMvgNPb9xd6tmS0hvyZmmL+JBnWotHEWOrYSbOITPe0Gclk4LibrKQkLLreFz3GVoZEeg3UuKcnPvF7KkwogJXmXm9wWEWkrXlp4ib1poOW37LQOb1zxrNsYje1hFTLSc3c12t57YHWcj8jf9NeKwt+f9ZWQ2iNJ8a0qYmwdc1F9pufi8BsoP6YU/PMZ+03F+6ahGkpbXD9NgldeB3JiZl7/rhGlfxIexpNDKLxPvk3jqzsrJoU62y4mpjqgtm8XtdQ1BtR5vOu32t6zhuCZjzuJk7NvBM0yeS4mDqC+mcVh8sNIut9kkGybsW1GaVDepytJlLK0602AdKTAZnn9mfD9Hst9bvRkDX/RlZAZlM9L/Tmhumbf675ve2WYsWSreu5w/en9j6bwvYZ3sn+Oof6/a82bKzEVkb14N8IM1lAM9XvdE99ukrg3P1WZI6Zu2ITUoKqMxeciZSzLgQBIXMXglbOOvdSk7nL+XRC5i4n2hd/r8ySuYu/c96/Unvm0usmqYWqKg5rFgPpqbeJhklYYRbpXFBwgRIYO6I8Xcprp0mB8poZWZklXTK7tulB9HphY+ROZvfcZEnjvZVsjRnVAhaL/gUwPWeUc1pJOFwkDiohBBdpOnZJExe9WNcSqPQdZhPfpD12TOKS7ikxSQBMjSe1MFNZ7nTGt9zZb5OcRc9xjhkXaIZ4Gw+XkVeZBBDGqeGXL6pU+aYNK1OpJSc0hJF/NbI1jqGeR9rjqmOGjATRxKKZWESdDdTkojBeGJM4Ij2Tnh6HdKme9jeYrJfpHdT91FJM7VkxEjwT82fi9DjH/CVUrGQtukiyLmNBD5zxYBvPgyKYyquqcTBSPjVHLCKr6opZBas1pzPZDy1pnx4M/5wKrE9nYg8NseUCXHlJrfvxUpKp3NZvQwJ0ciJdXsHE3OoYTUoptWQ6Q0IOa/NHbyhpohdImA2hNNkp9SaDflfxd0bKq5PPMG6UiZXs1kaDlkgaabn5zJu4WUM4jXfavBv9700rg65OIqXJv5GwKy+dlU3WeK7Ss95qEpwuG9VzznhgDas36gYT86s/V5aM09oEMpttpi3t+U3Pgqmkv5xDVvF69QzWRoOZy+r9bn1ejJpBbaApb6n1OQ2oHWrKxvjfjZbn+Gz9Nhk5DT4mLtR4y9OTEZ2/3ypmjh/G4ycTUbd2Vb8LP++b8ZzzhELmcs5YXGhPhMxdKGIXdn5e9MxdGAKZ98xd6P3y0/npdebMgtxa7Cryo+Vsmtjo2JRAF7kxtFoCFpCG2oppMvFQer2anj5cZ1G0ISUlGeERhfROvBXjFiiZMpkRNXHQ0kzenxnhwgoYhYhOFa7Sc/uFgpqzGcJliJnfi2h5DEx9MLMYN7JJvUueXhhXL0z0jriRJ+mdaZ04JHDhYRZspuZXjuy3lWBCSVWVzM9kUAxI4pfBIWrqyOm4usDyBCrRAePhzELceIasBA0cF4O7WVxqWRfH3EpwpZJW6Gyoivxb3kAz30zyEjMOOlEEs1fqlOk8/NkiYQOJvM5uqcfRxBYZMs/rTTynWuAG1H7z10/0MyJNrrRX1EqAYi16dbyQW80KenA53wxZ1R5dy6NteX+NlJnEznhxeLFJbW8IpX/OBMSEKkLsJy96nDIkSPkv7UpW9ttfU43yWE0CLrbfJDYpKc70DLiWBFB7P7Uq0p8xMkCVbdL+G8+YYbEmdk7LMvX8MDJA9e7xqwmYBZXeOi1DNp4uFetFBYKJow2Q9RplgL9d692n52xg+QTtoTXlEdieThxizQtTosXaXOKc5WGycqamMf40wl/uQ3ncLGKliJS1+ZL+vtT1PvlupNxZ7wmEgKUCWL4lw/SwEjmZZCZ6blneZhJeK7GLP47aZP204jKVx9DadFCfSSWZTn/nnvluvFz9tsXFxfqYKee4xMxl2xqGZO7Q4eOILF3Uv0uXbZ2RG18QAkLmLgiuCz5ZyJyQuQueNBdwgZZZMqW88VZZ8SSax6VnGzSLHUtyqeVgWgaoyxdYsWRmF9pa3Cub709woBf+htwZL5xJ8GBkcBnrwRmvoV7VBWa0NIsnlZVS1XqzCvEqGZD2rPnlaJZHRi0+rN1/vUuvPXF6uahj5UxyAbXos2p/qXMssmEWckZumPP6rQl5YDZJQ7w1rdYxX1z4+Qt3W7FExkNpsNPJa0iirQmhJ4XyHPhTo1srRbW7bhW1VpsALiaZ0LGFJrZNk11T+Ds9Fb0ZJx3zqEtdqLniX1BbkzogsY1ZtNMfli4H1fPRyBu1d0ZLGtWi1Up/r+auRYh4b1NHMTA+z+8V4MLZqlFnyLvfw2t5UfRcsSSxJh7UIv/+57Vir8yz+qWCRmJsfZZIGjkHDZbaa6prmfkljFYNNpOExRARTWytYuO5pN/Gk688cJZ028gRTZZb80pTkuqAmEX/O8DK6Kjr6wUWWdfeOsqTGedqPM5mE0BvEOh5ZrxzgRJWJcO1xtVsWJi4Sn/spF+GbhWwN+/GgBqW/pg54161PLKm9IsZ23TPpH4jBf6s30Va5mg2QgyJSn83pscPmvmls67qeEq/RN7yIAd2xyRfMdlVjbfQqCtMzKKRwRsvttlEU5suJnFQwMba5eq3LT4+zkdDRM9crRqVxDN3AQuBS3UqydzhIycUmTMT6FK1Le1kLQJC5rIWXyFzQuaycoale+YoU9MLGu1T9VGbAAAgAElEQVSB0KnVtdcpPducyc5mYpHSs/Rp2Z4iCWlp/sLhgdIflbiAu7s+r7VbbBVhtoX4kzyYdtOldFZ2Py5mlRzPhpiYYyhVKsqKX9HkK5BgpDiTVWkDI1HjNfQCFipUxO9hM8TNeA9N7M2/U3pnrOfk995Zqen17rtOU27irdIL5er03JnrdxIKFSp6ifutEyCcGReXLjnUJFYRA7UQdukseJZHy3g3MpSV8Gc0tQo0q1ginaDDxP6YBXSgZNMQPc4dzhvGOJkFtvKOWv4Ok3VQke+AWJzAxDRacmYko5r8mPube5qYNtU3K3mJWrxb3grGC7FGoum7wYDnmDg/TQrVLoUad2ZQZayXkUxqIsokHVqfmXg6AUWLFlfPZUgmf69KO1ibDoGxoKokhZWmXxFNi8gZz7Bfsmd53tiGKiGiYss05rmp3yaeTcVqWYRVy7YNMdFSbiO95udMjYWVXMR8JrXHTWOuvlobB5wXOgaQsbKp6t0QGK9prjNzh+caUszNBaUMUKUtdDuKeP3nu9EQMD32fBarTLxqT3nKUlLURoWJHQ4k57yHSqSjpN6alPMbPU+09zAwptNIPI2nl+3Hx8egePFSal6ZDZ3AbJ98fs7bMJVUSvfT6UxC4cKsU5uebTMw27D/M6yCPE2JGP1ZMxsiJkOsJovaA2k+25eu3zZ/TOV/9pueOYIYk5CC6lXKCZnLypXDWdommTt2IhalSzDFdno9lmzoitzyAhEQMneBgF3g6ULmhMxd4JS5oNONZ85ItkyyALUYUfXEdOyb8cJo6ZOW5ykvmSX/UQtcvyfM1HrTHhnj9TOLc3ON30NnyTJ1PAclm3pRpBYXfu9ZujcoMImBWYiplPcB9cRMAhQlv7OkdKY4NFsPjAsMzDbIBaWWKWlyaxaE/sWh6pz2AGoypCVKGfvN9pn9Ue+iGy+WP0towI79pei3ii9i3aowZsULrt/Gw6mR1vX2zNgGxhapRaSVPCLdA0mPZ3qCBb1o01JcfY72jlD+Sm+LKTWg48nMuSaZgRXzZbnOVDykNacMrjqzqt71Dywc7Zd3qjHQhMzgbRbPvFaXCNCeM1MXziR6MUl7TAIWNbZWFlOTCMPvrbUyG5oPmKkHGFio2RALk+Ev0NurCSk/O9qTzT6p8htuLVPTkjUrEYaVrCcwY6xeYGssTEIef2ZYf0bH9OQn2dVv5Umkd9XKdHu+fqtxseJazYaQ33tpxbkZz2ogYTZ11ozb1cTL8dp0T6Yld7Rqypn3VHqheBI1t5VVNJ3MmBIERsZoiLz5DKjYR6senHmfqDhcJe/WY5Tx3aiJtl+ua3mrjRdMfTYsr6RJamPmovn86XpzxjOp5Y0Z3jEWjip2MMAzFig1VRmArcNgTtKpyweYwutWDUUrblRjnp6sxXgB9ZzV801vPqT3zYyTyXp8OfqtZJZ87hRnitoZkkMQEAQEAUFAEBAEBAFBQBAQBAQBQSBnIECSWKRYUe2BJ8EMqNeo6syRAaelpqFMZKR45nLGmEkvBAFBQBAQBAQBQUAQEAQEAUFAEEBSUhKSk5OU3NIoHbSyAlDZLOlWZ3mCyKgoIXMyYQQBQUAQEAQEAUFAEBAEBAFBQBDIIQiQzFEKb2TypmalkleTzFHPmZqSiqjoaCFzOWTQpBuCgCAgCAgCgoAgIAgIAoKAICAIkMwxHM5frsaK81PxkjExMYwYRlqaS8iczBVBQBAQBAQBQUAQEAQEAUFAEBAEchACJHPMCGqSxehkNx5dU9QUDWdGIfHM5aBRk64IAoKAICAICAKCgCAgCAgCgkC+R4BkzulMBktGsCQDawfyUAlR4mJjWUFTySwjoyQBSr6fLQKAICAICAKCgCAgCAgCgoAgIAjkGARI5lJSnDAlXfzlHFhFhp459pQ1IySbZY4ZM+mIICAICAKCgCAgCAgCgoAgIAgIAiqbZYrTqepXpqWmIjQ0TNWuVDFz4pmTGSIICAKCgCAgCAgCgoAgIAgIAoJAzkRAxcylWjFzsMHLLJY2XYzdFhsb42NaS5UARUoT5MwRlF4JAoKAICAICAKCgCAgCAgCgkC+RMAkQLE7HPB6PDpYDjCeuRgfs6F4PD6UiSwjpQny5RSRhxYEBAFBQBAQBAQBQUAQEAQEgZyIgI6ZS4E9JATQPA66YrjNqjMHmyoaLtksc+LwSZ8EAUFAEBAEBAFBQBAQBAQBQSC/ImBkliG2EHgZJ2cLURJLt9sFW3x8HPOgqNoFkgAlv04ReW5BQBAQBAQBQUAQEAQEAUFAEMiJCGgyl2rFydnh83rhU645WDFz3uCKhh85cgQRERE58RmlT4KAICAICAL5CIG4uDhUrlw5U098+PBhFCpUKFNtyMWCgCAgCAgCgkBmEYiPj8cVV1xx1mbSE6CEmHA5MOeJJnMxMT5HaCiSk5LPW2cuNjYWJUuWzGx/5XpBQBAQBAQBQSBTCOzfvx+VKlXKVBsxMTEoVapUptqQiwUBQUAQEAQEgcwicPDgQVSoUOE8ZE575nSsHMPlSOxssMXFxfk8Hjc8bs95ZZZC5jI7VHK9ICAICAKCwKVAQMjcpUBR2hAEBAFBQBDICQgEQ+aczmQ47A64PW7Y7XYwfo7eOVt8fLwvLTUF9NSdL2ZOyFxOGG7pgyAgCAgCgoCQOZkDgoAgIAgIAnkFgWDInIqZUwksbVa0nE/xN1t8XJyPf0lxpiDyPHXmhMzllSkjzyEICAKCQO5GQMhc7h4/6b0gIAgIAoJAOgJBkTmWJnA4VG05HiR1Xq+XMstYHzWXKU6nkDmZVYKAICAICAK5AgEhc7limKSTgoAgIAgIAkEgECyZC7GHKALHsgQsHk5ypxKg0DOXluqSBChBgC2nCAKCgCAgCGQ/AkLmsn8MpAeCgCAgCAgClwaBYMic2+3WJQkYJxfCeDl66Gy6NAHddJRZnq9ouMgsL82ASSv5DwHuopw+fVqlQWfQ6vkOj8cDpqEtWrToWU91uVxIS0uT1OrnA1P+nicREDKXJ4dVHuoSIUAbkpKSkuvtA+1mwYIF4XA4zorMqVOnULhwYeWpkEMQyK0IBEPmEk8loECBgqq+nA02RepI6GynEhJ88QlxsCEE5StUUPrLsx1C5nLrFJF+B4sADeDvv/+e4XPA9Oe1a9cOton/PI81sV577TXcf//9/tSzu3fvxj///KPOL1euHOrXr68I3B9//IFGjRrh448/VteceXARyw99eHg4Fi9erNqUQxDIbwgImctvI57/nnfHjh3Yu3dvhgdv2bLlOTf5WDtxzZo1aNCgAWbMmIEHHngg08CdOHFC2ZrQ0FBceeWVqhbWihUrULNmTWzcuBEdOnS46HvQ5i1dulRdT9LG5wsLC8OkSZPQqlUrTJ8+HZ07d0a9evUy3IObmePHj0e/fv3w5ptvqueMioq66H7IhYJAdiMQDJlLSXHC63EjNKwgvF6PKlFA2aWKmbPbHSpmrnSZMkLmsns05f7ZigDJ3KJFi8CdvnXr1qF9+/aKfNFoJSQkqM8HvWXMKMR/9Lhxx5C7giRs/L5IkSLqGbgr6nQ6Ubx4cbAY5CuvvIIHH3wQFStWVH+fN28ejh49ivLly+Pvv/9G1apV0aZNGyxfvlzd78MPP1RGikaL/eFBrx7b4r24I/Pnn3+qNvk9f0+CR4MohyCQ1xEQMpfXR1iej5t9nOe0RbQ71atXR7NmzRSpIgmirSHxYb1Evvtpc2in9u3bp2ow/vzzzxg+fLiyUyVKlPADSlsRERGhrqV9ofeLf+dXyrhos8zBn999911FrGgfaevq1q2LnTt3Kpu1adMmRRxpm3gftsf+8Ty2x58D782+0k4WK1ZM3eL48eMYO3Ys2rVrp2wqn/WRRx5Rm6otWrTA5MmT0aVLF0Xm2G/ew9jCBQsW4Nprr8WYMWOUHYyOjkZiYqI6h+1TuZKcnKw8drSRxPBcDguZcYJAdiIQDJnjmjKUCVBMoTnloWM2y/g4n9fjRWpqGqKio4TMZedIyr1zDAJHjhzBhAkTMHr0aNWnZcuWYdasWcpI9O7dWxkrGhkaRBqHypUrY9euXcrYjRo1Shm2Tz/9VBmTKlWqqGvoZTuTzNG4cKeTu5sHDhxAx44d8fnnn2PQoEGKzL3wwgvKkLIdGm8Sy+bNmysDX6tWLUXm7r77bnzyySeg55z9uu+++1CyZMkcg6V0RBDICgSEzGUFqtJmTkSAtoibfrQPJGt839MekCg9/fTTeO655xRh4vu/cePG2L59O7p3765sUIECBZTdoveMpIjHl19+ibJly+L6668HCREJWdOmTfHLL7+ov3ft2lVtZPLgPd555x1lV2jvSIwWLlyo7E3fvn2VDdqzZw9KlSqlPIK0geY+c+fOVW306tVLEb4vvvgCtK0kVk8++aQioyRz7CftJsnc//73P9x7773KXt52221KqcL2SFTpaSS55Pc9e/bE7NmzlU394IMP1Fe2/eOPP6o+XHfddYqUEjuGN1SrVg2DBw/OicMrfRIEFALBkDkTMxdit4M1wvVGBbRnjh+stNQ0yWYpE0oQsBA4k8y9/vrrSv5BA7p27VplVCk7ueeee9RO4qpVq5TckZKQOnXqKGNKkkcvHHdHBwwYgIkTJ/6LzG3evFntUnIndciQIYqsBZK522+/Hd9++y2ef/55ZYCvvvpqtfMYSOZat26tjBwNM9vjruk111wjYykI5GkEhMzl6eGVhwtAIJDMkagcO3ZM2QHaBm4Ufvfdd4owcaOPNmDlypWKzH3//ffKRpFs/fTTT4pAkdwdOnQIU6dOVTbrs88+U94t/r1Jkybqrhs2bFB/o+eO60PKIEn6aJ/Y7rZt2/6TzP31118YMWKEIlxvv/22IoRsY8uWLejWrZsiX8OGDcvgKSSZ47lUo9AOMuTgzjvvVN65QDLH+/fp00c9t7Glb7zxRgYyR5yuuuoq1WeSQJ5Pgsr2IiMjRbUin6ocjUAwZC7VKk2g6swxXo5lCUKUzDLOxzA5Z7JTEqDk6GGWzl1OBM4kc4899piSrfCgMaS8xBg8krmTJ0+iR48eiriRwNHwcDfUSB4ZA0eid6ZnjruZ3EmlcaWho/EJJHM0vtyhJEGjtJIeO8pbAskcY+1ouLjTyoPxfYwxkEMQyMsICJnLy6MrzxaIQCCZYwwdyQw9cVSD3HjjjYq0kUTRTnBjkVJ9kq6ZM2fioYceAkkWY9Aef/xxf0IUesBob6ZNmwZuGtLOkPDwoGTz1ltvVbbOHFSH0L7RDlHuya+8d6Bnjp9JkkcuSt977z1F/kziEnr+KJOkxyzwIJkjoXz00UfVBig3TmnnGDMeSOZok7du3arkm/SyUdFyJpkjKeQ9qYyhx4IbqySiJIb0KsohCORkBIIhcy5XmspeyXg5Rei8VgIUyix1NstUlImUmLmcPNDSt8uHwJlkjpr+Tp06KUPBDxzlICRs3L38LzLHIHSew2v4PeUeNDRnkjk+EQ0Od1NpCBnMHUjmKJ95+eWXVTsMOqdkk8Y6kMzxbzTUDACnJIbSTRO3d/kQkzsJApcXASFzlxdvuVv2IRBI5hhLxrgZqi8YU03P3MWQuSVLluC3335TcdpUmlDWT5UH5fuMa6Ot4dqQnkBuIJLAkcwxGQrj53g9iRuJJe0ONyYNmWOcGuPYSCjpKSNh48HQhLvuuksRQXrguNnJv5G4kTySMPJZhw4dqqSXgWSORJCx5YwZ5MYq+3UmmSMxpYKGXj4SXcpOuYkqZC775q7cOXgEgiFzTmeymtcMjzOxoCqzJckcbyWeueABlzPzPgKMB5g/fz5uuukm9bCUqcyZM0e5tRlkTf0/49xoSBmkzjgGBmtzR7RMmTLKS0bpI40Wdzm5G8ldUu6Eli5dWrVp5Jn8npp+xinwXHroaFxpOGlcKX9hvAQlntyVbNiwoTKoJJYkgZTXsK/sB3dB+TP7KIcgkJcREDKXl0dXni0QAb7fSZb47if5oXSQUkbaDSo7KPmnjJEkh4SHnjhKLim3pM3hZ4WJvWjPjFqEybdoo2ibqCahjWNSLipKSOSo7uBikff5+uuv1eYkk4pw85D2ZcqUKUqRwt/xZ24ism9UqBibyQ1PEk96DGnLaEPZV3rWBg4cqOwZSRpJHg/aLyY6YTgByRxj5aiAoReO19H+8hzKPOm948Ymn482kl9JImk/SS7ZL5JOxrvTgxjoZZTZJQjkRASCIXOpqSnK88w4Obfy0gGO0FAdM0eXHXWYkVGSACUnDrD0KXsQoFELrFtjsmj5d0N8Pv/OCHtoNMyB36vCjjab+ndme7o+iNpL8Z/D7815/MoAchovGlASN0pGuLNpDl5v+hjYv+xBTO4qCFw+BITMXT6s5U7Zi0CgnTA2wtgNfg20M8auGHt0pr0KfJKz2ThjswLtjDnXZIPkff7Lpp1pM42N4nUkhOPGjVP2rEaNGv6uGNvFXwTaM/MM3BRl0hcqW3guM0MzSyc9cDw/sB+mrcB+Sv257J2/cvfgEAiGzGnPXBgYHqc/W3Z4PR5D5qB2T6Kjy0o2y+Awl7MEgcuCAD2EZneTmn/ubpq4hsvSAbmJIJBDERAyl0MHRrolCJwFAWbNpAeQiVFMaYJgwaKXkXX3mFCF2aMptxSSFix6cl5uQOBCyJzZwFEFw/lfbGyMj9lQXC63eOZyw2hLHwUBQUAQEASUdMwkJbpYOBgbRPmaHIKAICAICAKCQHYiEAyZS05OgsMRSn+8InGMlwuxMZtlbKyqOJeakipkLjtHUe4tCAgCgoAgEDQCQuaChkpOFAQEAUFAEMjhCARD5ihVpsRSyStZloChOfTO6TpzgCstDWUiI0VmmcMHW7onCAgCgoAgAPHMySQQBAQBQUAQyDMIBEPmnMlJsDtCVX25EHuIkhqrGFfKLMnwUpKdiIyWBCh5ZlbIgwgCgoAgkIcREM9cHh5ceTRBQBAQBPIZAsGQOZbvYJyc3e5QX+Hj/wJKE6Q4JZtlPps38riCgCAgCORaBITM5dqhk44LAoKAICAInIFAMGTOZLMkkdNJUEJ0/FxsTIzP7rAjOSkZUdHR55RZMguRSfcqoyAICAKCgCAgCGQXAiwazHpVmTl2794tGfEyA6BcKwgIAoKAIHBJEGAMXNWqVc/aFmsNM2YuxGbTZQlYb87rZXU52OLj4nzUXZLMna/OHFkj08LKIQhkBQIs9MnK9nIIAoKAIHA+BGjYWNw4M8eBAwekmHBmAJRr8wUCKSkp/mLj+eKB5SEFgWxAgEXvWXbjbAdtXloaE6CE+AkdiZzy0MWcPOGj9pJ15s7nmTtx4gSKFi2aDY8ot8wPCHCispaaeH/zw2jLMwoCmUPg6NGjuOKKKzLVyPHjxy+43lWmbigXCwK5EAEW7S5RokQu7Ll0WRDIPQgcO3bsnOV2jGeOBQnoxWO+Ex42JkGJjY318Q+pqS5ERp07m6WQudwzKXJjT4XM5cZRkz4LAtmDgJC57MFd7pr/EBAyl//GXJ748iMQDJlLS00FaxMwi6UqGE7JpVclQIn38RcpySmIKnvumDkhc5d/cPPTHYXM5afRlmcVBDKHgJC5zOEnVwsCwSIgZC5YpOQ8QeDiEQiKzKWlWh45H7weD5NZguXlrDpzPlU0XGSWFz8IcmXmERAyl3kMpQVBIL8gIGQuv4y0PGd2IyBkLrtHQO6fHxAIhsylOJ1g0kp64/hfCOPn7HZN5sjuXC73eROgiGcuP0yn7HtGIXPZh73cWRDIbQgImcttIyb9za0ICJnLrSMn/c5NCARD5nQ2S8Dr86laczxUAhRdNDwETpYmKFv2nMknhMzlpmmR+/oqZC73jZn0WBDILgSEzGUX8nLf/IaAkLn8NuLyvNmBQDBkzuVKU145ZrFkAhQSORU7FxcX52OdArK93CCzTEhIQOHChWG36ywucuQdBITM5Z2xlCcRBLIaASFzWY2wtC8IaASEzMlMEASyHoFgyFxqaoqSVjIJigqWg/bS2eLj43ysWeBMdl5UNsudO3dix44dGZ6ydevWWZbuuWfPnhg7duy/isXGxMRgw4YNuPbaazFr1izVH6a5b9asmSJ/cuR8BM5P5jhxbRkehLsS/B3nNQ/9M+d5+nlnngMqjdVp6dflfHSkh4KAIBCIQFaSuX379mHhwoUoVaoUWrRoob5OmzYNTZs2xaFDh9CmTRsZDEEg3yBwLjJnbG6W2FN6HbRBP8PyXzz0XvsJfBn2A/qmjEQpa71w8a3JlYLApUMgGDKXkuJU69vk5NMoUriY+mz4PXNc2aalpaFM5IWXJiCZ27JlC5YsWYKSJUuibt266NChg/KcFSlSBG63GyyEx/p0n3/+Ofr06eMnevHx8ShUqJAiXYmJiap4q/lqCNipU6eU17BMmTIKMUPmWF+I17P2Ce+1fft2PP/885gyZQr69u2Lfv36qd+vWLECXbt2Vf/M+ZcOemnpUiJwLjJ3ZMdiTJ3wPq4aMAnt64fCF5KM9T9PwTFbJMJLlUOrpg1x4I/fsSbNhqJh8Ti8xY7+9/fF4fXjsPFAMThcCXBX7Yd+zZOw+KcNSAhxIu1kPGq1uQkNagjZv5TjKG0JApcDgawic3v37sWbb76pbAiVIA0aNEBUVBTWrFmDevXq4e+//0aTJk2UbXM4HOB7i7aO9os2hnYnsB4rwxMKFiyIsLAwsPhysWLFLgc8cg9B4JIhcDYy50qZhk/fPYUKdUogBKeRmFAefQd1RERo5m994q/XMHtVdRQp5kCh6Cbo0rJS5hulF0PI3CXBURq59AgEQ+acyckIsYfAYXfA7XGrEgV0yKkEKNz6YDbLyOioi46Z++STT1QB1+uvvx4HDx7ETz/9hPvuuw/79+/H119/jejoaMyYMUMZxdGjRytjSZJGw/bOO+/g008/BY0zzw8NDcVbb70FErkXX3wRLpdLFdJ77bXXcMMNN6jzuWvK84YNG6YQDSRzQ4YMwYcffqjaZhtPP/20uubBBx/ESy+9hNKlS1/6UZAWM43Aucjc5mUzUMr1O3aUekeROefBKfhweSvc3qEAYAtHyZJFsHrWLBRt2xXVIk7h97EvoeF9L2DjO1+g9WOPIcKxF2932IA7Ft2AEnqvDyf2rsCGuCvQuVHZTPddGhAEBIHLi0BWkTmSNW48Pvvss37ixU3CsmXLom3btsqe0Yb8888/4GYmCR9tzObNmzFz5kxF8J577jlF6J555hklUaNnr1OnTli1ahVefvlldY4cgkBuQeBcZG7xny3RsUsF9SgbZrwPV/3b0ahCIqZ/+Dr+3BmBxr1H4Nau1bDjjyexcRuwZJsLzbuNwMBeteFL3Yvxb43FxlgvOlz3EHp3rQLzyfjr23JIbLYHzWsV0DD53Nix7huM/3I54orVwn0j70Xd8l5MnLMUpWPmYKl3IEa1S8FH42Yh/sRh7Esoj5feHYbVXWei95qHUcJ+GB8+uhXDP7gKk0O1Zy7s5HK8M+YHpKQ50Hf0U2ha/B88OCkB9Y7+hA37iuLGW+piwQ+LYCt5Ne59YSiiIo5i/JNvYltsEprc8Ahu7lQjtwyh9DMXIBAMmSNv0sozXTjczsLh9FzHM2YOPqSlXpxnzuBzPjJHw/jGG2/giSeeUJccOXJEeeG++OIL3H777Zg9e7byvnE3dNy4cahduzYo1zx8+LAieTSKX331Fe68804ldeG5I0eO9BvFs5E53uvRRx9V5JAks3z58orJypHzEDifzPLkkvuxpbgmc4eWPYRPl/XHTd3CcXj1FpS/rh+qh+/Ht6+Mwa7whrix7+1o2Ow4fui0GTfMvgFh9pMYV+wDdDr8CioX9MJnT8TCz79AtV6jUKm0LKxy3myQHgkC50Ygq8gcVSrceFywYAGqVKmCO+64A7/99tt/kjl652iHYmNj8fjjj2P48OFKhnny5Em1AcnNybvvvhsej0cZXnrmuLEphyCQmxAIlsztW/IrtqA5rohfioRm16NVNLBm4r0Ib/sx0tY/h7CGz6F+eTuWfzEYvmu/hu3n4SjS/zvUL+fF0q/uREinCbi6kltB40nehbk/z8eW3eHoe3c/lPNtxuez3Rg5uBUciMe06XNwU+8eeO/dybjxrmGoVDQEy+d8i+rX3IySactx1+tF8fF7JfBd3R/OSuZK+lLh84QhNW4Dvlocjrs7JWPI00fw6bvd4T01D9O+K4Tho67GkSWPYWXYGNzQwg6Pi4knPPh88lzcObB7bhpG6WsORyAYMpecnISwsAJwu11KBUIBsgo2io05qWLmyPYioy6dZ47xBfSEGc9cIJnjbiaJHSWSp0+fVsaOhpMSzS5duijSRoNHWcr06dPVruayZcsU8RsxYgQiIyOVB/CWW27xE7NzeebojXv77bdz+DBK9y6IzC19EEtDP0T/5h4c3fEL/jh+Naom/QZbnf6oV/xvfPfMdFz3+lCsGDEH3b+5E+GhR/FZucnove8hRNkTsHrGNKTUHoD2tSIEeEFAEMiFCGQVmTNQUNVhvHA0mrQ7DCEI9MzRhg0dOlR55bhRWadOHb9Nqlq1qpJjMm5bDkEgNyMQLJnbuWAqDpfsAtfW/2HF4YIoZLcBjgLocdMwODe+gRJNnkXF0nYcWXQHloU+geS7P0b7FWNRMcKLf37phk1lfkHfFhk3V1NP78C7z6/EgAejsXB7ZQzvrL1hE74dj1tv6YcPv1uJUUM6qt/F7/0Tr363ChWLlkevIYNRsdQejK+nyVxJ2yG8N3or7vigofLM9Um9HYkLfsKcjYeQlBQDZ9mBeOrGFIz4oBDGPV0TiaeWY+7UwrhxRAPErX0FC1yPokPkb5gx9yBik1OxN7EC3n9+QG4eVul7DkMgGDJHpSKTVpq8EJRcqtIEMYrM2TJdNDzQM8cYAZK1V155Bb/++quKqSOZGzNmDB555I29xCoAACAASURBVBEVSE5DOXjwYCVPIUH7LzJHA9mrVy+1q0liSDJH6SbbofeOO6YkgDwCydzAgQOVJ487rO+99x6uu+463HTTTZgzZ46SupAkypHzELgQMpd28g+8+6YL97/WDXv+mIikOr1xZMk3aDXwHpTxOfHnlwNQvvv3OLniHUS1fgRFT83Ha1Mq4bWnK2HJh++gTM/HUK+iELmcNwukR4JAcAhkFZmjl42L13LlyuGjjz5SoQEVK1ZUskpK+GnDunXrpn42ZI6xcvz9ww8/rK6jfdu2bRsWL16sSB49dbRj3Nzs2LHjOcMZgnt6OUsQuHwInJ/MlcPJXXMw7rNduP2Fe5G4eQpmxHbC/deVhteTAJ+tGNZOeRCn6j6Pa+u78OXgF9Hyo49RZN0o7Cz9Iq69KhRTnvocTZ97DNUjPIDNg5iDcShRvjQ8aUfx/iuLMOLJFvj05fW48+UbUcy3EdMmHsWAQa0ykLndv87D8aZt0TJSSzO99nj88vCLaPbsWBQ6vRRPvXICr/1fK0Xmert7YladSeixejTS9kzBhBV1MfrGtLOSuT/cD6DE/NtRbMgPuLLCHrzxyu945pnhl28Q5E55HoFgyBx5DVWWVHqwNAH5m0qAEhsT4+MvyfYyU5qARIlxBCYwfOLEicrYVa5cWQWHUz7JLJPr1q1TSUwYW8D7Mg6ByUlI+CiBbNSoEebPn6+MJGPiSPyYWIUePJK3L7/8UsXJUaJJbx2JG8+jhHLq1KnKmDLOjgcD0q+55hq0atVK3euDDz5QMhi2LUfOQ+B8ZO70P1NwKLwfapXXZSkO/z0Pv87fgTLV2qJ75wZwJezCT1PmIdleFNVbdkWbBqXgOn0QP0z5Ecm2auh7W3cUil2H/01Y5H/4Sg374cYOFXMeGNIjQUAQOCcCWUXm9uzZgwkTJqgEJ7RJN998s7IljOsm0SOxo51iqABtW/v27VU/N27cqGwcVS7du3dH/fr11abj0qVLlQ3iz4zHox2T0joyuXMTAmcjcx7XOnz94UKcCrEjKrIRuvRpj9LhXviQgm0Lp2HBxhOIKFEP/W7uir0Ln8TRxCtxIC4F9Vr3RcvaReHzpWLxjKnYm+DGldfciIbVimpYbG7sXzIRv6w9Ca+jNLr0uRE1yxZC0ol1mDljJU6HVULv3tehTGE3FqzajQ4ta6trti6ehPlrT8DjtSM01Y0bRj6MwqdX4qf5f6Fo8Qook1QRzQaVx5p71qPhx+1watt0/L7iJEqVaoCClaqjY+1kTFgQhiHXRSElZTf+WlMAjVqXR/L+X/G3uwvql9yAyT+uRUhoTURXrYxrr6mSm4ZR+prDEQiGzDGbJUsTkMTxH5OgKLklPXPcMfS4PZkic2dLCa9Zo8+/E2m+P/P8wJ/PPN/gf7a2zN/PbFu9E85IUR/4cw4f13zXvfORuXwHiDywICAInBWBrCJzvOHZS5z8uzv/LoOSbnf4TnvqqafUP8o0z7RJMryCQG5A4FLUmdsy90UlsyxfKmtyFngd8Zj90XfodMd9KOBIxerPbkb4ddNQv2LW3C83jJv0MXchEAyZczqT4XCEwsOYOUeovyyXLTY2RsfMMZtl1IWXJshdUElvczICQuZy8uhI3wSBnIVAVpK5S/WkLNnDJF69e/dW3j05BIHciMClIHMn9i5FwahWKBKesVbspcTjxL51WP/XcXg8DpSvezUaVCl0yerTXcp+SluCwH8hEAyZo2fObnfA6/Vo75w1w1UCFGZCcbvcF1VnToZEELhUCAiZu1RISjuCQN5HIDeQubw/CvKE+QGBS0Hm8gNO8oyCQGYQCIrMOZ2wO+xwpaUpD50thAlQvLDFxcZSAymeucyMgFx7SRAQMndJYJRGBIF8gYCQuXwxzPKQOQABIXM5YBCkC3kegWDIXGpqivLG0SvnVSFsLJVhJ5mL8fEXrjRXpkoT5HmU5QGzHAEhc1kOsdxAEMgzCAiZyzNDKQ+SwxEQMpfDB0i6lycQCIrMpaSohCdM6mgLsbF2OLzaMxfjc6uCpj5ViPtcCUJYcqBoUSvbUJ6ATh4iJyEgZC4njYb0RRDI2QgImcvZ4yO9yzsICJnLO2MpT5JzEQiWzIWEhMAfDKoqhtusOnOwqXTKmSlNkHPhkZ7lFgSEzOWWkZJ+CgLZj4CQuewfA+lB/kBAyFz+GGd5yuxFICgyl5oCkjnlmbOFqO89Hjds8fHx5HUqZq5M5Lk9c7t375Zip9k71nn67oElKfL0g8rDCQKCQKYRoDGrVq1aptoRm5Yp+OTifIKA2OZ8MtDymNmKwPlsGh0edLyZODmflzUdFYWDKk3AX6Slnb9oOAumsoC3HIJAViBw6tQpVYRXagFmBbrSpiCQtxDYv38/KlWqlKmHiomJQalSpTLVhlwsCOR1BBhiwzAcOQQBQSDrEDh48CAqVKhw1hsYMhdCNmdV+PDXRCWZc9gdSE5OPm8CFCFzWTeI0jIgZE5mgSAgCASLgJC5YJGS8wSBzCEgZC5z+MnVgkAwCARL5sjllEOOnM4WouvNxcXF+ai39Lg9560zJ2QumOGQcy4WASFzF4ucXCcI5D8EhMzlvzGXJ84eBITMZQ/uctf8hUAwZM7pTAYdcG6PW2W1DLGxzpyPMXNxvrS0NPiYzTIy8pwSNyFz+WtiXe6nFTJ3uRGX+wkCuRcBIXO5d+yk57kLASFzuWu8pLe5E4FgyJyOmWOlOe2cU//vA2zxcXGq6lyK0ykyy9w5/nmm10Lm8sxQyoMIAlmOgJC5LIdYbiAIKASEzMlEEASyHoGgyBzrzDkc8Pm8qkMkdh4P68zFxfqY2tKZLGQu64dK7nAuBITMyfwQBASBYBEQMhcsUnKeIJA5BITMZQ4/uVoQCAaBoMicMwUhDhYN9+gSBR6PIne22JgYH1NbulxuRIrMMhi85ZwsQkDIXBYBK80KAnkQASFzeXBQ5ZFyJAJC5nLksEin8hgCwZA5t9sNVZKAcXIhjJezPHTMZsmUKKkpKectGn62mDk2vnPnTgVrVFTUecsXnD59GqzvU79+fcUseRw6dAjFihVD4cKFVTE8PlR0dDTCwsLy2HDJ45wNASFzMjcEAUEgWASyiswdOHBA2TFje1icvGDBgihevHiGrv3+++/KXrVs2fKcXXa5XNi3b1+GcwoVKoSyZcue87odO3aoNNW8T+3atVGzZk3/+exjgQIF1AasHIJAViMgZC6rEZb2BQEo3nO+0gSJpxIQVqCABZcNoDuOxO7UqQRfQkIc4AtB+QoVLjgBConcE088gSNHjsDj8eDqq6/GAw88oG4UWGjS1ELg77ds2YKPPvpI/QsNDVXnPv7448o4vfjii2BClpEjR+KVV15BuXLlVDs8TP0xKWCZN6f92cmcDzuWfILHXpqGOm3ux5hnbkCIVWMjbyIhTyUICALnQyCryNwHH3yAFi1aqH88Ro8ejYcfflhtLgbanrfeekttXN5+++3/snWBtTK5EB4wYIA6h/aSNq9du3Z47rnn/I8YaNvML2kLR4wYgQ8//BDXX3892rZt67eD//d//4caNWqgffv2GWzj+TCTvwsCF4PAuchc7P6f8Wr7U3h+960oCsCVsBYvPfg4NhxuiDGfv4wGlcL9tzx94Gc89NDHiA3vgNfHPo4apfRmPuDBntVf47mXJyLR0QjPv/8GGlW0Y/eaL/HQMxNRofmdePmFASgZApw+vgKPV1mD55LuQxSAvfMG47Yxh9WaoE2Fp/HsN9fC4b+jFwe3TMT07TUwql8LuLAZj7W+B5vCuO70orSrG/73+xMoba2NF0x9Hm/93xKUqHQtXvnoSUSeXoe3XnsFy9a70LH/43jkrjYItevGfb4ULP/uGbz+1TZ0HPoS7h3cFCFph/DN88MxbV007nj1ffRuXtyUA7sY2OWafIZAMGQuJcWppJWhYQWU1JLJT0LsITpmzm53qAQopcuUuWAyR2/drbfeis8//1wRLxIxh8OBefPmYfHixWrnkAbp119/RUJCArijSKO0bds23HXXXRnIHP8+dOhQNG7c2E/muIM5fvx4HD9+HK1bt0aXLl3w1VdfoUGDBmjevHk+G+q8/bhnI3Nu1yZMemMPbn6qN46s+g7fO3vikQ40G3IIAoJAfkUgq8jc2rVr8eOPP+LVV19FfHw8Xn75Zbz++uv45ptvsGfPHlU8+e677wZJH8lcjx498PPPP6Nv376YOnUqDh8+rDx7tG+ByhKqT7jx+cknnyiP3uzZs7Fs2TJlL2kjSfTmz5+PkydPKiLJ5+vYsaO6D8+hiqVixYoYNmwY5s6dq2wr35k8j7+TQxDIKgTORubc3o344cdNODHaiyG7h6KINwET7x+PZmPuQ/VCJzBp6iIMuqW/pmuphzF27Hrc+Uh3FPLsxfffLcWA4YOsLrtw5EAiylQsCaStx4/vHEK/J9vihwlzccOtNyJx13eY8kMzDH8UmDlhBfaOTMStySRzPmyZ+h5i2jyMdv/h6D608VcsXH4KyZXL4o5u7TLAc3zTREza0Qn39k7CvO+2of3gbkiNS0CxMiWRsGMKnpjVEu8Pj4AzrDSKh9uw8Pv/Q5Uut8G+/XfsKNwVDXyvY9Lm4bj3lrLYOH080OhGYMNsJLbog7ZRTvzxybOo2P9t1CyTTi2zanyk3byBQDBkTpUmcHAzwio0B5/aMFDZLClrTEtNQ2R01AWTOXrjnn/+ecTExCgDRykIDQwN4YMPPoivv/4a9erVw65du5SRe+yxxxSh+/LLL5VRo3yFBz1zPP/NN99U7XEnlEb0008/Ra1atdC9e3c8/fTT6t+aNWsUmatatWreGEF5CoXA2cic6+CnGDuvCx4dVhXeuIUY/Fw4xn/YAiLAlYkjCORfBLKKzJHAkRy9++67WLhwoarlM2jQILUBWbp0aUXI7rjjDixfvlz9bdWqVcp+0c5t374dpUqVwqhRo/DUU0+hadOm/gE6k8xt2rQJJUqUwIoVK9RGJzcnaffokatbt64ikPT60VYyBOGee+5Rv7vvvvsU2axSpYoidCkpKcrTJ4cgkFUInMsz58F+jK+6AP12D0Vh5y48/Po+vPFiR9DZNWHcBPQebnnsEvfg7e8P4bHhrWH3OfH91InoP+D2M7rsRfyxH/HHDw3Q455TmPWmF31Gt4AbOzGh3RL0/2MYwu0n8GWR79Er8R5EwYut08fg3Zn7EGIvhh633I2eHapnUO6kxG7Bj2uPYmDnTgH38uGHD79Hu1H9UdJ3GIt/+gste18LhyseB4/GYfPcGXC1vh996tiQHH8QR4/tx8IFmzBg2F2I/3sZDhdrhdAVb+FYk9HoWh04svVXLIxtiEJHf0OHfsNRxAYcWvsqdthHokPDklk1LNJuHkMgGDJnYuZC7HawRjg3+SheVEXDyfBSU1IvujQBYwJoxP744w8FLY0SiRh3LZOSktCwYUO1s3jFFVdg8ODBiox9/PHH/yJzNFSUjxw7dkyRv2eeeQaPPPKIOq98+fJ4++23ldeOu5Vy5D0EzkXm3p/fDY8MrazJ3DMFMf7jlkLm8t4UkCcSBIJGIKvIHOWQJHJUhcycORPvvPMOKleurOwPwwm4GUmSxZi2OXPmKJs0ZswYJCcnq3Pi4uLwzz//KNvVqVP6AjKQzIWHhyvFycqVKxEREaFULV27dlWbn7y32eA0ZI4ySxI2tk+FCgkkyVzPnj2DxktOFAQuFoELInNvHsCbz7dX9nnCuG/Qa/gQFOONfWlYN+cbzFl5CMUqtECI7wDuHnFHhi7FHVyNHxfF48YbOyOi4Gr8+pYPNzzW3CJzf+KmP25HRAYyl365z+vEzMkfoP0Nj6FohJFvAv9F5lyp8zFzchH0HZpR3eVKOoRNfx2CK3EHFu9ogYfuqoHThzfhn4MeHNu+CTVuuAU1i/LJfNgw+R0cb/4oulQlmZuFP2Iaosjxueh44zAUNmQuZCQ6NBIyd7HzLr9dFwyZY34T8imWlKOtYjIUJkJRZM5mgypNEBUdfcGeORI5p9OpDBK9c++9956SXf7000946KGH/GMxduxYZRAHDhx4VjL3xhtvgMlR6OHjQ9Gw0RN37733KtnJSy+9pDx0lSpVUjIV/pMj7yBwVpll2npMfPEQbnmlB05umIhPdnbGS/3L5J0HlycRBASBC0Ygq8gcO0IyRqUISdfkyZNVyMD69euVV4ySSEoqSeaoatm6dauyWQw5oPqEoQKMkeO5ZyNzJIVsh3aSxIxeOpK5CRMmgLF4wZI5hizQM0dZpxyCQFYhECyZK+KNx7dDv8PVn96DauHx+GbCLAwZcguOnUxAdBlDarxIPLkGi/48jR592uPYyThElSmBmH1rsPjP/eg84EYUCrPBi3j88O089BncD8mHfsDX716Bke80gx2Bnjkf0tI8CAtzwOc9hZ++HYdON92PIuFnJ3M+JOP3J/ojetQMNCgfAh+cOH4gAaUrlAZcdtjDbEg5tRQvtj+M0StvQLHQULC19d9NwMkWfdC6tBPJoWXg2fkiJu8ciftuisTm6d/idN2eKLhuLpxd+uKakqlYMu5RlOz6HupVMMkqsmp0pN28gkAwZM7lSqOoUsXLMdba52U9Ah9s8fH0zDGbZSrKRF54zBwzfXEHkrFyrEx+//33q5g47iDSA8eD8hAarGDIHM9nZkzKVMaNG6ekd88++6xqh9JKBqOT4DHRSr9+/fLKGMpznENmyUDlv5aNw1sfzUPpuj3x/OjBKCQaS5kzgkC+RiAryRx3PEnm6PkiIaM3jraHB23dkCFDFJmj+qRXr17KRvF377//vpJekmDR7p2NzDE8gV43GmPKMqtVq3ZRZI792rBhg1K0yCEIZBUCwZK5ovAhOWEN3n/2HWyPL48Ro59EqxoOvP3xNIx6+DZs//YpfLU6CbWaD8KgPi1QrIAL7384Drff2QevPHAH/oophIhQILpWZ7z/0gjsXv0NXn7/VxQv0xn3v3IbqhSywxtI5nxuLJv+Hj6dvBr26DoYNnQk2jSmUyIdiTM9c3F7f8SYqU3w+ugrwFwmbu8GfHr3HAz66DZ8//QzWOX2oYSjAW596C4U2fUd3ho/HylpRdGkzS24bVhb7J39ARZH3IO727ux6IeX8dUPB9GgzRDcc/e1cLgPYvKY0Zi3qxjaDnwUt11XHY50XplVwyPt5hEEgiFzjJljEi1uJIbYKLHMQOYAZ5ITUWUv3DNHDEm4KDEJTN9MXSc9dTy4a8g4BAaD04NH0kf5JeMFTBYv/t2kfmYnKVVhnADdiYmJieoejA/gQ/CBGbtg4u3yyDjm+8eQ0gT5fgoIAIJA0AhkJZljJxjHVrRoUb376fOpn2m7qAjh76hKoX2iHNPYN5I42j7+jrEM9OyZg79nG7R7/BttIG0bfyZBpD2jMoU/82CbtJe0rcz0zLb4jqQd5b3ZBr/SXpJUyiEIZBUCUpogq5CVdgWBdASCIXOpqSlqw5Bxcm7LS+cIdehslsYzFxkVecEySxkIQeBSISBk7lIhKe0IAnkfgawmc3kfQXlCQSA4BITMBYeTnCUIZAaBYMic9syFKe8zCR039ViqwJaQEK/KuLE0QWTUhWezzEzH5VpBIBABIXMyHwQBQSBYBITMBYuUnCcIZA4BIXOZw0+uFgSCQSAYMudKS1MJT3w+rz9mTiVAIZmjZ86ZnCxkLhi05ZwsQ0DIXJZBKw0LAnkOASFzeW5I5YFyKAJC5nLowEi38hQCwZC5tLRUVWJOyf8BJblUnrn4eJI5XZqgTKTILPPUzMhlDyNkLpcNmHRXEMhGBITMZSP4cut8hYCQuXw13PKw2YRAcGQuTUksbbYQf1gc46atmDnAleZC6TIXns0ym55ZbpsHERAylwcHVR5JEMgiBITMZRGw0qwgcAYCQuZkSggCWY9AMGSOIXF2h0MROZYn0EXDfbCdPHnCx2A6Z1IyIqMlZi7rh0vucDYEhMzJ3BAEBIFgERAyFyxScp4gkDkEhMxlDj+5WhAIBoFgyByLhofY6ZUL0clPvF5VxF7VmWPROWeKE9HRZc+ZzZI15ZgqWQ5BICsQYFpvpuA25Sqy4h7SpiAgCOQNBFikm7VLM3OweDfLCMghCAgCZ0eAJTSKFCkiEAkCgkAWIsCSbFdcccVZ78ByNro0gUMlQGG+E6a0JKmzxcXG+kJY5NSZct6i4cePH1d1d+QQBLICAU5UbhYImcsKdKVNQSBvIXDs2LFzGr5gnpZtsJ6pHIKAIHB2BALrAAtOgoAgkDUIkGNVqlTpnGSOCVBs/C/EpsickljabLCdOnXK53a7VMzc+RKg0NUuZC5rBlFahSqiK2ROZoIgIAgEgwCVIufaxQymDRpPIXPBICXn5GcE6DEwxezzMw7y7IJAViLAzcXzkTkmq3SEMoOlV5UocLtcOobOyCwpcYuKjj6nV0TIXFYOo7QtZE7mgCAgCASLgJC5YJGS8wSBzCEgZC5z+MnVgkAwCARD5uiZCwmxq1g5VTjc69M151iagN+kpaaJZy4YtOWcLENAyFyWQSsNCwJ5DgEhc3luSOWBcigCQuZy6MBIt/IUAsGQOVM0PCSE2SytuDmTAIVZUYIpGi6euTw1b3LcwwiZy3FDIh0SBHIsAkLmcuzQSMfyGAJC5vLYgMrj5EgELoTMeTxuhLDWXEiIehZbTMxJn8MRKmQuRw5t/uqUkLn8Nd7ytIJAZhAQMpcZ9ORaQSB4BITMBY+VnCkIXCwCwZA5liawO+zwMGaOiU9MAXHGzDEjCgvRRUadu86ceOYudojkumAQEDIXDEpyjiAgCBABIXMyDwSBy4OAkLnLg7PcJX8jEAyZc7nSWI0AITYbfPCxxJyqUGCLj4vzsUZB0ukkRJWVBCj5eypl79MLmcte/OXugkBuQiA7yNyhQ4dQunRpVQ8ztx+ssVe4cGGpH5bbB/Iy9F/I3GUAWW6R7xEIhswxAYrD4YCLWSztOhEKE6KobJb8weVyo0yZMheVzfKtt97CqVOn1ECUK1cOI0eO/Neg/PPPP4iOjlbGIzPHH3/8AVZJHzJkiGpm3rx5qFWr1jnTeWbmfnLt5UPgXGRu44Kx2HSwFByhxVC7eTtcVbUYQmxenPh7Beav3gVbwTJo3vZaVCqxEz9PXIMkmw1hJyuh68PtURxubFu1ApUat0Jhuw1udwzm/vQzYpyhKFi4IXr3aYCwgMeMP7IecxdsRbGKLdC+TQ1w2XZwxyIsWLkfNRp3Rst60UhN2ItFi5bj+Ck76jfriKtqlYY39QgWzF6AGE8k2nXrguhCXnhcp7Bu0VwcPhSJVre1QynPYcydMBcnQkIQUaw8unfrgDBbHFbOW4gjKQ5UrN0RTesWhst5AovmzsUpT3l0uqE9imlZtByCgCBgIZCVZG7Xrl2YNm2alTHMhl69eqFu3bp44oknMHz4cNSsWfO847B3795MFzU/101YX2js2LFg8XRz1KhRw28bz3bta6+9huuvvx4zZ85Es2bN0LVrV/+p/B03d7t3737e55MT8g8C5yJzaYn/YPGEFLS+p76ylTwO7ViKZevjULtmczRoFOkHyp20E3Nmr0Kyowo6X3cNihegW4GHDwlHN2HBos1Is5dF+27XIrIwkHB8E+b8vglFKzRFh7a1Vftu5xH88dFhtB7dBBE+IGHvz5ixWK8/KxVpgzY3VEaguUyK3YbtJ0qiSa1oeO0n8PuXs3DMblfnF0Z1dB3YChF23Y99f/2JZWv3Ibx4NXS87hqEpx7B8qWLceCIB1Xrt0GLRuWhynupfhzHiqWLsO+wB1fUuQZXN60ImzsOq35fiMNOu9+WW6fnn8kiT3rRCARH5tL80kp+bii1VJktWTScAXTUYV5snbmbb74Zzz//POrUqaMegg3v2bMHLHdQpUoVZRzuvPNODBo0CA0bNoTT6fQbOZK8qlWrYt++faqGHR+mdu3a2L17N9LS0tT14eHhfnC+/fZbfPPNN3jhhRfQqlUrjBs3Tn0loTt9+jRoQKOiohQxZaFL9qFs2bIXDa5cePkQOBeZW/DDcFzd+ysUsJ3Erx89BFfD13B9oxS8O34DHry/H8I8R5GYWAYRYT9iyZKW6NC5gjYRtlSs/3Y0xq2tiWfeGIno0BA4nTuwcpUH7dvp+Rp4+DxOjPtqJgbe0Q+HZj+DpY4nMajTHkweexiDH+yG3176HOUfvwtldqwHqjVCVOFETP70XfQd9gyWfjsF5foPQk3bKnw8YgeGfXszNv3yCYo3uwt1y2rj4U1egw/GhmPUU/WgfwP89csk7Kw7FD1qnMCslweh/t2/IGblGyjZ9CFEeVbj8Q/CMXZMEziUP10OQUAQIAJZReb4HqK9uu+++3D11Vdj69ateO655/DZZ5/h7bffVmSOtelYE7NIkSLKZoWFhWWow8XF7xtvvKFsnqnPVaFCBWWjEhMT1aYmwxZoG1NTmWo6RHn8uFFJokgPIH9PcsZdWNqyAwcOoFSpUsqe0YCbg2SOG6hTpkxRv3K73di+fbu6rnr16vB4PMq+so/8G9stX748PvroI0VQeQ/aS9pN3p/XsX/sJzdn5RAEzkbmfCFJGPvxC/C83wh3/T0IRXw+nN7zCb5f1AG3Da2tFp3m8PniMf6RGbh2zG0olzYbk78ojEEPX6PtNJKwauFBXNWhNhyJMzHphaK49e02mDBuIm68fSCOznsZ810PYsT1oZj01VPYcX8t3Js4EmV8Puz6fQz2VXseHau4/jVQKfErMGboNJS+ZxDu79oow9/dsYvx6vtF8PSLDeBxuhEaEYK9m3ajcv1aOLr+M7y3sSee7nAcsYWuQtUyNsz6+g00vPERRBf0wGMrAOfhLThRsC6qR4bg929fRbXrHkPKih+ws/YQ9Kh5ErNeGoj6I39FlZJit+UTFBwCwZA5vr/pkdP6tW6gOAAAIABJREFUSn0wiaUtISHBxx2+zJK5+++/H9WqVVPyExqPn3/+GQULFsSyZcvw6KOPKuNIb1rz5s3x448/qh1OHqNGjcK7776Lhx9+WBkq/r1x48aYPXu2MiorVqzABx98YHUeIJlj+xs3bsSLL76I77//XpG55ORk9beWLVuqv912223Yv3+/Mkg33HBDcEjKWdmKQDBkrqDDB7f3BD7/ZjHuuKkpPvv0D/QcdisqldTUyOWclpHMeZOxa68LMbv+ROX23REVGoJTCYvw0bOLUbRGEdS7ZgA6NI72P3eKewvmT0xB9yFN4bZtxKShR3DdQ6sxL24kbmlfGrGbP8S4PUPwaK9ieuGUfBDfT/od/W4bium/fI/+vfur36+e/TCiWg7Hkv9tREglF9zeKPS87XpEHJ2J257bgBbVi6Jak+vRtX11HF3+C6YfrY5BHb2Y+fE8XDd6ONZ9Nhat7nwORcJPYfbQN1D3kzGoXJBpaOUQBAQBIpBVZI5euS+++AKvvvqqIlk8nnrqKfTu3RvTp09XZG7VqlW48sor1T/aM5KfFo2L4bsJC1G8VHtEVkrFpAnjMWDAAEXgTp48qWzgmjVr8Ndff6F+/fqq/bZt2+Kqq67C5MmTFakqWbIkFi9ejBYtWqhNT25GPvbYY/j000+V+mT+/Pl48sknERmZ7u04k8xt2rQJGzZsUGoZkkLa2Ntvvx0dO3ZEkyZNlD195JFHsGjRIsTExOCaa67B3LlzMXr0aPWVz9yoUSNlP2+66SaZbIIAzkbmvL7DOBabhHnXrEafvwehsC8B056YgYguBXF821Fc1WUwGtcsrm1l4h68O+skRt/cTP38yy9foUePYf9C121bi1kfuND9kRL47cMY9LirFTy2LZhw0x70n9wSMQeT8HvjeegRcyfK+DzY8N3LmHqgBKIiiqBjjwFoUDXC3+apI/tw2peMJTtOon/7Nhnu9efESSjWfSDqF/kbU99dhd4P3ooIh14g71g4Ab+m9MWD3Qqpn32ek/hl8nS06jMccaun4a9it6BnQ22PfZ4Y/DZlChp1vxOeLb/hx6PVMKijDzM/movrHn0Qkem+CJlJgsA5EQiGzLE0gdvjVu2EOkLJ5BSx0zJLD2WWrkx55mgAuPNHMjV06FBFqGgUuVv45ZdfYvDgwfjf//6njNDHH3/8LzJ377334sMPP1RkkMTMXD9p0iSMHz9e7VryIGGj0aMHjkaSRLR169aYNWuWMoD8fuXKlWo3lUZXjtyDQLBkzudJwUdf/YpRI/rCGf8Ppn72FeKKX42bbumKMqE/45FhvyCtWAEUrXYz3hrdQQGwet5MVLLInEHE5z2Nma+8hKgRY3BFyj4kpRRAiRpHse7bQug0rA7coTsx6bqV6PD4JmwOfwnXNS6I0zsn4vl5bfHOPRUw/4tO+GFpC3Qbfiuub10bi6b+gGItmiDKHo8Zn3yMHvcPwNTXDmPUO0OQvON7vLm0LV67I4qxqupYOe1TFGg1FHVKJGDBV09ixtZquHnECLS8Mhobf38WoWWHo3jEQXw8cA7uWTQGVcKFzOWe2Sw9zWoEsorMrV+/Xm1GUv1hjv/7v/9TyhPambORuejURdhTbCAqpB5B/Ws74bknH1feORIk2qszyRzJ02+//aZs70MPPYSnn34a9N7RftILSE8cSRcJJG3p33//jT///BP9+/dX8khznEnm6MUjmaPqhZui7AOVM/TE0UvYp08ftXlKMmdklvyZtpOY0pbffffdWT180n4uQuBcMkuP4yC+q/6nJnOeY/jg1g/Q6s2X0LSiB999MRG3DB+qVCg+dxzGvTkPzQe1QHH7EfwwaS0efOzeDCi4XCcx/+P/oezA51C34jr88Y4DXe+7Ep7QXfi27ULcOHcEIsJOYHyJ6RaZS/dO+NyHMXnc/6HXbS+gUEDcRErcVszYGJuBzHlxHD9PXYo+/ftkuP+pvTPw9FszEV2xLfoM7Yc6ZcOx+den8MmPqWh7/WD06tUQhRzp7sbt857G+1OcuKbbQPTu1RhhnuNY+PVT+HlzFdx8xx3KlocZCU4uGm/pavYgEAyZ0zFzoYr7kMSpL/TOxcUxmyWUZ+5is1lSZklPG6WOdP/RaNAoUcrxzjvvKMMUSOao2R8zZozqgPHMkczRYPKglIXSS0o/GI9HKeWZZI5STMpgQkND1Y4ijSyJJHcZ161bp4yZkLnsmZAXe9dgyVyabze+/W4Lhg/uZd3Ki4QD32LGN/Vx88O7M3jmTF/+i8zxb3sXjsC6Qu+iacR+nEouiPKNQ7B42iH0GtAGbs8KTBiZgn6jN2D6X/0xpGc5HFv9Ar6Pfxz3dTbbbT4s+eJrlLp1KGrgFPbuOgxboULYOWs8Gg/pjPmvhaL/q01hi1+CYS+E44uxTRBqdWr/mt/wd0QrhO7/FVVa9UfFQinYMmssUus8gIZXuLF393GEhCdi5qO7cNvU/ihuE7nGxc4tuS7vIZBVZI4kisSK9ojqEkoTqTzhv6+//tpP5ipXrqwIkPHMtWtTH4tnfo0Nh67CqFE98NzTo/1kjjaJNjLQM0e7xZhvet8CyRzt2nvvvacIIMncAw88oDxy9JLRzjHG7Vxk7uWXX0a7du2UZ4/PQDJHFQvtMuWhQuby3mchq58oaDLnPYmvBixBz+9vUBLIid9MRs+htyj5JQ9X8lHs3RcHe+Ei2LZyJXr0u9Hfda89Hou+nooKnQejRnQEPKEHMWvcNvS6tQs8ntUYNzQeQ77tjFD7yf8kc2xo/i8foWmHkShWKJ1B/ReZ27uwPw4X+xqtGqV78QIxTEtajdfa7sfD6/r5+7552hQca9QbnaoV/Bfc22d/j/0VuqHA4Vm4omV/VCpMW/4eUmo/gOY1M5cnIqvHVtrPOQgER+Z0zJzd7oDX69GpLPn/zGZpYub+n73zgI+q2ML4d7ekkBBASAEUkC5dioXeixTpqAiIoNhR7L0hIhZQsSIqCogIUlQQBVSKD0FBpElXOiGVlO173++buxsCQrIEEpbsue/5I9ncMvOfyT355pw5p1wBE6CcumeOYZOMv+cxc+ZMZQD9YSKtWrVSHriOHTuqPQMMCaGxOVXMXXbZZSq2n565zz///D9ijl44et8YcjJhwgQVLjJ79mz06NFDrV4yvIUrlAxvkTDL4JmsebUkLzH33dTuiKj2GMLhwt5NS9Co+9OoWcGOLX9uQZbLBEfSr9ATRqJto5/yFXOOtM1YtzkduteBHT8ko9uzg1DB6guZ8Lrw/YKvERlXHlnbV0NrfA+6Ns3Ekg+WI7pmJexbewDX3HMjSuzahH+PH4cHZhzauwddB94ILXUPtu9PRHbKDqShJ3p0isHPX78Kc7k2cCZvh63qMLRP2I6Ne5JBL3nSgR1o3n0ojv72HfaHl0dshIa0XT+jRqcHEGs6gJ07DuN40iE4a1+PTtUtF8cgSiuFQBERKCwxxzB+LiLSY8awRNoZhus/9dRTau8cFwlpdCmsOnXqpBKlUCBVNv+GxJKtsOvXnzHwzmcxfuwz6Ny5M6KiotQC5ciRI7Fq1Sq1UFm3bl21CBmomFu6dKkSaBSOt912W75ijvZxx44d+Omnnwok5ihSue+uf//+RTSa8phgJhComCupe7F35Qv4X0p7VIl341iShp5dmmLmwlW4sX8XpO/ZgN3JDtiOrUPkpbeiaZ0wzF74A/r2aosFE59GYuW+qJ8ARMaUR9OG1bH0m1mwXFIR2TvXwFVvFK5vGgPvSWLOjb3b/sLhYxnQwzNxaBvQe8h1sObyhp0q5hyZ6zG+yz48sKoPYjQdHn035k36Dd0e6I5/VmxBRgkTnCm78NfRFhjUOgu7DqcBHiuSdu9Cvb6DoP+1ENui+6N5mc34+2AK4LUiZe8O1Ow2CLb1i7E/LAGxkSak7/oZ1Ts9gMvLie0O5rkdTG0LRMzRLum6UWOOWSxzioenpaWpPXNOhxOxcQXLZsmQSBoobgbnwfDHTZs2qVVAPpheNCZF4V4Beuy4F27nzp3q5/ya19Jg1q9fX11Pw8nrGRLCVUtu0vanguYGbT6H1/KgwaEHkAaT+wMY508hyP/4NZ/LJCpyBD+BvMRc1vHDyHZYoJksiIyKQYkIM+B143h6GpxuwBoWhZhSkdB0G5yOMITz57kOJwsthkfArAFejw1paVnw6iZExZRC5ClxEB5XFtLSbTBbohBTOlJlxnLaM5CeYUdEiVIoGRUGZ3YGMmwO6DChhGqPBW5HJjKyHeq6kiUj1HqJx21DWno2zOYIlCodBd2djfT0bLh1TV0XFWmF7nXheBqFoYawsJKIirbC48xCRgbbHIWY6P+uBAb/aEoLhUDhEigsMcdWU9DR1tCG0L7QnjAKhDaMe9fosWPYY3p6OipXrmwkQCkZgWO752CneSha1jLhWGKiOod7wLnYSI8fFzmZ0It77GgDmzZtqp5FO0Y7yJ9t3bpV2UxuN6Ag4768zZs35yQuoa3zJ1VhW5kojNcwuRiPRN9zaWu5oMltCUwoxjBR9oFhpOwD28Q9eox64fNpU2lv/QlQDh06pESnHEIg79IEHmQfcSAyoYTPR+BBRno6nC4N0aVKI9yiIyPThuiSUXBlpSLToSMsoiSiSljBSlmZmVkoERWJ42mpcLkND57ZGolLSkfD48pGWnoWTJYolCpdwpel0ousQzZEVohS3ztsx5GR6YBmDkPJmBiE5QqD5L1oX+0uLyJ95US8bhsynOEoVcKf89KFzFQ7SpSJQnZqKhxgDa9wxJSKhu7MxPFMO3TdhPDIaERHhcFlz4QD0Yg0ZSE9w5bzsyjGdnpdyEg7Djc0WMNKIjqafZRDCARGIBAx52TCLLNZiTm32wUNmvE9wyz5ocPuKLCYC6yZcpYQyJuA1JmTGSIEhECgBApTzAXahtzn6Z4MfLNgHkpV6IZW18SelB69IPeTa4RAsBCQOnPBMhLSjuJMIBAxZ7fZlHgzmXwlCTSTKiCuShOworjb7UHCKSmPT4XGsEiWD5BDCBQGARFzhUFV7ikEiieBYBNzxZOy9EoI4IzZLIWNEBAC549AIGKO0Y7cM8eoQx70zHkZdpmSkqw8c7Zsm4i58zcmcqcCEBAxVwBocokQCFECIuZCdOCl20VOQDxzRY5cHhiCBAIRc6ouKQuF616jTqndjoiISKM0AWP2uWcuPiHhpGKk4pkLwdl0AbssYu4CwpdHC4GLjICIuYtswKS5Fy0BEXMX7dBJwy8iAoGIOdaZo5AzyhN4kZ6ehpiYUtwzl6KzenhWZgbKV6goYu4iGvji1lQRc8VtRKU/QqDwCIiYKzy2cmchkJuAiDmZD0Kg8AkEIubsdpsqAcdqH4yq9HrcsFitDLOkmIMvm2WciLnCHy95whkIiJiTqSEEhECgBETMBUpKzhMC50ZAxNy58ZOrhUAgBAIRc0xWaTKboHPPnKbBYqGw06ElJyfprFXAdJexcSLmAgEu5xQOARFzhcNV7ioEiiMBEXPFcVSlT8FIQMRcMI6KtKm4EQhEzDHMkvUuuF+OIk736v7SBCmqsAfVXlx8fJ6eOdbdYX0dOYRAYRBgvSTWQaLrWA4hIASEQF4EWI/0XGuIik2TOSYE8idgs9lUDUQ5hIAQKDwCrNFdpUqVMz6ADg/+ncyyBP4wS57MwuGqNAEVHn9Z8xNzKSkpqsioHEKgMAgcP35cFYQXMVcYdOWeQqB4EWBBbxa/PpeDhbPLli17LreQa4VAsSfAslSxsbHFvp/SQSFwIQlwcfHSSy/NU8x53B7lmaOAs1gs8Hi88Ho9zGaZpjP20uFwIi4+7zBLEXMXcpiL/7NFzBX/MZYeCoHzRUDE3PkiKfcRAnkTEDEnM0QIFD6BQMRcdnYWwsMjlIAD4yo1DbpfzLGJDLOMjYvN0ysiYq7wBzOUnyBiLpRHX/ouBM6OgIi5s+MlZwuBghIQMVdQcnKdEAicQCBizu12q4LhDLWkmNMNRWd45vgtPXN0o+cV4iZiLvBBkTPPnoCIubNnJlcIgVAlIGIuVEde+l3UBETMFTVxeV4oEghEzLE0AZNWMrWESTOBdcKZ3dJXZ07zeeYkzDIUJ1Cw9FnEXLCMhLRDCAQ/ARFzwT9G0sLiQUDEXPEYR+lFcBMIRMw5HA4l5HiwRjgzoZjMZkPMMb2lLduG8hUqiGcuuMe6WLdOxFyxHl7pnBA4rwREzJ1XnHIzIXBGAiLmZHIIgcInEJCYs9uVJ86rPHIWI7OlV2fR8GSd6o7pLotjmGV2drZKd8//5AhuAiLmgnt8pHVCIJgIXAgxx9TRTNFuNpuDCYW0RQgUKoGLW8x5cGjDrzBVbYWEUoWKSW4uBM6JQCBijmGWtD/UbR63G2aLBdwqpzxzjLl0Od2IT8i7ztyZ9swtX74cZcqUwZVXXqk64nK58OuvvyIhIQG1atXC6tWr1b9//vknOnbsWODOUnBOmTIFQ4cOVSns/QfLKvz99985z8/9gEmTJqFJkyZo1apVgZ8rFxYNARFzRcNZniIEigOBwhZzv//+O9auXYumTZviqquuUsgeffRRjBgxAjVr1iwOCKUPQiAgAhe3mAM8TgdgCYfZFFB35SQhcEEIBCLmbDY6qMJ8Qs6cI+i0lBQWDdfVnrn4hIQChVn26dNHibmPP/5YAfjnn39w++2345ZbbkHfvn2xfv161K1bF+vWrcPVV199khBj/OdDDz2EBx54AJdddpnyoCUlJSEqKkqtgLIwLFUoPWxMzjJnzhwMHjwY0dHRObDfeustJRinT5+e44HjCiqzvlD80RA3a9ZMVUsPDw+H3W4/6foLMmry0P8QyEvMzZnUHOml7kBEmBdpu1244eHbkPrHyzhcZhRa1TVqH87//H20GHIHHKtGY+LqJmiYYIInxYVr+g9C9JFV+O7vwygBM0qXuAId+zRBpMmFP98bh2WWq3D/yG6w5KpVfmjz11i6PhM6svD7tF/R++0P0KFOCez69mN8sFbDU08PRykr4Nr3Nh5414yr6kTDGl4FPXrVxpTJz6Fc/DWqTc3aDUZ19wQ89kkZNKxeAq7UFDQacD+aVDC670ESPn7ueYRXbQZTVipMNW/GgJZb8PErJTDimabgmov/2PXTvfh611A8clsz6LDhf99Mw67UEvBk7MHCpWF458P+WLp4jTo9/fA27NP646VHmiAMwMznx8DTcxyGNI7IuV/aoQ34dtlf2PvDH3A3b4ra9kvR5YH2KI1kzHhkHKqPfhHXViwB6C5MnPQ6ypatAJis0B029B18C0pGGJaRbfnz2w+wPTMObidd/xFo2O561CizED8ubozu18dj/Otvo0KCcb05042G1w9EvfLhALxYNf95rPyrPcY83QbhUi9e3gwBEigsMcdFw/Hjxyt70bJlS1DUcSHz2WefxVNPPYVRo0apWkC0VWFhYco20UbRtvgPLmh+9NFHGDBggPqctos2i5/z/ryWi5Cs8crPWL+Vdo91g0qXLq0+o51i1jK2g5/xSE1NVV9LLc4AJ4mcdl4InEnMHdv6CuaviEN4lAWlLmuBXm0vxS/j78Dasm2REA7EV7sSrRtEYfnaFHTv0FS1xev5Fy/d9DHKd6+GcM0Md4YXTfoPQYM49Zco1r32NNZVuA5339T2pLZ77cn4+otvYQ+3wOv2ILZKU3RqVg5vTX4W5eKvzbG37mUVkd3hCK6+zLh8x09P4oVpbgy9bhi0zTNR8eGxqFXyIOZPXYmmA29A5RN+gfPCSm4iBApKIBAxR9vA3xQmQXG7nMozRzuhPHNMa+lw2BEXVzDPHMUcjRqNXZ06dZQR++OPP5Q3jN45ijkKtmXLlmHTpk24//57kHk8A26XBd8s+RYfvvcuYmJiQFH23XffYcmSJUrIvf3225g9ezY2b96MQ4cO4b777sM777yjBFp8fLziRQHQu3dvJdg6deqEDh06YP/+/XjwwQdBQRcREYHRo0cjMTFRfU8P4Q8//IDnnnuuoLzlukIikJeY+3HWYLTsNwMRFg/WTK6IS248AvPfZxZzv0S/icGNdOz6cT62lbgWCUdWIrxdL9S/JJz1FtXhzvoHry9IQouEv1D3mmEoU+K/oVNHt3+D6duuwIO9q6tfoBkLvkWrStuQUvIuNKoercTc1D8G4Y4+ccY9bYn4+udlGNjtxhN/2O19GV/tvB03dS6LPT/egSXeSbiziyGqKOa+n/Yzug/rD0/2eoxtsBP3bimPr04Rc27PbnzQfRMSmnnR8Nm+qJ6j8nSs/OgDmPrcgRb+2sdeB76dPhZNrn8W5UtZ4HAtw/K5Go58mYR+cwci5pTVyVVPfQT7/SPRsZzR5OPb38bsbQ2we39pvHRvQ5h0F9797EfcNew6Jb5+XfoBqjUZifgyRuhy5o5peGJmE7zxXL2TxKfTNidHzE36dDXuH9HZOP/Ir3hwghdvv9ESFk825iz8BVdELkaJhhNRrbyErxXSr1exu21hiTkuRtKW0Y75w/PvvPNO3HHHHZg2bZoSc//73//QqFEj9d9XX32lhFqXzu2QkUGBFol7R9+Jf//5R9m16667TmUcu+uuu5Snb+vWrahfvz7effddZGVloU2bNkq4/fjjj0rEUTBSLPLftLQ0dS3tWePGjdWi5/vvvy+LkcVuNgd3h84k5v76KBqOtqloVt2wBTqcWDH2ZVwy+lnU94kkW8ae/4i5V0Ztw30fdUUUy2IdWIDHn4nGuI87wJS+GWPna2gRvxEdutx00gLr7v/NxkZbS/Rt71sJ9dnbeT8vxYBuN+UA3PRpwklizp25H8+9vxUvPtQWPz3zIsrefwdWPTIObV9+F3WlDnpwT7wQa11AYs7pVMUIuICo6161X47/01JTU3X+cWvLzkZ8+fIF9sx169ZNGaknn3wSY8aMwbXXXqtWEE8n5kb2TsALE46hTsxxVLvnXowdMQAzZ85URuuFF17ADTfcgDVr1qjvKcaSk5Px8MMPKy8dDWpuMffLL79g4cKF4PM/+eQTTJ06VYlCPp/G75FHHsHAgQNzxFy/fv2UqKtQ4cQLIcTmS9B2Ny8xN3N8A2yz9YUlOwzVmvXCgAH1sH/1mcXcU3PKoEppLyrXaIdevVshwrYbS79fhb2pFnQdNAS140w4sHspjjgb4nL8hW8TG2NYmzInsfG4tmP6M7+h13M3o0y4CS7vaqxYUhotmkfgm5VpGNCjiRJzw184hOqXhiOuehvc3q8uxo+9C25rPVgzLsPNY0egwpGXcfsrGaicEIHLq16LrgM6IT7SeFRuMffvuqn4bGkLPDwmEdNOEXMHVn2N1bE9cV30fEz/vhlGjagCarL0Xe/j242NMLif4QmkMf3983dwpMLN6N4hFhpc+OP1BxB1y5sI3/saMkrehYa1Tl6KzC3mdGRgzsvfoOWY/kic+iBc3d9E00oevPbKU8i0R0LXHajZqBf697oW4T7dteXbMVif8AaGNAV2r/8Eny/8F81ajUSn5mtOK+a87n0Yd+kijDhyB0ofmY0/9rZGvSr7sHZXDDq3qh2081MaFlwECkvMbdiwQUWAvPTSSzkdfvPNN9GwYUNla84k5i7T1mB1Yh1Ep7nR757BePzBBzBx4kQsXrwYe/fu/Y+YozBjNAn3qtNLR88cI0x27NiBW2+9FW+88QZefvllZVffe+89JeIOHz6MqlWrKo+eHEKgqAicScy5MrZg0byV2HMkBteP6IPLy5rx8ytDsOD4FShtBa5pNAxtOuh5ijk39mDqFXPQf+MjSN2yBNllmyM+6Sd8a++OEc1PLO5tWPwGvHVuR5PKJ6KyuHg6fuydcFvrK3s7eOwIZHx5ZjG3/Pl7sTg7HFW6vYV72koYSFHNH3lOYAQCEXNOZrM0aawsB01FdjiVPcipM8dslucSZsm9BFzNpFhKT09XK4sMD6GYo5eOYszvmbv3rusw+bk3UO7qUWjfohpuGWyIuYMHD+KJJ55AxYoVVc/pRePBMJW7775bCbKRI0eeJOYYDkNjx7ATrnJSDHKllPsa2IbXXntNhVj6PXPDhw8PjKqcVeQEAvHMhVuzsGzs9bjkpsUofeRtHI65BS3r+cIsZ3yI1oNvR/aq0aBnrn/sQrwxzYIxj16XIzwcGTvw5oinMOCDz7Fz2q2YvS0aZngBd1tM+HAwSvlsh9eTjWXvPYPILq+hZQ2icGPzlJvxxrpSsGo64GmIse/djdKHA/fM9Wm9E7On2TF0VNsc7yDF3Ot334Q93oZo0qIPbrm5OTTHCkw9Rcx9/f6jWLIhTY1JGWcdPPz+fYhybMekwX/glvmDkeBrd/qhXzFjtYa7BhhhJ87jf+Dh296HvbQJcJnQqMeduLNvg5PGNreYy07cjOdfnoS0bDN0uNCywxgMHVArl2cO+GnGWJTv8CBqJxiKdOeSp7Hc9ARu7xSp+uWyL8acTyuh77BtWOoLs8ztmXNn78RzvTZjzNJOWPN0W8xLbAITvLBGXofXJvZBhNjYIv/duxgfWFhibs+ePfjggw+UkKKRpB2jfeOiIO2UX8zVq1dP7afze+aaXOHCxIlb0XPkcFxTLx4Pjjkh5rZv347777//JM8cxdyKFSuUN27s2LHK/pUqVUo987bbblMLk6+88gooLl999VX1PSNW5BACRU0gvz1z9vRtGP/MGtz/5mBsPEvPnMuxEe+1WY9hq2/C8jdGYtGuEsoewN0Fr3/YH9E+27bpx/dxvNKNaFHrRBYTirmz8cwtf/4hlBv+MH5+9G20e+V5NKhUoqhRyvOEwBkJBCLmHHa7EVrp8ZxIfqLl1JkzITsrCwnn4JmjMWIIJY0gVxtppGgEafA+//xzTJgwQXnM+NmIHglYnNQckStuREbThZj2yk348MMPlaGiOKPRo4Djfrp58+apfQSnE3P02L344osYN26cMoArV65UBpEImgXeAAAgAElEQVQePe6569mzJyje/NfSI8eQF4bRcO+eHMFFIBAxF2E5jh/GXoeY/ktRPWIVvlwdjjtubgXNtQ1TJ6/ByAeG45BPzA1u5MHaOa8DTe5A3XI6SkSXgu49gk/uuxvN7xmGH36thXtH1FKG48Ci0dhUcRy6NTS8Vke3L8T/DtXG9e1qGgLl+O94YqIJ455prMRc4ppJ+DprGEbUmBF4mGWn0ljy7uuwdHsYHaoaiiW3Z84/Gu5TxJwLm/HDtGx0H2YkYdi15jOkluwF2/ZPkdD8LtRM4K44BkAexqznp6H16IdwaWkjDnPz/O+Q1b47ro4BdG8Gpj+0FJ3f6AMjSNk4cou57eveh54wBLUvi4ION+bNno6+AwbniDkKvB+nvoTYrg/jyooMkgGctk14Y/Q76PLY67iyahRcGd9g9oyq6H8aMef1pmDxp+8jq/7t6FZ+DSZ/ew0evaOcGoOtXzyM3VdMQM9GEmoZXL+ZwdmawhJz3APHJFtcmKS9YDIv2qdPP/0Uzz//vBJzW7ZsUV4yLi5yAZKJvWqU3glXhY5YNeMVDHrgU7z03GNKjK1atUpdz7BN2kKGxzDM0i/muPhJO8bFUIrFXbt2nVbM0TtHzx23E0h25uCck8W1VacXcx4kHUxFmYrl4HUcxhtPLceoVweclZiL8Kbhq1cmIqztQ+h6+SLM/KkpRtxYDRq8+HfecOy74l20qm3YmeOH/sDYV//A/c+PRIUYZmC3w+Q5nq+Yc2Xsx9NvrcWzT/bA/555EQkPj0XNsN2Y+vb/MPyhm9WecjmEQDAQCETMqT1zutodp/QUPXQqzDItLZXhl7Bn2xFXwGyWNEQ0fgyr/OKLL1Qo5E8//aTYtGvXTok4rnZyn1vt2rXR5cqKWH8sGT9+Y8foZ/tg6dzZKqyS4Zk0ktzTxoMrodwrRzFHYcb9A8xOyT1wTLjCEEu+ZPr376/Op2eOxnLQoEHqmQzLvOKKK5RnjtdyXwJDWrhvgQZZjuAikJeY++mLO7BiR3lophKo3/JG9Gh3KaxwY/uauZi3dBvMEdXRf9ggXB5rRcr2z7AtYihaVAaykjdh8eYwNCi1BXMWboIWFouOA4cj7sh3OF61P+onGAzc2I31c9y4qr/hDd6wYDgW/lklB1DNyxqgSsc+uLaS8ZEHB7Fqwn5cdWs6Vu+9Fh2bxRifO49jxpQXsDfJEIVdb3wCTcosxtoj7dG8fjRcSWsxY0EMbhpRWxkRLzKwceVWXNnqxOKCx/U3po79AodNJljS49H7ViucJW7ElVWNVUR72m6sPHwMR2d8h91WQ7SZzFb0ve4qzPlmdU6bS+xtgsb3RKFD03a+z3Qc/mMqDsSNRDPf5nD+YPvsn+Dq1g51Szrw57czUb3TcJT05XLYuWgNrJ2a4a95k7FhWxo0bxjqXdsHvTrXhiVXpJc9ay8WzJiLvw9nISymLDp0HoLGNf7G5o2Xo1GTUpg76z1s3pkOS1hZtGjbG62vuRQHVv+K402ao54/5NS+Ccu+KYGOA6qpEFI5hEBeBApLzPGZtCsUb1wcLFu2rFoUZKQHFyu7d++uFhsZeknhV716dbVnu3L4MaxeswRHo+7EyBtr4YsZ09V+cdqrWbNm4ciRI8oG0h5VqlRJCTx63Jioi0KP3rtq1aqprQVdu3ZVe8cZYUJxN3fuXAwZMkSFWz7++OMoUUI8CvLbUXQETifmuLC3Z9kUfPW/RHgtcbh+8M2oc1kJbP1uPOb87lGNq9ywPW7qWg3T3pmMQ5mGUelz293Y/vn72Gr3wBwWh049+uPq+mWxe/l0uOoPRW3fPjY3dmDjEiuadLk8p6MZR9ZgyuQ5OGqOxlVt+qJ3yyqYMeV57E0y7G+XG55AxSOj8fHPxnJl+Su64arw97DgzyqoEdUddavsQbkeA1ExAtj3+1xsMnVD98byu1R0M0melBeBQMQcSxNYLVa1b46H1+tRyVC09PQ0VZrAaXcWWMzxehWzqWkqqwq/5r/qj0xfmIr/HP9nG5c+ile/aIbJU/ujlK4rb5q/do//Wn6f+z689tTz+Mzcmb38P/dnAfP/nAqWh7+NUico+H6ppDRB8I2JtEgIBCuBwhRz7DNtht+e+G2Myhrmszn8mv/l2BJXIh558C7E1x+HB26vBdMpdi23DTzVDuW+l1pt1TT1fL/99D+Hwo+Lm3IIgaIkkF+YZZG2ZfdyTFlREY8Mr3VSwq2ibIM8SwgUBoFAxJzL6VR75rweL0wqCYpP2yQnJxlFwx0OxMUXLJtlYXRK7hl6BETMhd6YS4+FQEEJFLaYK2i75DohUNwIBJOY+3v9IhzyXIW2zRieL4cQKD4EAhFz9MxZzBZ4dS8z3hkhllxgTEtLy6kzFxsXV6BslsUHpfTkQhIQMXch6cuzhcDFRUDE3MU1XtLai5dAMIm5i5eitFwI5E0gEDHndrnVfjn/wTBLi8UKLSUlWfnoXE4XRMzJVLuQBETMXUj68mwhcHEREDF3cY2XtPbiJSBi7uIdO2n5xUMgEDGnsln6witZmoBZLY06cykpusfrgcftRWxcrHjmLp5xL3YtFTFX7IZUOiQECo2AiLlCQys3FgInERAxJxNCCBQ+gUDEHMMslZjz6jCZjfwkKmdJenq68syxNEFB68wVfhflCaFAQMRcKIyy9FEInB8CIubOD0e5ixDIj4CIufwIyc+FwLkTCEjM2Xxiztgwl5OQS2WzZAym0+kUMXfuYyF3OAcCIubOAZ5cKgRCjICIuRAbcOnuBSMgYu6CoZcHhxCBQMQc62/TE6cyHTO7si+zpZaaatSZc9jyrzO3d+9edQM5hEBhEPC7iwvj3nJPISAEihcBpvqvWrXqOXVKbNo54ZOLQ4SA2OYQGWjp5gUlkJ9NYy1tu82mEqCYzRZoLBzu1VVmS7VnjsrOlm3L1zPH1ZmYGKM4oxxC4HwT4ERlMdzcdQPP9zPkfkJACBQPAizCXbly5XPqTGJiIkqVKnVO95CLhUBxJ5CamooyZcoU925K/4TABSVw9OhRVKpU6Yxt4N/ILCNH8Wa1WlWYJXOesLyckQDF44bb7UVcfN6lCUTMXdBxLvYPFzFX7IdYOigEzhsBEXPnDaXcSAjkSUDEnEwQIVD4BAISc04jzJJFw80WC1wuJywWC1SYpdcn5vLLZilirvAHM5SfIGIulEdf+i4Ezo6AiLmz4yVnC4GCEhAxV1Bycp0QCJxAQGLO4VDRa0rQ6d4T2Swp5nRdV667uPj4PEPcRMwFPihy5tkTEDF39szkCiEQqgREzIXqyEu/i5qAiLmiJi7PC0UCgYg57pmjJ47760y+enNmswlacnKSrkFT2SxFzIXi9AmePouYC56xkJYIgWAnIGIu2EdI2ldcCIiYKy4jKf0IZgKBiDkWDWexcB4mkwbWnQsLC4d29OgRlc2SGVFEzAXzMBf/tomYK/5jLD0UAueLgIi580VS7iME8iYgYk5miBAofAKBiDnlmWPyE+i+wuFmeJkEhQlQ+IXT5Ua8hFkW/mjJE85IQMScTA4hIAQCJSBiLlBScp4QODcCIubOjZ9cLQQCIRCQmLPbYbFQwHlhMpmVqGOtAi056Zhutlhhz7YhLqFge+YYu/nPP/+otpYrV06lembKZ37OQtA1atT4T306t9uNXbt2ITY2VqXYPF3JA4Z+8hzeMyoqSv3nP2w2m3oGj9KlS6tn/vnnn+o5DRo0+A+3Tz75BF27dkX58uXzZco2szAf28aDLzLGqJYsWTLfa+WEghMQMVdwdnKlEAg1AoUt5tLT02E2mxEdHQ3aq2+//Rbt2rU7bSmDw4cPK/y0L2vXrsXmzZvRo0cPxMXFqc/5c9oV2pCEhATwXZeSkqLsVYUKFdRzCnrQPvHePJg+nraU7d2/fz8uv/zynNtmZmYqm8nPpPxLQWmH5nUi5kJz3KXXRUsgIDFns8FsOWEvKOqo57S0NGaz9BZ4zxwF2/PPP6/EHL++5pprcO+99+Kbb75RBmbRokV45513lODKfdBQPvPMM+jWrZsyLF26dPkPNSZcefLJJ9G5c2clrNq0aZNzzu+//47HH39cfc/rJ06cqAwoj0GDBv3nXrz/a6+9hvr16+c7OgsXLsSsWbPw0Ucfqbpn/JcGsEOHDvleKycUnICIuYKzkyuFQKgRKGwx98Ybb6iFRtozu92O+++/H08//TQqVqyoUKelpWHLli1o0aIF3n//fWXjOnbsqOzS6NGjcemll6rPVqxYgVdeeUUVOKdNfOutt5TQ+vnnn9X3t956qxJ4BT1mzJiBTz/9NMcWvvjii7jsssswbdo0PPTQQ1i+fLmyr3/88Qdo25599tn/LK4W9NlyXWgQyEvMZRz6HuO7pOOxzTcg2rYXo+4ag38PZikwUSXbY+rcx1BGV7t5YE9chAdHv4PkiPYY/+YjqBLjMQBqXuzfMB3PvDgTmdYmePbNl1AvHti3aToefHw6Kl5zB154ug9idB22lPV4uvYfePTY7YjVdez/+VaMfPmguk2LCo/jiU/awpJrWI7unIMF22rg9l4N4Q7bgsda3ItNYQxTA+L1rnjj2wdRLsyrvl/59Ut4bcoKlKncGS+9/TDKpG/AxAnj8Ot6Bzrc+CTuG94MFmO7Us7hyVyFl5/+HqPHv4Ro0xHMfGEEvvqjPG5/eRKua3jCAREaM0V6eS4EAhFzdHJxr5yqHE6/nK6r4uFaamqKzoJztuzsAhUN5+riyJEjlWDjqiQfxBVAGo5OnTohKSkJq1atUiJv6dKloAFu3ry5+rx169bK2L355psYOHCg+poiih1q27atWkXkPSIjI5UxpNHze8so5rZt24bBgwer+69fvz7H60YPHA0cDWW9evXUCqlfzLHje/bsUe2ZPXs2srOzceWVV54kJmnwFixYgGbNmmHUqFFKzNEQs00Up1u3blUG/YYbbsDGjRuxadMm3HLLLecyhnItoFarpWi4TAUhIAQCIVCYYi4jI0OJsu3bt+PLL79U7yWKOS4u7t27V4kx2h/aqrp166roEwo//ox2rnHjxjmLjRMmTFDRIrRLLpdLRXnMnDkTN910k7KVjBq5/fbb8eGHHyobyJXWm2++Gd999x3+/vtvdX/aMD6Ldok2t3379rjqqqsUpunTp6vn8/t58+aphVXaxdWrVyM8PFzZuSZNmuDqq6/Gvn370K9fvxwxxwiXKVOmYMiQIVIUOpBJF6LnnEnMefRtmDv/d6Q8bsbg7YNR0ifaiMlj2otFX+xCz0GdFDWv8wgmv7UBt9x/HaI9uzFv1gb0G9bPR9SFg/8eR3zlstA8GzD/tWPo+0QLzPv8R/Qc3BsZu2Zg7qJrMexe4LuZK/DP3Q7cnHYHYnUvts1/C0nXPIRWCa7/jM7RrT9i6U8pcNaqguEdrz7p58nb5mLWlpYY1ceJVV/vwjV928CenIpScWVxfOdXePqHazBhcBjsYXEoXULDL3OnomqnobD8swp7I9qgeU0TXPZELJm1Gdnh09C172f4Z9nXSL3yerROyMTy915ClUHjUK1swb3uITrdQrbbgYg5t9uY59RthldOB2uFKzFHz5zb7UFB6szRG8fVSv4hfs8996By5cpKhM2fP199T+PBVUMaLq5wjh8/Xp3DlUwKIK5I9u7dGzR4FGU0ov3791eG8eOPP8Zdd92lwkYo6iiqeC0PijmGVfbt21cZKwq+iIgI9TMaPgo2hsfwmTRWfNbdd9+Nr776Cv4V1wMHDihjx2fQuPqFIsUcw1VoOLmySS8jxRyNMMXmyy+/rP6lt477DDkAp/MshuyMLGDHRcwVEJxcJgRCkEBhijm+3ym0uCBYp04dtZBHMcdFRwqmsWPH4rffflPhk8OGDVOLjQypZBTJpEmTlI2gveDxyy+/4L333sPQoUPVAibt0pgxY1SkCP9IppCjF412kCKMtoSRK1yQ5DNfeOEFdQ5FJe0Qf857+0M4Kea4OEr7NWfOHGWPue3g888/V/Zr8uTJeOyxx5R9Xbx4MZ5+rDUev/t9pO1rgifmPYTVC2Ypm8t2ySEETkcgL8+cx3IAM6qvQJ+TxJwXu766FYcbfIBWtcLVLd0ZezFxYSIeHHw1TLoT8xfMQu/eQ095nI7M9O+w7IuauG50Jha/rKPXmCbwWHfji7b/Q58lQxBpPYZpZeahRzI9cx5smf8iJsz7F2ZLGfQbfj+6tbgMynHhO+ypW7BwYwoGtm2V61k65r83D63u7o8y3gNY8fU2XNu7A6zeLCSnZuGvxV8ho9k96H2FDmd2MlJT9+OHRWvQd+gopO1cjUPR7dCsSja2r5wCS+UROLhmMBpdPxcrF32GNn2GgL9Jhze+il3abWjV4OSoNJlhQuBMBAIRc0yAopk0OOw2RJbwvbPpnTM8c/yBs0Bijo3iaiO9UzRaXMHs3r37acUcjQtDMnlQ1J0q5rjqSSNZq1atnHPyEnMUcVyRpOHiqicNFY9WrVqpVU6uOlLwvf3220qwUfDxmVyZ5Arq1KlT1d4CehFzC0W/mKM45LVcVaX3jnshmjZtqoQlPXL00vlDPWV6njsBEXPnzlDuIARChUBhiTm+h7jwR8FE28goDIohCqvk5GQ88MADKrrkhx9+CEjMcfX04MGD+PXXX9Ui5FNPPaXs4KlijmLPH+HCxc5ly5ahbNmyarGQC5QUY9xOcOqWBYo52l0KvQ0bNqg20waeScw9fmdtvDo5Bf1u7I4a9Wsg0mSEwMkhBM5E4GzFnDN1A14YZ8NTE5ojwi+svA6sW/Il1vydjJiEBnDZ/8XI4bee9Mj0Y39i4Y9HcV2fLogpvR5LxgM9HmisxNzMNqvRd8kwRIblFnMn5q7uzcZ3X72LNr3GoGTkiVjI04k5t2s1Fs0JQ68bm530fGfGv/j9r33w2g9i05Grcfvgy5G+fx227vUg49A+1O7ZF5dHcZFGx7+/fYtt2c3RqV1ZrJ7d3xBz33+O9tffjEiKuT9fxU7TSLRuUEYmlhAIiEAgYs7pdKg9ciYzPXMMsdSUd06JOZYlKGidOYohJguh8OEeAq5K3nnnnUpMcU8c97HRS0fPHI3Oc889pzo1btw4DBgwAJUqVVKrna+++qraS8DzGALJe/IzrkjSePXs2fM/njmGuTA8xH9w5ZIHPYMUYAxPGT58OF5//XXlJeTXDIGhYKSh4/4Gbj7nPU4n5miw6cWjSKUBZ/gK906wf9wHQQE7YsQIFarJJC1ynBsBEXPnxk+uFgKhRKCwxNxff/2lIjjuuOMOhZN26JFHHlEeMi5UUmTR+8VFQIZb0q7wnDN55vheY6QJRR3tHkP36bmjMKNnj7aFnjl6+CjmGK1CW0bhSPtH20w7S28e20HRxogYRpXwoF1lxAoXGrmHb+7cuWpLAj179MxxGwMXHSkmlWfuoaHYn/gP3n12Bu556zNEeY8or965JGEJpXkXin09WzG3adFXsDXvh6tKmwDdg+S0LJQtE+NDpyP7+Gas+CkJXXu1RUr6cVxSOgbpSZuwcvHfaDdoAKLCNHgtaVgwfQV63dAL9sRv8dnrCRj5SlOYzUm5PHNeuFxeWK1m6HoWFs3+FK173ZmnmNNhx6pxN6D0sHmoX1GDDgdSj2aidHxpwGWCyarBkbUO41vvw+i1vVHKbFa7kzbN+RJHr7wereJtsJtLY8O8SVj4+37Vp7TELbi05ST0Lvs3PF16o2lJB9Z+8ThKtn4FdS4NC8UpI30uAIFAxBzrzDFxFicl7QK/pqDTjqen617dC7vNgbj4uDyzXDEhyalZJ/lwbqjmTekJo+erZcuWyuhQ+DB0gyGLp4o5CiSGUdJbxhcFN23T2FF48fBnDaNR5TncJ8BQzNxhlmcSc5dccokyZMx+yWyY9K4x3JIroTSQK1euRO3atZVnjedwX8TpxBxXNykqaWzpzeM+CApU9ourtmwz+8EwTP8G9AKMn1ziIyBiTqaCEBACgRIoLDFHkcWFPn+yLIZcUnTRTjB6ZM2aNWovG8UXRRK9Z/TenU7McY827Q8jRGjfatasiQcffFBtM+BiIG3boUOH/iPmaGNoVxk+SdtKEchncssAbRaTcdGm+sUcbRDvxeO+++7LCbN84oknVJsp/hjiuW7dOoxuH40lR6Ox8RczRjwzCOOfGKPu70/sEih/OS90CJyNmPNYD2DB+OXo+cBQWE2Ax5mOt6csxB333oRdc17GrA1ZqNKgO/p0uxaXRLrw3pQZGHZLT7z66D3YkV4G0WE64mu0wYsPD8bu37/A25/8jJKlr8Etjw1FtZJmeE8Scy6sWzQFn83fAHNsVfTrPQQtm1ZUCSH8x6meufT932LC9Dp4/vGqKlGKx7sJH49ZjoETB2PhC+Pxp1dHjFYDPW8dhnJH5uO9L1fC7iyJuo2744abW+HAzx/gf2G3Y3ibE96/FT7PXITnX8x962X8uj8KTbqOxODrasMqW+ZC5xflHHsakJhzOJRO01mawGxSteZYRFxLTU3V+WFBPXNsO+P76Z2iMfGHgNAYUTjR0FEQ8Wc8x/9zGjkKNBqZsLAwFSbCf7lHgfvmaBi5UshzeC7FE4UhVzh5sL28b+5yAdzjwE7SS0jvnN+48d70GvLZvA/vyetoKHlPGtnc92Y7qXb9e/DYPz6X92FIKe/Ne9GonlrG4BzHMqQvFzEX0sMvnRcCZ0WgsMQc/3DloqXfU0VbQxtAm8CQftoQ2g7aNto42ie/l4w2gvaL9sGf/p92ivaH5/mzVtKO0HDzfrSV/ntxIdL/XH7O59BW8Twe3K/Hvd707tFe8uDzuJDKg/fh9bw/36dsB8UgbZa/ZAE/27Z2Gn451Asje5fBv7t3o0qVKuKZO6vZF1onS2mC0Bpv6e2FIRCImOO7nQftkSoWThcd/5+enqbTyNiybQXKZnlhuixPLY4ERMwVx1GVPgmBwiFQWGKucFp7fu7q97Jxz/m5HC6nDR5vGMIjjBAyOYRAXgREzMn8EAKFTyAQMWdEBjKsGDkLcG6XC1pKChOgAHabXcRc4Y+VPCEPAiLmZHoIASEQKIFQFHPc6kAvnd8rFygrOU8InAsBEXPnQk+uFQKBEQhEzGVlZiAsPEIlPVGHbzVOiTl+6HS6CrRnLrAmyllCIH8CIubyZyRnCAEhYBAIRTEnYy8ELgQBEXMXgro8M9QIBCLm7HYbTJoGs8WiQvep6VQJ8eSkJJ0fsnZBXHz8WSdACTXY0t/CIyBirvDYyp2FQHEjIGKuuI2o9CdYCYiYC9aRkXYVJwKBiDmnw6FKY5jMZpXvw2Kxqn3RKgEKN9E5HU4JsyxOs+Ii7IuIuYtw0KTJQuACERAxd4HAy2NDjoCIuZAbcunwBSAQiJij440OOG6Po5hjIhSV0TIlJVln9ivumYuNO/vSBBegv/LIYkpAxFwxHVjplhAoBAIi5goBqtxSCJyGgIg5mRZCoPAJBCLmWDTcZGICFN0QcrpXZbTU0tJSdbro6JlLKF8+zzBL1sPxp/sv/G7JE0KNAFN4+1N8h1rfpb9CQAicHQGWC2BK/XM5Dh48qErOyCEEhMCZCXChlaWY5BACQqDwCLDUmb+W9umewt/DzMwMhDMBCnT1f9YJN2kmY88c6+HwD+n4hIQ8xRxr6vjrxBVed+TOoUqA9ZJY789fnylUOUi/hYAQyJ8AhVilSpXyPzGPM1jHrUyZMud0D7lYCBR3Avw9KVeuXHHvpvRPCFxQAnSYXXbZZWdsA8Wc2jOnGXXmmPyE/3r8e+Yo7+iZyy/MksW2WdRUDiFQGAS4KsECuSLmCoOu3FMIFC8C+/btO2cxxwVKFtqWQwgIgTMTYEmM2NhYQSQEhEAhEjhw4AAuvfTSPMWc3Zatkp8wtFKHrv5eVv9LTWWdOQ0Ou0PEXCEOktw6fwIi5vJnJGcIASFgEBAxJzNBCBQNARFzRcNZnhLaBAIRc8aeOZPKYMlMltRvat+cIeZMAZUmEM9caE+0wu69iLnCJiz3FwLFh4CIueIzltKT4CYgYi64x0daVzwIBCLmHHY7NJNJCTqvx6M6rrxzTIDCb2zZtnz3zImYKx4TJlh7IWIuWEdG2iUEgo+AiLngGxNpUfEkIGKueI6r9Cq4CAQi5rKzsxAWFq6EnMlsUslP3B5fnTnWK7DZbIiPzzsBioi54Br44tYaEXPFbUSlP0Kg8AiImCs8tnJnIZCbgIg5mQ9CoPAJBCLmnE6n8sSZ6ZljeKXmK0+QmpKsW6xWZGVmIS4+Ps/kEyLmCn8wQ/kJIuZCefSl70Lg7AiImDs7XnK2ECgoARFzBSUn1wmBwAkEJuYc6oYsFE7PnCoYblIJUFJ1r8cNp9NVqGGWLPDKGnWlSpUKvGdFcObhw4dRvnz5IniSPCI/AiLm8iMkPxcCQsBPQMSczAUhUDQERMwVDWd5SmgTCETMcc+c2WLmTjlVONxsNvtKE6Sk6FR1dpu9wJ651157DQMHDswzTfS4ceNUgdebbrqpyEfr66+/VjVSWrdu/Z9nv/jii3j66aeLvE3ywP8SyEvMbVn+GSKa3ohqMVZjVcK+D98v2YrmnbrAbNuJpT+vh8OtKc9y+x4Dkb31bfxvdxwslmjUvbYdalcogWObJkO//B7ERes4unUdjsc1RbnU2fhhvabuGRNfGx1blsOyOSuRzthjALGl66F157qwGN/KIQSEQJAQKCwxl5aWhg8++ACs6RMWFobGjRujc+fOsFgsQdJzaYYQKFoCeYk5L9Lx57x1qNm9I6LDABc2Y+FtiegzpT1Mqple7F9/EHGNL0M4gL83foPL6/RA6pYf8PkP+1CvVSt0u7Z20XZIniYEgpBAIGKO2Swp5FQWS69XlSfgoaUkJ+v8hnXm8isafqYwyz59+mDs2LGoW7duDp709HTQG0cBFx4eDr+Yu+GGG/Dvv/+qenU0lJhNsvgAACAASURBVDTILNoaFxenVCY7wwLmLE7OfytWrKjuuX37dvU178Xr6eFj3RMaXqbopOHlv9WqVfvPEA0ZMgSJiYn47rvvlEHmc3gPego//PBDJeb4PdvAukMxMTHqPzmKlkBeYm7RxFuxptw4vDAkQTVqz/cT8PF6N24d8Sgijq7GnxF1cV3NE/Wi1kythoS+u1Ex/ABeafQVhmx9AGkfR8HTIwu1ojdj+tcHMeqWLtgx9xrsa7gGHav/t68H1jyJhbvuxp03V2CNRjmEgBAIIgKFJeZoK0aOHImFCxeq3j744IOoXbs2hg4dCkZysFC5y+VSNuPyyy/HP//8o+xRRkaGMrC0S6yXefToUfUvP+fqKd9vrGlntVqxf/9+Zc+io6PV1/y8RIkSQURXmiIEThDIS8xl75qBJ6YdwM033IWmdUueJOY0VjX22vHxhO/R57HeuISLpPxMA9aOW4CIx69HfVUnSw4hIAQCEXN2u03ZEP4Seb0emM3UNL7SBMyK4nK5C+yZO1XM/fXXX/j8889Rr149/PbbbxgzZgxmz56tKpvTUFI0DRgwAFOnTkVUVBR++OEHPPTQQ1i/fj1SU1OV0KMo++KLLzBx4kRlQEePHo2XX35Zfd+qVSvs2bMH119/vRJ/06dPVyunNO5t2rRBp06dcmbFzz//jI0bN2Lr1q249957UbNmTbzyyitKyHk8HiUS2Y777rtPPWPevHlo0aIFmjdvLjOriAnkJeZ+mNkT/6xqgM7jX0LlaAfmfPYjYqxvoUbHxXmKuQol9uHt3osxaMEoJH8ahWN1FmPP1sPod2N/lC1pPqOYy0z+C7NnJGLAPR1R0lhelEMICIEgIlBUYm7Hjh1K0L3++usYP3483n33XfCP2+HDh+PLL78E7V/Lli1Rv359/PTTT7jtttvQrFkzvPXWW+jWrRu++eYbrF27Vn3966+/qigRLnJycfGjjz7Cq6++iltuuQVXXHFFENGVpgiBwMTcks/m4fKeTbFu9REM7tEsR8z1evMSfDs/HW06x+DF5+ahfZ8uuKbZVfj7l3fQqFU/zHthBjzXNUOHes1RKSFScAuBkCcQiJgzShMYIZbMZKnKEphMJ0oTnEvR8FPFHEMXu3btqgwaQxwpvJiBhaKKQm3y5MmqAVyR3LlzpxJztWrVUqud/GzYsGGoWrWqEm5dunTB77//joiICLXCydoKNJYUZzSkV155pbrvs88+q4TjihUr8PDDD6tJwWeOGDEC7du3R2ZmpvIEsq0UbrNmzVLn0Cv3wgsvqM8oOrnSKseFIZCXmPtx1mBc2bgxlm0fiF5tD2DNitLQDgxEpd5/IuLYfDw0dga8CEOp9T0xfsdgrH89Gu+u6YGIsNJ44o2JqBsfiY0fRuGtdYNxWYsH8OSQK2A1Q4m5h2ZWQQkrcFXLuzDmntbwetKx+L0nUWfQRFwea4R1yiEEhEBwESgqMUcPG4UbhdykSZP+I+a4xYALghRod999txJmp4o52q+77roLb775pvoZFwvbtWuHKVOmoHr104QFBBdqaU2IEziTZ06HHfPmzsZVV7fE8hdWocU7Q1HJuhmzbvgJ27QojJl+K8oiC69PmI+Rjw9GaQArv5mEKzuNxtY3FiDyid6oH+JspftCwE8gEDHHMEt/BkvqIR4etxtaSkqyTic3SxMklC9foGyWpxNz3bt3V3sNvv/+e2zevFkJK74Q6GWjQWTIJg1g3759sWjRIiXeGMZCrx6voVePnry5c+cqlyIF2meffaZCUSj2KALpuWvQoMEZxRwFH7159ODRC/fjjz/iueeew5NPPolp06YpCBSeTz31lIi5IPh9yk/Mtej3ARZ9NQNX4DeY232IIwuvNMRcHmGW2Pslfku7FoPaV1JiztUtCeFbPsS/4T3Ro13V03jmvPh9zqfYH9cb17e+xBfzHwRwpAlCQAicRKCoxBwXGxlpQlvxzDPP4P3331fh+H7PHMXcp59+quwVxRy/Z4RIbs9cbjHXu3dvVK5cWcSczOeLhsCZxNzxTc/gm63tUbVSODxJq/CXcxhG9kvElJ6LoFVdj0YjpuDauiYRcxfNSEtDLySBgMScg2JOU2UJ6JmDL7+DlpaWpnMTHT1zcQkFK01AMccwx4SEBLV3gB6wZcuWKY8YPWC33norlixZolYuuYdg27Zt6NChgxJqvI6GkKGTvJ571WikvV4vaPS4ysnQSIoyikL+O2rUKKxcuRJXXXWV2it3Js8c98NxrwMTn/B+3NfHayjq6NHjsxgCw/Pombv//vuxfPlyJRCvvvrqCzmmIfns/MRcy34z8OuC5/D9su548b1mWPNBfZ+YW46FezU0Lh+jJnadhs2w+XNjz1zlqERMfugdtH/2abjnllJ75hrFZeGzSR+j0aDbELm2LX42v4UrKwCRMeVRq7INb7z+Hdp3bqHGICK6DOrUrgGLhFqG5JyUTgcvgcIWcxRrfCetWrVKheAzeuT222/HjTfeqCJIuLjIyJPcYo7bCbggyYgSLhg++uijysbkJeZ4Dy448v5yCIFgJHA6Med1J+KjoR+j12ePIcECeHAU3z0zE9c+1REr7j6GnlMq4bNJa9Bn1ED8/NYXKN3pGlx1RTX8uXSyeOaCcZClTRecQCBijnvmTCZmszTCLBlu6fZ4DM8cXXUOh1Nt3KbiO9NxpgQoa9asUclKeHAPHD1y9IrRC0cxxY3eFHAUTxUqVFDiiyuTu3fvVuGP/JobxLmPjYaQgq9hw4bqe3rkuMrZo0cP1eiDBw+qe1H41alTR20yZ7voyUtKSlL/8Zk8Nm3apL42NgtCtYcrqtzAztBNJlnhM7hXYcOGDSrchZ/TqLKdchQtgbzEXNbxQyhRsgJctiRkeMqibEkN2al7YC1ZFZrnOA4fTYFXN+ZuQsXK8GbuhqVkNRVKaU//B86wSghz7ASiayHCAriyjuG4szRKWg7icIpxnTUiBgnlTDi0PxUe3++BJSwS5RPiYJId2kU7GeRpQiAfAoUl5ux2u9q/zbD/+Ph4VbrGX1KHSb24qEjbwWgWLg5yPxxtHm0fI1BoS/gzJvZi2D5tFI8aNWqA++8uvfRSFWHCLQFcVOQ+Ol5P+yuHEAhGAqf1zHntOHzEi4QKJXISmGRnJMJaohTsiW6ULB+FzJRkaDFlYbEn41iqG+USYuF1pCEi6hI4UjJgKltSZbiUQwgIAagcILQPZzrovLJlZ8FkthglCTxu9a/KKZSWlqrTa8VslsFUNJwrn9xMvnr1apUJk9m+5CjeBKTOXPEeX+mdEDifBApLzJ3PNsq9hEBxICB15orDKEofgp1AIGLObrOpYuHcHucPtVQJUFiagMsqDLMsaGmCwgDEkgOHDh1SWS1ZjkCO4k9AxFzxH2PpoRA4XwREzJ0vknIfIZA3ARFzMkOEQOETCETM2WzZsFisPq+cRdWaU+JOJUDRNOWZi42LK1CYZeF3UZ4QCgREzIXCKEsfhcD5ISBi7vxwlLsIgfwIiJjLj5D8XAicO4FAxBz3zFnMFuWV4+HPaKnCLPmBPdte4AQo594FuYMQgEo2wP2See3bFE5CQAgIARIQMSfzQAgUDQERc0XDWZ4S2gQCEXNut1t55RhmSY8ci4a7nE5oSUnHjAQoQRZmGdpDGpq9FzEXmuMuvRYCBSEgYq4g1OQaIXD2BETMnT0zuUIInC2BQMQci4ZTs+ngDjkjM5/6OiUlRaeqYxKUYNozd7YQ5PyLn4CIuYt/DKUHQqCoCIiYKyrS8pxQJyBiLtRngPS/KAgEIua4Z44ZLEHPnMmksi5brRZoqSkpzGrpy2Ype+aKYsDkGacnIGJOZoYQEAKBEhAxFygpOU8InBsBEXPnxk+uFgKBEAhEzHHPnCHmoJxwTIbiVXXmko0EKKwzFxeft5hLTEwMpD1yjhAQAkJACAiBQicQFxd3Ts8Qm3ZO+ORiISAEhIAQOI8E8rJprDPnF3OMqLSGhSlBRw3n88zpcDndiI3Lu2j4eWyv3EoICAEhIASEgBAQAkJACAgBISAE8iGQW8zpXh2sL6d2zLFouFFnjqUJHPkWDRfSQkAICAEhIASEgBAQAkJACAgBIVB0BCjmqNWo2ajg/ElQlGeOpQk8bjdcLk++YZZF12R5khAQAkJACAgBISAEhIAQEAJCQAhQzNmys2CxMrzSA5PJrEIsdd1reOZ0XVcZUeLi46XGl8wXISAEhIAQEAJCQAgIASEgBIRAkBCgmHM4HDBRwPlKE1DMebweaMnJSbqmsc6cPd/SBEHSH2mGEBACQkAICAEhIASEgBAQAkIgJAgYe+bsKpul7vWyOkGOA84Is/R4VGmC/OrMhQQt6aQQEAJCQAgIASEgBISAEBACQiBICKgwS1u2qi9HJxzDK1UBcSZASU5K0k1mExw2B+ISJMwySMZMmiEEhIAQEAJCQAgIASEgBISAEADFHLfE+Q+GWHLvHF10WmpqivLM8YT4+ATZMycTRggIASEgBISAEBACQkAICAEhECQE/KUJ6JUzm03weLywmM1Grbm01FTd5XLCqwOxsVJnLkjGTJohBISAEBACQkAICAEhIASEgBBQnjm7zab2zLk9bljMFpUIhYfyzDGbpd1mR0L58uKZkwkjBISAEBACQkAICAEhIASEgBAIEgKqzpzToUoSsKQct8gx1NIXZpmq8xtms4yNixMxFySDJs0QAkJACAgBISAEhIAQEAJCQAio0gR2uxJxdMKpGnMqq6Vvzxw/sGXbJJulzBUhIASEgBAQAkJACAgBISAEhEAQEfCHWVqtVlVbzn+o4uEpKck64y8p5vIrGr4+xRZE3ZKmCAEhIASEgBAQAkJACAgBISAELn4CjS+JPGMn/KUJwsLCVZilxrIEXi+8upd75lJ1u90G3aMjoULee+bWJdpQymS++GlJD4SAEBACQkAICAEhIASEgBAQAkFA4IjHhdbxUXmKuYzjaUrEWa1h8OU+MYqHp6ensdyczzOX9545EXNBMNrSBCEgBISAEBACQkAICAEhIASKDYFAxJzD4VDZLI36clCCThURT01JMRKgOBz5JkARMVds5ox0RAgIASEgBISAEBACQkAICIEgIBCImLMzAYrJpP5TSVCUntOhJScl6Yy39Hq8IuaCYDClCUJACAgBISAEhIAQEAJCQAiEDoFAxJzb7QZ0o7ocvXP00tEhp6WlpaqKczabDfHxCXmWJhDPXOhMKumpEBACQkAICAEhIASEgBAQAoVPIBAx53DYc4qF0zPHBCgUcapoON112VnZ+ZYmEDFX+IMpTxACQkAICAEhIASEgBAQAkIgdAgEIuacTmfOfjmLxWrUmaOYS0tNZeU52G35lyYQMRc6k0p6KgSEgBAQAkJACAgBISAEhEDhEwhEzNEzZzZb1H45r8djhFpaLLnCLOmZKy+lCQp/uOQJQkAICAEhIASEgBAQAkJACAgBg0AgYo6ON4vVos53uVywUMhpJmgpyck6VR33zMXFSWkCmVRCQAgIASEgBISAEBACQkAICIGiIhCImGOYpdlsgterq391nflQdMMzx+woTocTCeKZK6oxk+cIASEgBISAEBACQkAICAEhIAQC8sxlZWYgLDzCKDDnF3ImzShN4K8zF58g2SxlPgkBISAEhIAQEAJCQAgIASEgBIqKQKCeOao4o86cUTDc43YzmyVLE+jKMxd7nsMsk1PMSIzUcUWkkW3ljIduxvxtZvSu48w5xXzEijcyddxb3Q1TUZGU5wgBISAEhIAQEAJCQAgIASEgBIqQQCBizm7LhslsZv5K5Z0zaYZCUqUJlGfO7ji/Yk7X8Mt6K36MAF6o6zQEmQ443BocSk3qiDYB2TpQwnRCzLEenlMDSh47Iea8bg3Z1IMaEGXRYdYAu0uDB4BHB8ItgNcDuHQgwqIjzAToXiDLbZzDz8JNgM2lwWLRYSUDOYSAEBACQkAICAEhIASEgBAQAheYQCBizul0GN44DwuGW3ySTveLOdN5L03gTrRgaoqGhEwN1ep5UC/Cg5SjFsw4ZsK1sR4luBq6THjXrmPU5ToWbjOjVw035m63oEFVN+ocN+d45hITrThi8iA5yYzUMjr6xwGfrjGhYmUPYpwalqeb0KiUF+WswDabhqHVXXClWLHe6UUYTPg3E+hd1YWvN4Whbh03alnz8RRe4AGVxwsBISAEhIAQEAJCQAgIASEQGgQCEXMOux2ayaQEHUsTKK+cpuUqTZBtO39Fw3UN67ZZcLy8jtYZGmbpOm6u7MYPW8JweV03asIQU+ZDVkz2ibl5m80o5QDCqrnRuowXucMsnXYNiU7AkWzGJy4N42romLXehOsaulDKrWHcHxbc0tyFeDcw+W8r7qvvhNelIdEOMHBz2T9WDK9/IoQzNKaF9FIICAEhIASEgBAQAkJACAiBYCcQiJjLzs5GWFiYEnIms0mVJfB4fHvmNA2qNEF8/PlJgOJ2mPDOnxakh+uI8Go4rgHPN3Ji4ZYwtKrvQjnu2jtFzE39w4x6YYClshvNSp0Qc/dVAOb8Y0LzSi44ksz4yGmIubkbNXRt4EK0y4Rxv1twa0sXYp2GmBtd24UvtllRvaIX5cM9WLrXimEi5oJ9Hkv7hIAQEAJCQAgIASEgBIRAyBEIRMy5nE664mA2m1XBcIo5XfdCS0lJ1i0WK7KzshAXH6/cdWc61iXaUMrEjXd5HymHw/Cb5kW3BLc68Y/tYfBW8sCzz4S0BC86x3CDmwZLkgXv5A6zrOXGF9ss6FzbhYQkiwqzvL+Ehk+cOm6p7MaOPRZ86slfzN1TzYWxO6x4pKET5kwzpuw2466GThxIN6F0KR3RmiEm5RACQkAICAEhIASEgBAQAkJACFxIAoGIOafDofKH6F5/RksdGksT+OvMuZyu8xNmqZuwYr0Fleq4UcWXxTIr2YwnDprxWi0Plmw2Y5ULqFBKx92lgQ9tJ/bMMZtlyn4LPszQ8FAZ4J0sHfdW9eLr9RasdQPtywC/azqeysczd19dF/7cZsEXGRrKRgPVLEC/mk7M3BiGOnXcaBQue+Yu5ISVZwsBISAEhIAQEAJCQAgIASFgEAhEzHHPnNliJD7x6iwcbvaVJkhJ0anq7Db7efPM5TUwbqcZS/eb0KqaC1EygkJACAgBISAEhIAQEAJCQAgIgRAmEIiYYzZLjVJO06B7vdB9xcNVmKWuG3XmiqJo+NZNYVjgAe680oXSvr1zITx20nUhIASEgBAQAkJACAgBISAEQphAIGLObrfBQs+cZlJ75kxq65uvNAGzorhc7iLxzIXwOEnXhYAQEAJCQAgIASEgBISAEBACJxEIRMwZpQk00AnH8gT00rFUgdozx7vxhNi485MARcZHCAgBISAEhIAQEAJCQAgIASEgBPInEIiYU2GWDLH0iTne1eN2M5tlis6NdCxNkFC+/HnJZpl/k+UMISAEhIAQEAJCQAgIASEgBISAEAhIzDkMMedlOQKNdeaMCgTKM8cUlw67A3EJ4pmT6SQEhIAQEAJCQAgIASEgBISAECgqAoGIOe6Z4z451pYzq391eFhvjglQqO5YiK5cbKx45opq1OQ5QkAICAEhIASEgBAQAkJACIQ8gUDEnC07C2azRZUncLtdqjQBc0kqz5zX61XZLM9X0fCQHxEBIASEgBAQAkJACAgBISAEhIAQCIBAIGKOZeRMZpX2RIVamhhqyaLhKcnJOksWMMyyKEoTBNAfOUUICAEhIASEgBAQAkJACAgBIRASBAIRczZbNiwWKzwetypR4PV4YTKb/GGWmvLMxcbFSZhlSEwZ6aQQEAJCQAgIASEgBISAEBACwUAgEDHncNhz9syxzSxPwCOnNIE92y4JUIJhNKUNQkAICAEhIASEgBAQAkJACIQMgUDEnNvtVsXCoUN55Lh/jjlPtKSkYzqVnYRZhsx8kY4KASEgBISAEBACQkAICAEhECQEAhFz/qLhyhsHjZoOVHaqzpzL5VRxl7JnLkhGVJohBISAEBACQkAICAEhIASEQEgQCETMcc8cM1hSytERx4yW3DunpaakMKulL5ul7JkLiRkjnRQCQkAICAEhIASEgBAQAkIgKAgEIuZYZ84Qc4DH44HVGgavh3XmfNksnQ4X4uJFzAXFiEojhIAQEAJCQAgIASEgBISAEAgJAmcj5rhPjkKOxcOhaX7PnA6X043YOCkaHhIzRjopBISAEBACQkAICAEhIASEQFAQOBsxp3t1aCqTpW4UDTc8cyxN4JCi4UExnNIIISAEhIAQEAJCQAgIASEgBEKFQCBijlpN0zTouk4Zp5KgKM9cWlqqzlSXbpdHwixDZcZIP4WAEBACQkAICAEhIASEgBAICgKBiDlbdhYs3Cfn9ah6c4aw8xqeOao7l5N75uKlaHhQDKk0QggIASEgBISAEBACQkAICIFQIBCImHM4HDBRwPm8cppJU4lQtJTkJF3TTLA7HIgXMRcK80X6KASEgBAQAkJACAgBISAEhECQEAhEzNntdpjNJnDPnBFhqanWqzBLj9sNp9MldeaCZEClGUJACAgBISAEhIAQEAJCQAiEBoFAxBzrzLG+nH/fHL9WCVCSk5J0k9kMh82OuAQJswyNKSO9FAJCQAgIASEgBISAEBACQiAYCAQi5lwuV05T6ZTzer2qgLiWlpqqu9wuMAlKfHyC7JkLhhGVNggBISAEhIAQEAJCQAgIASEQEgQCEXMsGk6vHAuHezxeWMxmJegMMedyguGXsbF515lbeTQL4RrrGsghBISAEBACQkAICAEhIASEgBAQAudKIMvrRbuEqDPeJisrCxRzZhOFnEcJOiZC4aGlpqawXIE6ISGhfJ6euXNtqFwvBISAEBACQkAICAEhIASEgBAQAoEToJhzOh2qJAFznZjMxt45FWaZmpqq8xuH3Y7YuDgRc4FzlTOFgBAQAkJACAgBISAEhIAQEAKFSoBijlqNIo6hlUx+okIsWTQ8NSVFZ50CW7Yt32yWhdpKubkQEAJCQAgIASEgBISAEBACQkAInETAL+bMFosqGq5qE0A3ioenpCTrZrMFtuzsfIuGC1chIASEgBAQAkJACAgBISAEhIAQKDoCFHPZ2dkIDw9XYZZ0xLHenMfrMRKg2OzZ0D06EipUkDDLohsXeZIQEAJCQAgIASEgBISAEBACQiBPAhRzGcfTlYizWsPolFMHt81p6elpuqaZlGdO9szJTBICQkAICAEhIASEgBAQAkJACAQPARVm6XCoLJZGmKVxqCLizGbJuEunwyFiLnjGTFoiBISAEBACQkAICAEhIASEgBCAf8+cZjIpAcdSBMauOR1aclKS7tW9qmZBXFy8hFnKhBECQkAICAEhIASEgBAQAkJACAQJAYo5t8ulWsMIS3rn6KVT2SzT0lJV1KXNZkN8fIKIuSAZNGmGEBACQkAICAEhIASEgBAQAkJA1Znzh1myQDh0eD1eldRShVnSXZedlS2lCWSuCAEhIASEgBAQAkJACAgBISAEgoiAUTTcmbNfzmKxQvd6VQtVNkumQrHbbDkKL4jaLk0RAkJACAgBISAEhIAQEAJCQAiELAGPx4sSUZFgOTnul/N43Eq3WayWE2GW3DNHD51xaHA47KqWAWMxebLJbFYXKxVIlx5jNDUTXC4nLBYLTJpJxXCy9gEL2uk6q5MbGVd4Hb/OUZAmkzqP9/Rv3uNTjecbn7jdbI/xDCM6VPP9hGf68nHyeae02+mwI+wCtdvrYV+pkjW1IdHMPrO1ioVJ9UAxZJE/zQQvv1ZsfBsZNcbAGtXcDQ+qbjDS+KXhTmVK0pwx4T1NmsGA9+O1JvJTlype/rFiQ/hcf9V41RZf23g/fsNNlW63S7VbVZhX427869WNAoX8GWtanGiz6aTQXP/9Odb+a3k+06gak88/rmydMdbq+aot5GHwUuOtPuec0+FyO9U9VN95bxZJZLO9Poa+7D78nvOPhz/bjzFXDaZsl2IITfE38XMfF/UL4pvfuefjxdhu9pXz0eDL303f76Bi7FXzRQH0/S6p+eafq77fZY4xXxaMyea4GUzMPra+1SDfPTgm5Oe/hzHfjBFW7H0fqDFVY+E15rTXq94fxrgbYQNqdHxz4sSc9v/+Gzd2uhwIs4arOetxu6BWqHImvTHx+f7gy0890vc7aTxTh8XCPnmN9vF3RjXWmIc+Ejlf5X7HsF0Mc7CG+eai+p003lGce0b/eCsTXE6Hmos5L95c70Z+pl7EipvxbjV+BzV4+O4z8/fKlDMfT7yb+c67+NrNd4gxvj4L43uPKWbqnWW8G405xt9x31wgg1ybvP2Titfx3eg//AVU1bVqzDXF8NR3o5oiuYbZ/+7zvwPInPfwv4f8Pyd/t8etfm843sb7zax+x4xrPbCYreD+c38b1Tvf/y7Pedf6r/W9Vzn/rVafzXMbdoLP8L3zc7fP/w5XPHK9Mw1bHemb78YeCsXTazA3bLdXzSsaff/P2Fbj99n4TeU5/nelevdzXmuGjc39biQbszm3rS5IuwGHw3bO7Tbe42fXbr8d8F/H7vv/vlF7UGhb1BzwvcR8hNSYc+x97zSOvbJxvpVxv03i98YYGe8F/++433b5bZ16oxkDre5JW+R/N/ID2k3/O9U4x3g38hxOYb8d9tty9TbXDVvJ9yHbw7+zOL/8vx/+eWP8DeHxvbtUi3Lss1Wd7//b5MzvRr+NMeaJ8UvFvx/4/Ym/D3y/bH77AmPuGKFiFt/firrv70bjPajsjdtjcLPwM+MPGo6JsmmaCWaTj3vO36LGcwrabtqQk5JK+F8SRdBu1WbfHFKWK/e70TcnDAjG32j++ea33jlW3PdyM/7GOfF32UnvRvVeNf7WVuf5/p4ybHQ+70baVDPfx8Y88//5YLTJY9ht37vbf3/OWdo5zkc+gOcZMPPZOAAAFHJJREFUf9P6//7z3Ut1zvid47VKN/je8TzV5eLfIca7MceGGL86J/0N4//7Tp2j4//VnWtvXscNhI8c3SUnQRGgAVKg//9vFQgKpMiliS3JurkYzjzkvpKNOI2tWP5QO7X0as8e7nA4HK63q6uL7ej4tD7TXEb45zPpc+/Pu9Xn7+8Hr43nztvao3BrnT/qGOWXF3v9fXAX9hZu+5Trrpm5JcemULjbrm+vt6ODoyTEEA6BFIEA8UowQJ4ITJORJNYKLDaezc/hSzIEtAAbH0wXgk5ua7JRQAkw+71+NuteN1NrVBDXwOIOcXaSIKh5FgPgfZERkrCTuYFM+yBwNsjtF7AVcKbgcjEEyTG5LOAPcOtgaT0K6iq0s/c6hP4X5ZWsIFIuBgSmeqdONCHcKfxm9/0iIEoU/42HeYd8/q3+scP8TNbi92uSQjKsJJFEp8R/enpea3esjSAwfzbxo7Co/aiYdYLwuxkI1J9U0DWBudfer2Bj0KMAfW7rBvQLJwVYKcwoeKtwp1Bb4pEk76LaBTNxVEQ3IFvE4ea6yQ+EvGMoAaE48L4aLLWfxAZFjQHTCVyEWfE4xOCL/jnOaP4ff65FA/2341Vx7HNxc2NhgiS4Q5AdzEUEiQsnEZ+BKqQiKjSR0hrv7rbb+9tt/4WJyCpK1femwCCprEnjETZCDjsu5xDxbFrfI2z80HWHoLG3ev+fat2c3fetu0kDqbcwzQl2xXfibQiiMQ0RqWIxpGYVqwob7+4GsyJACrf6HTduSRgTkTWpMEEUyRTWRUy7d2wIp6ZoRAz7ojBdhZGL0RHj+O/ahyrum3o4Zy1F6BqPfJ9iXmvSOy+ClNyH6AJZNWb5bF6+udjOTl821kHitS7OtwvUB9gYYWcVE+ZsGYfNJU38CgcXQlXnJQXBs1v3Sp6DjRKVyF0+14opCyfk6sFG3yLXxLoLd5NRE0QVCMpViDXKzcKYYsOJY++z34HFRvLsmqsRfoSNKs7ARr2b2vsQaUdbsDFYWiQ52OTPFwa7AF8J84gE/nqtA/wqrMv37GAjIlaKA87a4eFhEV32DUHMOGB8Bg8p2Ly3zu3FOcKHAvjNDziz78LG57juR9gYyOD8U4iw74MJjpcSlVL8gI1VVAR8KABVsDo/mg+Zs1ncRczXH2jIwDcVB47pEddLWkiTBu5GASROcBBx1aKI6e8qwutcwe/IA6yhsS3cTN9fYtqtL/7gPBmbRgicgmqw8eLqdWEjYisCnBZUeJ+YM1c0loPd2lvHppsM3s75bETbwtXkEMTu4RJPuG79O3NaoBXM6VJok66uLrezs/M8pEn+WnFPAncy869RpFZ1ky5dgxYBtLfXiufCs9OVciuRIb9Wq1EFPrd1h2RMW2yaiApqFQMAPQSLVE+A6iBJGbNWlx1NtwmiQZKAlI8qYkKckBulhY/KgSpiVGqrO4cm3yYa/IvyJBS6iy4oTXBH4fXzoU7q+VAzSBKlykgNSTG/kps5YKO2FClvpTOJSjGS7ksdFhSoqCbdDU0HdFR+FOzpALqQSDF4546hCaVBwaREXdT8Wg4wifKPrdt7UuD5CdZNB/Pd604xWl3uiCvLnpls7rUiTGHS71rFrQSJtPQr6YTgjqhzX0n74PAgnWPHIJ2/IoEpWuiCucOMIOMutVRm4sQxYKWvOgO3Lv4MtKsyN6SEd6NY1q8i9iFJdW5QtCGnKVRN4H8PY9yR6bW82NsuLl5t5+dfWWipfSHWnOQAfyfgd2HjtC5R8CuJpdOAOKaClJ/drc5St//IutXtu62z/Zetmw5oOnBrD9SOALAxneTEnuMzro+7YCMdkxQzCFH6Wn0O7wSSY6KbLudAchdau2SDgt7khaQMAa13mfeLiMB5WYmQiRLv6a7WBYGiYNCZFelBkZ7c6TxqDF2x0Z9ZJCp5cxW/RKARXlCUV2ycopmuJ+q4RS6TR4QydfHUobGgo19rbkmSWdwVrPNjrpsOAGLux1y3sbHdLt3hiyAYobTOZIikc7TFFZG3cpxAWoONTUgTZ8rVwkaRVxfWI1509wFHVIquIseQ5QUbydV2SZhUFjamk/MQG1dnCl9PvHS3dSHyOIjAqxVjcB3gQgBvq8BLtxpecnV5sZ2enbfbYYrEuG6iqboIaJbT2N4iWrhkSoh2enEuVTR0Zxmd9gE2Pot1F2FzpwdXAfyrhBnFTHIh+WQtrC2Qgi/T9GjRNZ06fY3eu/IsnWcKpUfCbdbkd5dCjFym4q7euWsCsNEYYXEUdwCNiKoxyplCEekOrb4e7Cc2mw+Uw2pcPNQOdNbMaUZI4+c3t65GgHLC9XZ8fNquLPNoGgUUcQi4EVlQCsPDwQneh4SWxsY0HCxEm7N0VGcv6CC6oP0069775Zdf3vpl2G5B9awfKPuGwEpJ8eb6un5H4eMwc1B56Ww+wIKqMIdqLG96OTqQ+oWaSCeoXrTsfamOAZ+2jZXK+P51a7Pr859w3SK1UvcE8ljFRMZKpVKRdnhYz3p9/cbENYofRRqdAsUPibQPagowOp4UPRSHVkmslJbtJ1YjWxxlQXPR5oO2X/uCHVaJRuseJTGtdLWaM2ApENe6j49PyiKxFtYkODo161AmHUQ6O5CUWkc6G6h+XQhibUhnpBTT+7vt+s31dnxy0gWlFXN/MQTJJAqLr4nIqNMuIGpPq0BwokZxMQk3WdNn00GCbGPpfC7rLjDXe5MVOgDe1tn7t4mL++3mWoTjsC243aFVhzjWHmxIDZhBq5VIcB4RYHSmianpNttuTDFXOUOAGwtEW2yTGIQHsirYFuniGxDV74ptxeVq8dTPVwzq/7f1SUlSiSRWzMSIlblYonI2unAKImNZKaIeuxnYqJ95cKCzhAJPYkl3exFAIC5NBlNoVqcZgt7WNRNNYQfFdmFECuB3rdtE3btZZyBf/7ms26qw9n9EoxKFhDsp0na7DEPgea4ipyqQypbr4hlRik6KRZlxCaAmO8HrZ4/dUz+XAsj2IVuRFbNgS5GfuCsU6+4kC9/9tbXjhY3X9VlaB5ZmnxXnqM6nit9gdAlJVWTnZ8eVIMFEf+fun50UdOoo1rDFEfe2Wh63XRM7Eed1LP+7HY/uCqTTp69/FzYOUYvbpIpvk/Hqfqb4fi7r1jMqjnAW6P0jSvl3jQXc13utEYG4YXBpuEM6nVsKoIpH5WFGKzKOsmIjZBdsZL9xkLT6H0eLR1lsxaWrMp1Dx5fO1+HRcXca9AxHx8fbm6urHjugC6PPWnmXsBHXhJ0sY8Or56IDsgi3a5cIjNE6hE3CXWG6xl30jKszxmcWm3iEPzqX5aDx+ZpuVJwgi5XT2KhCToScRGTSzzjPc1p37X+whGcnfizcyH3loq4E/IjwdMTq96WIsl0ScSZ2yoicU0BP04WCCFzC4lu8sV04sRtWB2rp/IaXCnV1ZvReECWLW23bdpMGhTBirI7BxrhwhF8USG8l7CbPe70ugKgH6Ez7622HLFfPOvIQnqvvf3N1WWdDqUG5WpyCvQPz6Vg7msbBZaEvhXY5t2Lpxgoby7k4ir6v4jdd/eHkrmP++LoZGfuwdcdmGTV0md8CvG8zE6fHG988nQ6TY9RLJ1L7uU0+KFH9QqoAKUI0HmtAwWA4c3EVEPHr62tslzHZ5u/8Z5LwKOB6MczyPeW6mf1wV8BExck3VpWAP92NUrmwTMX+0IpGzQ26Y4TdggStrVLACCxXwlrEgjmydqMxi+JugYthq90iM1rr0eFRrEhY+GMDzZxId0xCOitIm/y48KOIAlisisdOUnHh90vnBPtGK+Yhou4Oo8hS+NvScnn5etvfP2zrip8XOxBfy8zhzCKa3M5sDkQID7e90n4XpYgpUWe9rPxjrtuP+ufXXQneXq3H61785y52TCgperHosg66C1qbBAC9Y+YcbQNeZz849wZFbMSKd4Hy4eFRd9R7TjSFDdaRISa2+ghgf/31v9v5+ZfpbFkRbFV3UV6b7MRyt9ou6VSWXRkbY87Wmsj4OmyBhV3Zy7HeOmyxqdj2E+Vukx//Ml30rc46HcAqgGPTnN8fzAF2ixpsjCDBnHAnkNhg3oGNo+IaZxGFOG6f07opWLR/nqGYOUncHnWWwfcgBrGnGPFsmTGsuhMp7LCD5y+rCFYMCiNtEbJVhqOCdRuswhHCDBkYevXmajs9Od3BxrWbXbbVzOcWlrQQRFHvmSnmNY2RzIQwW/cYG0V2EZRmhtcddHdsIBgzP6NZ8VJ8M69EUct6IUVDAJlFX7HRYgBFShWyNWNHcTwq+ZwzPQ/d8OezbkThKgqKLNORzWw/4wkREKpwCB+xWDT7MsWMbK0uRiQ+6Zdm//XCFLvCCxXcdEEcf8k0dOUiKtGV5We9+u237eT0LGMHxqAVG90lmdlBG5qCVQuR5/2CjXQpwFrEoHZRLF2M3Zzl04ZIQgwkFW2XlxcWSjZho7sYnKsdW3LWuFpRXYwQi+7G2l5tAaX4X7pC08XLeuIAWLsvf37dLpY+1boRRfQEZVEUzhWezL0TdieAJcBgxgQkzB5asHeeXkQv7ggIN/fn+/4CxhLIaRz0iivm4JKncLnU321726vXv20vz798gI0zi+8iS24kE1Guz+/nyOfu8n/4HPb0FRuNVxbS4pgI3tIowI2g56AmqTN4cz3dwjgP2CsXaogKmY3LXhF376tjymafc7Y6jXax8eOvG9vPo3X/9NOPbykSqnskFbJtZybQZ2dfttWxfMpSERYPLEn04RApFXMpz1HDp11scrPT7ueDJlZT5de29t+Wl3cZZlwVXpLYX7HuIYtTZOw8Ug6Jn9u2op9//nH75pu/xw/sApbk2Qk9xBTwHx/6bZNsHdB+D8v768skKllYVXFXL10O2UV6Ns4WkiLCsoXEL4w6TQIBLKxAa9g5HbJcsqKv4/vXzke9myA1xzRP22s3YY6lJ2SNOTn9XK1F3UGI2qqw0PFhA+sygiScpebJrI5AwUS97SWZk1lnZ3phH7juVsgyY8BeP/26l0J4GRTuLmzZvtzud6fr7fbTj//Zvvr6b+kkcPERw79c7OF3KOukRRV7z1XQqSgWYTk5OWlbUc2tpcuOhZdLfXyxjtXt+pylOzwe/oq6FFV7noOLbVWJpXz08dRzeOhW02HEFWC11oIS9jWIMVYeKIHiRXhoRXwudsIbr/eqOc6TkzP/fc1y2n7yEBv5LBKHlXmriavFb9cKagXbz9Lyc//5c173qpCu+4nogwADnnCGmVVE2fzhh39v3377j7Y+I0TVeyxByVgFIQYvtWfueljBF4GGvNKJ6cskDBCzx4U9VlGr8GTOZLkErIWPGsy/KXK0Yi+iWXUqcmGGn9V4ZGy0VQ+NYiUMkzN2cx7MyEKFO+vMS+kcSbTxXLFtyd6ndkIul10s8RrsHquvZw8RnNxJdjHcmJ6zv5PbVm/Rg1z9++u+2k5PXz7puotEtsgDCXb+o1uKeKM9ePXq17qsRQUK7xBBkz1mD7FkCQj0/ms/5XRSMXesYm5msXcKnHTr16KRnFmqfnXqK2klrwW1IhBgV6MLW52cdJvBkPUCq3ZZtVC22vWmgG8RxInVAt6KjXSWckmLnluXP7kbYnudRRWvewrIsYp29y9NAyyoXVRkJnDtdrQ1kYunEneNjQ/uafigdetircOnXfdauI447YuumOvCCWW79ovt++//tX333T97rhY7I9ioeWCKES4fU97dr86pXVmKx+OT0+6ElmOMuxP60rR0P8P3yw0TEVlFknFsLkh8HzZ672/aBv7wMpN2TC3PjPq2i40LoAWAbH2cS/mEq8ZGN0Mksl1evtpevvw6NtC4cWJdXeeY11wOD4QTI4TAYeGNyttcVoRV/TE2fvp1178zZ640CiLFUintV1fbwaFvtTSwTKdpgoWDSvfH+bFshwceuDQwzk1fKDjMC+AXbtDKDWfOtaMIGhBcjHxu6x4PNxc+uOuw+sxR0zh0aZYZ6EIq9D1FPrjRbrn1EqVXwaOgLbU674+5RCxXWGYJsHXPmUErArpcRMDXUjg6a/i18w6x0Bp4bFeEmEFU8XkzALt6p3kGSK9ji66HrSSoikXMMuemeHSxMAAEQVrtVKzFB8qHCIWfhMKBHPVy1/JBvOt5Rv3jNrG1C/Lx1r2jkH2EdZfgUTeqQsS4rTOXzTSRNbmroqyS9H6KJ9t2KwHXZT5Wokaly62jZR32rbYDvKvKBunw/1fd6LrVyuvBQjjFznTx6dx2jIVMcK7ADSzDTaS4cSsEgpu76LzWo/8OxjDfMjFmJRohqS4hiE1kZc0dy6nUvPZdbJTdowqGHmC39Yj1rQmM7uGHYuPnuG46IIX3i6jUDcqle+5ajZvWdPnJODmwSlbhl44bBQddKIowWXU4U1itfa6HUBYu0SWPU+JGs2zpAiqR+7KJmXcK2BleUgdCGigAxq2StB6lfRU4uUV14dL54lxaFZEFAt6Fa3czNGvqbpjy7OWlsdHnc7n1LrNJq4D2sBPjWRpjxU7nOxY77NnOX+k45kKgqePGHTFFhN8lFvXON+9bdyyKk/d7i1PApEjND/1/182tzWCj9s8333IRF3QM4dXvH+dMK//cyBuVHtEAPCibmWy7uajMuWnm1LsAfHAfQdsFU6BU13XJs1yuM46T6dSts5bu7Lkz1pee0LWjK5HLG9acb86SEM+e0PnovN/zvXScZ498TtNNR7Fqx8I4dtjvlfyus9tc7lbPHtdMOySWS4B8YRaz77NuvYe1eGQWG6GXOOXdPtW6wRAu+nK8L3Pky/6v3Z/KxREjsZhzXuno65mdDy2KM/tI/JTbTgLUwuXXDmd3uBA/GWd6+7ZGNhCvmAEFG/u9jAZFo7ftmrvdQCxdwy9wXJD/EMZoAq3OmxVjuh7oZ5oLnxT/au6caG6uL3DcvfQFoRFK5LxhPIMrc6nZjkiWW4Ph+LxD8safXvfF68L0nXUnVlZOoXX/D+xhf05jHgsYAAAAAElFTkSuQmCC"/>
          <p:cNvSpPr/>
          <p:nvPr/>
        </p:nvSpPr>
        <p:spPr>
          <a:xfrm>
            <a:off x="307975" y="7937"/>
            <a:ext cx="304798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59A9E3"/>
              </a:buClr>
              <a:buSzPts val="3200"/>
              <a:buFont typeface="Arial"/>
            </a:pPr>
            <a:r>
              <a:rPr lang="tr-TR" dirty="0">
                <a:solidFill>
                  <a:srgbClr val="59A9E3"/>
                </a:solidFill>
              </a:rPr>
              <a:t>Endüstri 4.0 - </a:t>
            </a:r>
            <a:r>
              <a:rPr lang="tr-TR" dirty="0" err="1">
                <a:solidFill>
                  <a:srgbClr val="59A9E3"/>
                </a:solidFill>
              </a:rPr>
              <a:t>FabMetrics</a:t>
            </a:r>
            <a:r>
              <a:rPr lang="tr-TR" dirty="0">
                <a:solidFill>
                  <a:srgbClr val="59A9E3"/>
                </a:solidFill>
              </a:rPr>
              <a:t> ürünü</a:t>
            </a:r>
            <a:endParaRPr dirty="0">
              <a:solidFill>
                <a:srgbClr val="59A9E3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" y="4685244"/>
            <a:ext cx="669017" cy="36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netflix logo ile ilgili gÃ¶rsel sonuc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netflix logo ile ilgili gÃ¶rsel sonuc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netflix logo ile ilgili gÃ¶rsel sonuc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netflix logo ile ilgili gÃ¶rsel sonuc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Shape 418"/>
          <p:cNvSpPr txBox="1"/>
          <p:nvPr/>
        </p:nvSpPr>
        <p:spPr>
          <a:xfrm>
            <a:off x="457199" y="984808"/>
            <a:ext cx="5889705" cy="73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A5A5A5"/>
              </a:buClr>
              <a:buSzPts val="1800"/>
            </a:pPr>
            <a:r>
              <a:rPr lang="tr-TR" sz="1200" b="1" spc="-1" dirty="0" err="1">
                <a:solidFill>
                  <a:schemeClr val="accent6">
                    <a:lumMod val="50000"/>
                  </a:schemeClr>
                </a:solidFill>
                <a:latin typeface="Source Sans Pro"/>
              </a:rPr>
              <a:t>FabM</a:t>
            </a:r>
            <a:r>
              <a:rPr lang="tr-TR" sz="1200" b="1" spc="-1" dirty="0" err="1">
                <a:solidFill>
                  <a:srgbClr val="59A9E3"/>
                </a:solidFill>
                <a:latin typeface="Source Sans Pro"/>
              </a:rPr>
              <a:t>etrics</a:t>
            </a:r>
            <a:r>
              <a:rPr lang="tr-TR" sz="1200" spc="-1" dirty="0">
                <a:solidFill>
                  <a:srgbClr val="3F3F3F"/>
                </a:solidFill>
                <a:latin typeface="Source Sans Pro"/>
              </a:rPr>
              <a:t> </a:t>
            </a:r>
            <a:r>
              <a:rPr lang="tr-TR" sz="1200" dirty="0" err="1">
                <a:solidFill>
                  <a:schemeClr val="dk2"/>
                </a:solidFill>
                <a:latin typeface="Source Sans Pro"/>
                <a:sym typeface="Source Sans Pro"/>
              </a:rPr>
              <a:t>IIoT</a:t>
            </a:r>
            <a:r>
              <a:rPr lang="tr-TR" sz="1200" dirty="0">
                <a:solidFill>
                  <a:schemeClr val="dk2"/>
                </a:solidFill>
                <a:latin typeface="Source Sans Pro"/>
                <a:sym typeface="Source Sans Pro"/>
              </a:rPr>
              <a:t>, Büyük Veri ve Makine Öğrenmesi teknolojileri üzerine </a:t>
            </a:r>
            <a:r>
              <a:rPr lang="tr-TR" sz="1200" b="1" dirty="0">
                <a:solidFill>
                  <a:schemeClr val="dk2"/>
                </a:solidFill>
                <a:latin typeface="Source Sans Pro"/>
                <a:sym typeface="Source Sans Pro"/>
              </a:rPr>
              <a:t>erişilebilir</a:t>
            </a:r>
            <a:r>
              <a:rPr lang="tr-TR" sz="1200" dirty="0">
                <a:solidFill>
                  <a:schemeClr val="dk2"/>
                </a:solidFill>
                <a:latin typeface="Source Sans Pro"/>
                <a:sym typeface="Source Sans Pro"/>
              </a:rPr>
              <a:t>  maliyet vizyonu ve </a:t>
            </a:r>
            <a:r>
              <a:rPr lang="tr-TR" sz="1200" b="1" dirty="0">
                <a:solidFill>
                  <a:schemeClr val="dk2"/>
                </a:solidFill>
                <a:latin typeface="Source Sans Pro"/>
                <a:sym typeface="Source Sans Pro"/>
              </a:rPr>
              <a:t>esnek</a:t>
            </a:r>
            <a:r>
              <a:rPr lang="tr-TR" sz="1200" dirty="0">
                <a:solidFill>
                  <a:schemeClr val="dk2"/>
                </a:solidFill>
                <a:latin typeface="Source Sans Pro"/>
                <a:sym typeface="Source Sans Pro"/>
              </a:rPr>
              <a:t> uygulama felsefeleri ile kurulmuştur</a:t>
            </a:r>
            <a:endParaRPr lang="tr-TR"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"/>
          <a:stretch/>
        </p:blipFill>
        <p:spPr bwMode="auto">
          <a:xfrm>
            <a:off x="6717547" y="1546789"/>
            <a:ext cx="2302906" cy="245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069975" y="3548547"/>
            <a:ext cx="5581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5A5A5"/>
              </a:buClr>
              <a:buSzPts val="1800"/>
            </a:pPr>
            <a:r>
              <a:rPr lang="en-US" dirty="0">
                <a:solidFill>
                  <a:schemeClr val="dk2"/>
                </a:solidFill>
                <a:latin typeface="Source Sans Pro"/>
              </a:rPr>
              <a:t> </a:t>
            </a:r>
          </a:p>
        </p:txBody>
      </p:sp>
      <p:pic>
        <p:nvPicPr>
          <p:cNvPr id="15" name="Picture 4" descr="C:\Users\nkenanh\Downloads\icons8-laptop-coding-1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601" y="1562952"/>
            <a:ext cx="362962" cy="3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nkenanh\Downloads\icons8-server-100 (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6" y="1518385"/>
            <a:ext cx="452096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nkenanh\Downloads\icons8-cloud-line-chart-1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3" y="3171039"/>
            <a:ext cx="362962" cy="3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hape 418">
            <a:extLst>
              <a:ext uri="{FF2B5EF4-FFF2-40B4-BE49-F238E27FC236}">
                <a16:creationId xmlns:a16="http://schemas.microsoft.com/office/drawing/2014/main" id="{55D1A2A0-0BB3-4AE3-AB32-883BFCFB6C29}"/>
              </a:ext>
            </a:extLst>
          </p:cNvPr>
          <p:cNvSpPr txBox="1"/>
          <p:nvPr/>
        </p:nvSpPr>
        <p:spPr>
          <a:xfrm>
            <a:off x="457200" y="1904001"/>
            <a:ext cx="3250644" cy="115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r>
              <a:rPr lang="tr-TR" sz="1200" b="1" dirty="0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</a:t>
            </a:r>
            <a:r>
              <a:rPr lang="tr-TR" sz="1200" b="1" dirty="0" err="1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FabM</a:t>
            </a:r>
            <a:r>
              <a:rPr lang="tr-TR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etrics</a:t>
            </a:r>
            <a:r>
              <a:rPr lang="tr-TR" sz="1200" b="1" dirty="0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Gateway  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Farklı kaynaklardan (PLC, OPC, HMI vb.) veri alabilen bir araçtır </a:t>
            </a:r>
          </a:p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Tüm fabrika datasının veri ambarlarına eşzamanlı, verimli ve güvenli bir şekilde gönderilmesini sağlar</a:t>
            </a:r>
            <a:endParaRPr lang="en-US" sz="9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sp>
        <p:nvSpPr>
          <p:cNvPr id="25" name="Shape 418">
            <a:extLst>
              <a:ext uri="{FF2B5EF4-FFF2-40B4-BE49-F238E27FC236}">
                <a16:creationId xmlns:a16="http://schemas.microsoft.com/office/drawing/2014/main" id="{BE638384-32E5-40D6-8314-7847E8931AEF}"/>
              </a:ext>
            </a:extLst>
          </p:cNvPr>
          <p:cNvSpPr txBox="1"/>
          <p:nvPr/>
        </p:nvSpPr>
        <p:spPr>
          <a:xfrm>
            <a:off x="3831390" y="1904001"/>
            <a:ext cx="2691999" cy="115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r>
              <a:rPr lang="tr-TR" sz="1200" b="1" dirty="0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</a:t>
            </a:r>
            <a:r>
              <a:rPr lang="tr-TR" sz="1200" b="1" dirty="0" err="1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FabM</a:t>
            </a:r>
            <a:r>
              <a:rPr lang="tr-TR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etrics</a:t>
            </a:r>
            <a:r>
              <a:rPr lang="tr-TR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MES </a:t>
            </a:r>
            <a:b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</a:br>
            <a:r>
              <a:rPr lang="tr-TR" sz="1200" b="1" dirty="0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  </a:t>
            </a:r>
            <a:r>
              <a:rPr lang="en-US" sz="1200" b="1" dirty="0">
                <a:solidFill>
                  <a:schemeClr val="dk2"/>
                </a:solidFill>
                <a:latin typeface="Source Sans Pro"/>
                <a:sym typeface="Source Sans Pro"/>
              </a:rPr>
              <a:t>(Manufacturing Execution System) </a:t>
            </a:r>
            <a:endParaRPr lang="en-US" sz="1200" b="1" dirty="0">
              <a:solidFill>
                <a:schemeClr val="dk2"/>
              </a:solidFill>
              <a:latin typeface="Source Sans Pro"/>
            </a:endParaRPr>
          </a:p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Saha personelini için sistem: </a:t>
            </a:r>
          </a:p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Operatör </a:t>
            </a:r>
            <a:r>
              <a:rPr lang="tr-TR" sz="9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Arayüzleri</a:t>
            </a: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: İş Emri / Makine Verileri  </a:t>
            </a:r>
            <a:endParaRPr lang="en-US" sz="9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Yapay Zeka öğrenme verileri oluşturur </a:t>
            </a:r>
          </a:p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OEE / Verimlilik raporlarını destekler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8AAEC8-15D3-42C7-A684-19E5B96AB3C7}"/>
              </a:ext>
            </a:extLst>
          </p:cNvPr>
          <p:cNvSpPr/>
          <p:nvPr/>
        </p:nvSpPr>
        <p:spPr>
          <a:xfrm>
            <a:off x="460375" y="3549287"/>
            <a:ext cx="3123923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buClr>
                <a:srgbClr val="A5A5A5"/>
              </a:buClr>
              <a:buSzPts val="1800"/>
            </a:pPr>
            <a:r>
              <a:rPr lang="tr-TR" sz="1200" b="1" dirty="0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</a:t>
            </a:r>
            <a:r>
              <a:rPr lang="tr-TR" sz="1200" b="1" dirty="0" err="1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FabM</a:t>
            </a:r>
            <a:r>
              <a:rPr lang="tr-TR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etrics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2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Insight </a:t>
            </a:r>
          </a:p>
          <a:p>
            <a:pPr marL="227013" lvl="0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Yönetim ekibin sistem rapor ve bildirimleri takip ettiği uygulama</a:t>
            </a:r>
          </a:p>
          <a:p>
            <a:pPr marL="227013" lvl="0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9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IIoT</a:t>
            </a: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ve MES verileri diğer veri kaynaklarının tüm datalarına erişim ve raporlama </a:t>
            </a:r>
            <a:endParaRPr lang="en-US" sz="9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7013" lvl="0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9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Kestirimci</a:t>
            </a: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bakım ve </a:t>
            </a:r>
            <a:r>
              <a:rPr lang="tr-TR" sz="9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anamoli</a:t>
            </a: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analiz çıktılarının izlendiği </a:t>
            </a:r>
            <a:r>
              <a:rPr lang="tr-TR" sz="9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arayüzler</a:t>
            </a: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  <p:pic>
        <p:nvPicPr>
          <p:cNvPr id="28" name="Resim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16" y="3185227"/>
            <a:ext cx="358401" cy="330705"/>
          </a:xfrm>
          <a:prstGeom prst="rect">
            <a:avLst/>
          </a:prstGeom>
        </p:spPr>
      </p:pic>
      <p:sp>
        <p:nvSpPr>
          <p:cNvPr id="29" name="Metin Yer Tutucusu 3"/>
          <p:cNvSpPr txBox="1">
            <a:spLocks/>
          </p:cNvSpPr>
          <p:nvPr/>
        </p:nvSpPr>
        <p:spPr>
          <a:xfrm>
            <a:off x="3833272" y="3530705"/>
            <a:ext cx="4040187" cy="15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3970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tr-TR" sz="1200" b="1" dirty="0" err="1">
                <a:solidFill>
                  <a:schemeClr val="accent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FabM</a:t>
            </a:r>
            <a:r>
              <a:rPr lang="tr-TR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etrics</a:t>
            </a:r>
            <a:r>
              <a:rPr lang="tr-TR" sz="1200" b="1" spc="-1" dirty="0">
                <a:solidFill>
                  <a:schemeClr val="accent6">
                    <a:lumMod val="50000"/>
                  </a:schemeClr>
                </a:solidFill>
                <a:ea typeface="Arial"/>
                <a:cs typeface="Arial"/>
                <a:sym typeface="Arial"/>
              </a:rPr>
              <a:t> AI</a:t>
            </a:r>
          </a:p>
          <a:p>
            <a:pPr marL="227013" lvl="0" indent="-227013">
              <a:spcBef>
                <a:spcPts val="300"/>
              </a:spcBef>
              <a:buSzPts val="1800"/>
              <a:buFontTx/>
              <a:buChar char="-"/>
            </a:pPr>
            <a:r>
              <a:rPr lang="tr-TR" sz="9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NoSQL</a:t>
            </a: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 Veri Ambarı</a:t>
            </a:r>
          </a:p>
          <a:p>
            <a:pPr marL="227013" lvl="0" indent="-227013">
              <a:spcBef>
                <a:spcPts val="300"/>
              </a:spcBef>
              <a:buSzPts val="1800"/>
              <a:buFontTx/>
              <a:buChar char="-"/>
            </a:pP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 YZ ve Derin Öğrenme Platform</a:t>
            </a:r>
          </a:p>
          <a:p>
            <a:pPr marL="227013" lvl="0" indent="-227013">
              <a:spcBef>
                <a:spcPts val="300"/>
              </a:spcBef>
              <a:buSzPts val="1800"/>
              <a:buFontTx/>
              <a:buChar char="-"/>
            </a:pPr>
            <a:r>
              <a:rPr lang="tr-TR" sz="9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 Sınıflandırma ve Regresyon modelle</a:t>
            </a:r>
            <a:endParaRPr lang="en-US" sz="9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6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reeform 186">
            <a:extLst>
              <a:ext uri="{FF2B5EF4-FFF2-40B4-BE49-F238E27FC236}">
                <a16:creationId xmlns:a16="http://schemas.microsoft.com/office/drawing/2014/main" id="{B2C2E652-CFDA-4F05-96B1-AD4662C091DA}"/>
              </a:ext>
            </a:extLst>
          </p:cNvPr>
          <p:cNvSpPr>
            <a:spLocks/>
          </p:cNvSpPr>
          <p:nvPr/>
        </p:nvSpPr>
        <p:spPr bwMode="auto">
          <a:xfrm>
            <a:off x="419100" y="1362374"/>
            <a:ext cx="1292757" cy="2706706"/>
          </a:xfrm>
          <a:prstGeom prst="roundRect">
            <a:avLst>
              <a:gd name="adj" fmla="val 4289"/>
            </a:avLst>
          </a:prstGeom>
          <a:noFill/>
          <a:ln w="12700">
            <a:solidFill>
              <a:srgbClr val="4C88C7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1" name="Freeform 186">
            <a:extLst>
              <a:ext uri="{FF2B5EF4-FFF2-40B4-BE49-F238E27FC236}">
                <a16:creationId xmlns:a16="http://schemas.microsoft.com/office/drawing/2014/main" id="{F47EB137-7FC5-471B-B8AF-17A333BEDDBF}"/>
              </a:ext>
            </a:extLst>
          </p:cNvPr>
          <p:cNvSpPr>
            <a:spLocks/>
          </p:cNvSpPr>
          <p:nvPr/>
        </p:nvSpPr>
        <p:spPr bwMode="auto">
          <a:xfrm>
            <a:off x="1822214" y="1362374"/>
            <a:ext cx="1292757" cy="2706706"/>
          </a:xfrm>
          <a:prstGeom prst="roundRect">
            <a:avLst>
              <a:gd name="adj" fmla="val 4289"/>
            </a:avLst>
          </a:prstGeom>
          <a:noFill/>
          <a:ln w="12700">
            <a:solidFill>
              <a:srgbClr val="1EBCBD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2" name="Freeform 186">
            <a:extLst>
              <a:ext uri="{FF2B5EF4-FFF2-40B4-BE49-F238E27FC236}">
                <a16:creationId xmlns:a16="http://schemas.microsoft.com/office/drawing/2014/main" id="{8D9B486E-A321-4D11-9191-A74A3D44CD38}"/>
              </a:ext>
            </a:extLst>
          </p:cNvPr>
          <p:cNvSpPr>
            <a:spLocks/>
          </p:cNvSpPr>
          <p:nvPr/>
        </p:nvSpPr>
        <p:spPr bwMode="auto">
          <a:xfrm>
            <a:off x="3225328" y="1362374"/>
            <a:ext cx="1292757" cy="2706706"/>
          </a:xfrm>
          <a:prstGeom prst="roundRect">
            <a:avLst>
              <a:gd name="adj" fmla="val 4289"/>
            </a:avLst>
          </a:prstGeom>
          <a:noFill/>
          <a:ln w="12700">
            <a:solidFill>
              <a:srgbClr val="F3A5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3" name="Freeform 186">
            <a:extLst>
              <a:ext uri="{FF2B5EF4-FFF2-40B4-BE49-F238E27FC236}">
                <a16:creationId xmlns:a16="http://schemas.microsoft.com/office/drawing/2014/main" id="{C623A9A0-3221-46BB-B302-A919F15C3B87}"/>
              </a:ext>
            </a:extLst>
          </p:cNvPr>
          <p:cNvSpPr>
            <a:spLocks/>
          </p:cNvSpPr>
          <p:nvPr/>
        </p:nvSpPr>
        <p:spPr bwMode="auto">
          <a:xfrm>
            <a:off x="4628442" y="1362374"/>
            <a:ext cx="1292757" cy="2706706"/>
          </a:xfrm>
          <a:prstGeom prst="roundRect">
            <a:avLst>
              <a:gd name="adj" fmla="val 4289"/>
            </a:avLst>
          </a:prstGeom>
          <a:noFill/>
          <a:ln w="12700">
            <a:solidFill>
              <a:srgbClr val="4AB3E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4" name="Freeform 186">
            <a:extLst>
              <a:ext uri="{FF2B5EF4-FFF2-40B4-BE49-F238E27FC236}">
                <a16:creationId xmlns:a16="http://schemas.microsoft.com/office/drawing/2014/main" id="{52322046-9101-447A-8521-F622060E2C58}"/>
              </a:ext>
            </a:extLst>
          </p:cNvPr>
          <p:cNvSpPr>
            <a:spLocks/>
          </p:cNvSpPr>
          <p:nvPr/>
        </p:nvSpPr>
        <p:spPr bwMode="auto">
          <a:xfrm>
            <a:off x="6031556" y="1362374"/>
            <a:ext cx="1292757" cy="2706706"/>
          </a:xfrm>
          <a:prstGeom prst="roundRect">
            <a:avLst>
              <a:gd name="adj" fmla="val 4289"/>
            </a:avLst>
          </a:prstGeom>
          <a:noFill/>
          <a:ln w="12700">
            <a:solidFill>
              <a:srgbClr val="95618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5" name="Freeform 186">
            <a:extLst>
              <a:ext uri="{FF2B5EF4-FFF2-40B4-BE49-F238E27FC236}">
                <a16:creationId xmlns:a16="http://schemas.microsoft.com/office/drawing/2014/main" id="{5E4C5F61-BA1D-4E5C-AD22-748FE1B51D85}"/>
              </a:ext>
            </a:extLst>
          </p:cNvPr>
          <p:cNvSpPr>
            <a:spLocks/>
          </p:cNvSpPr>
          <p:nvPr/>
        </p:nvSpPr>
        <p:spPr bwMode="auto">
          <a:xfrm>
            <a:off x="7434670" y="1362374"/>
            <a:ext cx="1292757" cy="2706706"/>
          </a:xfrm>
          <a:prstGeom prst="roundRect">
            <a:avLst>
              <a:gd name="adj" fmla="val 4289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63666BC1-2E96-40C5-9E2A-28AAC9BB44E5}"/>
              </a:ext>
            </a:extLst>
          </p:cNvPr>
          <p:cNvSpPr txBox="1"/>
          <p:nvPr/>
        </p:nvSpPr>
        <p:spPr>
          <a:xfrm>
            <a:off x="419100" y="1556931"/>
            <a:ext cx="1292757" cy="386170"/>
          </a:xfrm>
          <a:prstGeom prst="rect">
            <a:avLst/>
          </a:prstGeom>
          <a:solidFill>
            <a:srgbClr val="4C88C7"/>
          </a:solidFill>
        </p:spPr>
        <p:txBody>
          <a:bodyPr wrap="square" rtlCol="0" anchor="ctr">
            <a:no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en-US" sz="1000" b="1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Sensor </a:t>
            </a:r>
            <a:r>
              <a:rPr lang="tr-TR" sz="1000" b="1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Verisi</a:t>
            </a:r>
            <a:endParaRPr lang="en-US" sz="1000" b="1" dirty="0">
              <a:solidFill>
                <a:schemeClr val="tx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15A99C-3E8C-46E5-BBF9-B4FAAF345B7D}"/>
              </a:ext>
            </a:extLst>
          </p:cNvPr>
          <p:cNvGrpSpPr/>
          <p:nvPr/>
        </p:nvGrpSpPr>
        <p:grpSpPr>
          <a:xfrm>
            <a:off x="3730597" y="276910"/>
            <a:ext cx="1682808" cy="239830"/>
            <a:chOff x="1955087" y="570707"/>
            <a:chExt cx="668337" cy="95250"/>
          </a:xfrm>
        </p:grpSpPr>
        <p:sp>
          <p:nvSpPr>
            <p:cNvPr id="8" name="Freeform 81">
              <a:extLst>
                <a:ext uri="{FF2B5EF4-FFF2-40B4-BE49-F238E27FC236}">
                  <a16:creationId xmlns:a16="http://schemas.microsoft.com/office/drawing/2014/main" id="{9FD53AF1-ED1F-43F9-822B-86E8571E1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962" y="570707"/>
              <a:ext cx="26987" cy="30163"/>
            </a:xfrm>
            <a:custGeom>
              <a:avLst/>
              <a:gdLst>
                <a:gd name="T0" fmla="*/ 6 w 62"/>
                <a:gd name="T1" fmla="*/ 27 h 70"/>
                <a:gd name="T2" fmla="*/ 21 w 62"/>
                <a:gd name="T3" fmla="*/ 66 h 70"/>
                <a:gd name="T4" fmla="*/ 56 w 62"/>
                <a:gd name="T5" fmla="*/ 44 h 70"/>
                <a:gd name="T6" fmla="*/ 41 w 62"/>
                <a:gd name="T7" fmla="*/ 5 h 70"/>
                <a:gd name="T8" fmla="*/ 6 w 62"/>
                <a:gd name="T9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6" y="27"/>
                  </a:moveTo>
                  <a:cubicBezTo>
                    <a:pt x="0" y="43"/>
                    <a:pt x="7" y="61"/>
                    <a:pt x="21" y="66"/>
                  </a:cubicBezTo>
                  <a:cubicBezTo>
                    <a:pt x="34" y="70"/>
                    <a:pt x="50" y="61"/>
                    <a:pt x="56" y="44"/>
                  </a:cubicBezTo>
                  <a:cubicBezTo>
                    <a:pt x="62" y="27"/>
                    <a:pt x="55" y="10"/>
                    <a:pt x="41" y="5"/>
                  </a:cubicBezTo>
                  <a:cubicBezTo>
                    <a:pt x="27" y="0"/>
                    <a:pt x="11" y="10"/>
                    <a:pt x="6" y="27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9" name="Freeform 82">
              <a:extLst>
                <a:ext uri="{FF2B5EF4-FFF2-40B4-BE49-F238E27FC236}">
                  <a16:creationId xmlns:a16="http://schemas.microsoft.com/office/drawing/2014/main" id="{9DA38A35-E5FE-46C7-A49C-ADA20522B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912" y="607219"/>
              <a:ext cx="4762" cy="4763"/>
            </a:xfrm>
            <a:custGeom>
              <a:avLst/>
              <a:gdLst>
                <a:gd name="T0" fmla="*/ 2 w 10"/>
                <a:gd name="T1" fmla="*/ 2 h 10"/>
                <a:gd name="T2" fmla="*/ 8 w 10"/>
                <a:gd name="T3" fmla="*/ 8 h 10"/>
                <a:gd name="T4" fmla="*/ 2 w 10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8" y="0"/>
                    <a:pt x="10" y="2"/>
                    <a:pt x="8" y="8"/>
                  </a:cubicBezTo>
                  <a:cubicBezTo>
                    <a:pt x="2" y="10"/>
                    <a:pt x="0" y="8"/>
                    <a:pt x="2" y="2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0" name="Freeform 83">
              <a:extLst>
                <a:ext uri="{FF2B5EF4-FFF2-40B4-BE49-F238E27FC236}">
                  <a16:creationId xmlns:a16="http://schemas.microsoft.com/office/drawing/2014/main" id="{96BBFDF9-10AB-4444-8747-AF6B967CC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087" y="578644"/>
              <a:ext cx="52387" cy="82550"/>
            </a:xfrm>
            <a:custGeom>
              <a:avLst/>
              <a:gdLst>
                <a:gd name="T0" fmla="*/ 14 w 33"/>
                <a:gd name="T1" fmla="*/ 13 h 52"/>
                <a:gd name="T2" fmla="*/ 14 w 33"/>
                <a:gd name="T3" fmla="*/ 21 h 52"/>
                <a:gd name="T4" fmla="*/ 31 w 33"/>
                <a:gd name="T5" fmla="*/ 21 h 52"/>
                <a:gd name="T6" fmla="*/ 31 w 33"/>
                <a:gd name="T7" fmla="*/ 34 h 52"/>
                <a:gd name="T8" fmla="*/ 14 w 33"/>
                <a:gd name="T9" fmla="*/ 34 h 52"/>
                <a:gd name="T10" fmla="*/ 14 w 33"/>
                <a:gd name="T11" fmla="*/ 52 h 52"/>
                <a:gd name="T12" fmla="*/ 0 w 33"/>
                <a:gd name="T13" fmla="*/ 52 h 52"/>
                <a:gd name="T14" fmla="*/ 0 w 33"/>
                <a:gd name="T15" fmla="*/ 0 h 52"/>
                <a:gd name="T16" fmla="*/ 33 w 33"/>
                <a:gd name="T17" fmla="*/ 0 h 52"/>
                <a:gd name="T18" fmla="*/ 33 w 33"/>
                <a:gd name="T19" fmla="*/ 13 h 52"/>
                <a:gd name="T20" fmla="*/ 14 w 33"/>
                <a:gd name="T21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52">
                  <a:moveTo>
                    <a:pt x="14" y="13"/>
                  </a:moveTo>
                  <a:lnTo>
                    <a:pt x="14" y="21"/>
                  </a:lnTo>
                  <a:lnTo>
                    <a:pt x="31" y="21"/>
                  </a:lnTo>
                  <a:lnTo>
                    <a:pt x="31" y="34"/>
                  </a:lnTo>
                  <a:lnTo>
                    <a:pt x="14" y="34"/>
                  </a:lnTo>
                  <a:lnTo>
                    <a:pt x="14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13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1" name="Freeform 84">
              <a:extLst>
                <a:ext uri="{FF2B5EF4-FFF2-40B4-BE49-F238E27FC236}">
                  <a16:creationId xmlns:a16="http://schemas.microsoft.com/office/drawing/2014/main" id="{D8C27D44-D36C-451A-BED1-14CBA92270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3824" y="596107"/>
              <a:ext cx="71437" cy="66675"/>
            </a:xfrm>
            <a:custGeom>
              <a:avLst/>
              <a:gdLst>
                <a:gd name="T0" fmla="*/ 163 w 163"/>
                <a:gd name="T1" fmla="*/ 5 h 155"/>
                <a:gd name="T2" fmla="*/ 163 w 163"/>
                <a:gd name="T3" fmla="*/ 150 h 155"/>
                <a:gd name="T4" fmla="*/ 124 w 163"/>
                <a:gd name="T5" fmla="*/ 150 h 155"/>
                <a:gd name="T6" fmla="*/ 120 w 163"/>
                <a:gd name="T7" fmla="*/ 140 h 155"/>
                <a:gd name="T8" fmla="*/ 76 w 163"/>
                <a:gd name="T9" fmla="*/ 155 h 155"/>
                <a:gd name="T10" fmla="*/ 0 w 163"/>
                <a:gd name="T11" fmla="*/ 77 h 155"/>
                <a:gd name="T12" fmla="*/ 76 w 163"/>
                <a:gd name="T13" fmla="*/ 0 h 155"/>
                <a:gd name="T14" fmla="*/ 120 w 163"/>
                <a:gd name="T15" fmla="*/ 16 h 155"/>
                <a:gd name="T16" fmla="*/ 126 w 163"/>
                <a:gd name="T17" fmla="*/ 5 h 155"/>
                <a:gd name="T18" fmla="*/ 163 w 163"/>
                <a:gd name="T19" fmla="*/ 5 h 155"/>
                <a:gd name="T20" fmla="*/ 115 w 163"/>
                <a:gd name="T21" fmla="*/ 77 h 155"/>
                <a:gd name="T22" fmla="*/ 83 w 163"/>
                <a:gd name="T23" fmla="*/ 44 h 155"/>
                <a:gd name="T24" fmla="*/ 50 w 163"/>
                <a:gd name="T25" fmla="*/ 77 h 155"/>
                <a:gd name="T26" fmla="*/ 83 w 163"/>
                <a:gd name="T27" fmla="*/ 111 h 155"/>
                <a:gd name="T28" fmla="*/ 115 w 163"/>
                <a:gd name="T29" fmla="*/ 7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55">
                  <a:moveTo>
                    <a:pt x="163" y="5"/>
                  </a:moveTo>
                  <a:cubicBezTo>
                    <a:pt x="163" y="150"/>
                    <a:pt x="163" y="150"/>
                    <a:pt x="163" y="150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08" y="149"/>
                    <a:pt x="93" y="155"/>
                    <a:pt x="76" y="155"/>
                  </a:cubicBezTo>
                  <a:cubicBezTo>
                    <a:pt x="32" y="155"/>
                    <a:pt x="0" y="123"/>
                    <a:pt x="0" y="77"/>
                  </a:cubicBezTo>
                  <a:cubicBezTo>
                    <a:pt x="0" y="32"/>
                    <a:pt x="32" y="0"/>
                    <a:pt x="76" y="0"/>
                  </a:cubicBezTo>
                  <a:cubicBezTo>
                    <a:pt x="93" y="0"/>
                    <a:pt x="108" y="6"/>
                    <a:pt x="120" y="16"/>
                  </a:cubicBezTo>
                  <a:cubicBezTo>
                    <a:pt x="126" y="5"/>
                    <a:pt x="126" y="5"/>
                    <a:pt x="126" y="5"/>
                  </a:cubicBezTo>
                  <a:lnTo>
                    <a:pt x="163" y="5"/>
                  </a:lnTo>
                  <a:close/>
                  <a:moveTo>
                    <a:pt x="115" y="77"/>
                  </a:moveTo>
                  <a:cubicBezTo>
                    <a:pt x="115" y="59"/>
                    <a:pt x="101" y="44"/>
                    <a:pt x="83" y="44"/>
                  </a:cubicBezTo>
                  <a:cubicBezTo>
                    <a:pt x="64" y="44"/>
                    <a:pt x="50" y="59"/>
                    <a:pt x="50" y="77"/>
                  </a:cubicBezTo>
                  <a:cubicBezTo>
                    <a:pt x="50" y="96"/>
                    <a:pt x="64" y="111"/>
                    <a:pt x="83" y="111"/>
                  </a:cubicBezTo>
                  <a:cubicBezTo>
                    <a:pt x="101" y="111"/>
                    <a:pt x="115" y="96"/>
                    <a:pt x="115" y="77"/>
                  </a:cubicBez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2" name="Freeform 85">
              <a:extLst>
                <a:ext uri="{FF2B5EF4-FFF2-40B4-BE49-F238E27FC236}">
                  <a16:creationId xmlns:a16="http://schemas.microsoft.com/office/drawing/2014/main" id="{8D1CBF65-CE59-4E70-912B-7A6F8F748B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9549" y="573882"/>
              <a:ext cx="71437" cy="88900"/>
            </a:xfrm>
            <a:custGeom>
              <a:avLst/>
              <a:gdLst>
                <a:gd name="T0" fmla="*/ 85 w 162"/>
                <a:gd name="T1" fmla="*/ 48 h 203"/>
                <a:gd name="T2" fmla="*/ 162 w 162"/>
                <a:gd name="T3" fmla="*/ 126 h 203"/>
                <a:gd name="T4" fmla="*/ 85 w 162"/>
                <a:gd name="T5" fmla="*/ 203 h 203"/>
                <a:gd name="T6" fmla="*/ 41 w 162"/>
                <a:gd name="T7" fmla="*/ 187 h 203"/>
                <a:gd name="T8" fmla="*/ 37 w 162"/>
                <a:gd name="T9" fmla="*/ 198 h 203"/>
                <a:gd name="T10" fmla="*/ 0 w 162"/>
                <a:gd name="T11" fmla="*/ 198 h 203"/>
                <a:gd name="T12" fmla="*/ 0 w 162"/>
                <a:gd name="T13" fmla="*/ 0 h 203"/>
                <a:gd name="T14" fmla="*/ 49 w 162"/>
                <a:gd name="T15" fmla="*/ 0 h 203"/>
                <a:gd name="T16" fmla="*/ 49 w 162"/>
                <a:gd name="T17" fmla="*/ 58 h 203"/>
                <a:gd name="T18" fmla="*/ 85 w 162"/>
                <a:gd name="T19" fmla="*/ 48 h 203"/>
                <a:gd name="T20" fmla="*/ 111 w 162"/>
                <a:gd name="T21" fmla="*/ 126 h 203"/>
                <a:gd name="T22" fmla="*/ 79 w 162"/>
                <a:gd name="T23" fmla="*/ 92 h 203"/>
                <a:gd name="T24" fmla="*/ 46 w 162"/>
                <a:gd name="T25" fmla="*/ 126 h 203"/>
                <a:gd name="T26" fmla="*/ 79 w 162"/>
                <a:gd name="T27" fmla="*/ 159 h 203"/>
                <a:gd name="T28" fmla="*/ 111 w 162"/>
                <a:gd name="T29" fmla="*/ 12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03">
                  <a:moveTo>
                    <a:pt x="85" y="48"/>
                  </a:moveTo>
                  <a:cubicBezTo>
                    <a:pt x="130" y="48"/>
                    <a:pt x="162" y="80"/>
                    <a:pt x="162" y="126"/>
                  </a:cubicBezTo>
                  <a:cubicBezTo>
                    <a:pt x="162" y="171"/>
                    <a:pt x="130" y="203"/>
                    <a:pt x="85" y="203"/>
                  </a:cubicBezTo>
                  <a:cubicBezTo>
                    <a:pt x="68" y="203"/>
                    <a:pt x="53" y="197"/>
                    <a:pt x="41" y="187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9" y="52"/>
                    <a:pt x="72" y="48"/>
                    <a:pt x="85" y="48"/>
                  </a:cubicBezTo>
                  <a:close/>
                  <a:moveTo>
                    <a:pt x="111" y="126"/>
                  </a:moveTo>
                  <a:cubicBezTo>
                    <a:pt x="111" y="107"/>
                    <a:pt x="97" y="92"/>
                    <a:pt x="79" y="92"/>
                  </a:cubicBezTo>
                  <a:cubicBezTo>
                    <a:pt x="60" y="92"/>
                    <a:pt x="46" y="107"/>
                    <a:pt x="46" y="126"/>
                  </a:cubicBezTo>
                  <a:cubicBezTo>
                    <a:pt x="46" y="144"/>
                    <a:pt x="60" y="159"/>
                    <a:pt x="79" y="159"/>
                  </a:cubicBezTo>
                  <a:cubicBezTo>
                    <a:pt x="97" y="159"/>
                    <a:pt x="111" y="144"/>
                    <a:pt x="111" y="126"/>
                  </a:cubicBez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3" name="Freeform 86">
              <a:extLst>
                <a:ext uri="{FF2B5EF4-FFF2-40B4-BE49-F238E27FC236}">
                  <a16:creationId xmlns:a16="http://schemas.microsoft.com/office/drawing/2014/main" id="{039A72F0-5EC0-47D5-B1B6-7FC6B74F6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749" y="578644"/>
              <a:ext cx="109537" cy="82550"/>
            </a:xfrm>
            <a:custGeom>
              <a:avLst/>
              <a:gdLst>
                <a:gd name="T0" fmla="*/ 55 w 69"/>
                <a:gd name="T1" fmla="*/ 52 h 52"/>
                <a:gd name="T2" fmla="*/ 51 w 69"/>
                <a:gd name="T3" fmla="*/ 22 h 52"/>
                <a:gd name="T4" fmla="*/ 37 w 69"/>
                <a:gd name="T5" fmla="*/ 52 h 52"/>
                <a:gd name="T6" fmla="*/ 33 w 69"/>
                <a:gd name="T7" fmla="*/ 52 h 52"/>
                <a:gd name="T8" fmla="*/ 19 w 69"/>
                <a:gd name="T9" fmla="*/ 22 h 52"/>
                <a:gd name="T10" fmla="*/ 15 w 69"/>
                <a:gd name="T11" fmla="*/ 52 h 52"/>
                <a:gd name="T12" fmla="*/ 0 w 69"/>
                <a:gd name="T13" fmla="*/ 52 h 52"/>
                <a:gd name="T14" fmla="*/ 8 w 69"/>
                <a:gd name="T15" fmla="*/ 0 h 52"/>
                <a:gd name="T16" fmla="*/ 22 w 69"/>
                <a:gd name="T17" fmla="*/ 0 h 52"/>
                <a:gd name="T18" fmla="*/ 35 w 69"/>
                <a:gd name="T19" fmla="*/ 28 h 52"/>
                <a:gd name="T20" fmla="*/ 47 w 69"/>
                <a:gd name="T21" fmla="*/ 0 h 52"/>
                <a:gd name="T22" fmla="*/ 61 w 69"/>
                <a:gd name="T23" fmla="*/ 0 h 52"/>
                <a:gd name="T24" fmla="*/ 69 w 69"/>
                <a:gd name="T25" fmla="*/ 52 h 52"/>
                <a:gd name="T26" fmla="*/ 55 w 69"/>
                <a:gd name="T2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52">
                  <a:moveTo>
                    <a:pt x="55" y="52"/>
                  </a:moveTo>
                  <a:lnTo>
                    <a:pt x="51" y="22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19" y="22"/>
                  </a:lnTo>
                  <a:lnTo>
                    <a:pt x="15" y="52"/>
                  </a:lnTo>
                  <a:lnTo>
                    <a:pt x="0" y="52"/>
                  </a:lnTo>
                  <a:lnTo>
                    <a:pt x="8" y="0"/>
                  </a:lnTo>
                  <a:lnTo>
                    <a:pt x="22" y="0"/>
                  </a:lnTo>
                  <a:lnTo>
                    <a:pt x="35" y="28"/>
                  </a:lnTo>
                  <a:lnTo>
                    <a:pt x="47" y="0"/>
                  </a:lnTo>
                  <a:lnTo>
                    <a:pt x="61" y="0"/>
                  </a:lnTo>
                  <a:lnTo>
                    <a:pt x="69" y="52"/>
                  </a:lnTo>
                  <a:lnTo>
                    <a:pt x="55" y="52"/>
                  </a:ln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4" name="Freeform 87">
              <a:extLst>
                <a:ext uri="{FF2B5EF4-FFF2-40B4-BE49-F238E27FC236}">
                  <a16:creationId xmlns:a16="http://schemas.microsoft.com/office/drawing/2014/main" id="{B1163E0B-A654-4014-B010-B730CE02C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1637" y="596107"/>
              <a:ext cx="68262" cy="66675"/>
            </a:xfrm>
            <a:custGeom>
              <a:avLst/>
              <a:gdLst>
                <a:gd name="T0" fmla="*/ 158 w 158"/>
                <a:gd name="T1" fmla="*/ 76 h 155"/>
                <a:gd name="T2" fmla="*/ 157 w 158"/>
                <a:gd name="T3" fmla="*/ 89 h 155"/>
                <a:gd name="T4" fmla="*/ 49 w 158"/>
                <a:gd name="T5" fmla="*/ 89 h 155"/>
                <a:gd name="T6" fmla="*/ 79 w 158"/>
                <a:gd name="T7" fmla="*/ 115 h 155"/>
                <a:gd name="T8" fmla="*/ 105 w 158"/>
                <a:gd name="T9" fmla="*/ 101 h 155"/>
                <a:gd name="T10" fmla="*/ 155 w 158"/>
                <a:gd name="T11" fmla="*/ 101 h 155"/>
                <a:gd name="T12" fmla="*/ 79 w 158"/>
                <a:gd name="T13" fmla="*/ 155 h 155"/>
                <a:gd name="T14" fmla="*/ 0 w 158"/>
                <a:gd name="T15" fmla="*/ 77 h 155"/>
                <a:gd name="T16" fmla="*/ 79 w 158"/>
                <a:gd name="T17" fmla="*/ 0 h 155"/>
                <a:gd name="T18" fmla="*/ 158 w 158"/>
                <a:gd name="T19" fmla="*/ 76 h 155"/>
                <a:gd name="T20" fmla="*/ 50 w 158"/>
                <a:gd name="T21" fmla="*/ 62 h 155"/>
                <a:gd name="T22" fmla="*/ 109 w 158"/>
                <a:gd name="T23" fmla="*/ 62 h 155"/>
                <a:gd name="T24" fmla="*/ 79 w 158"/>
                <a:gd name="T25" fmla="*/ 39 h 155"/>
                <a:gd name="T26" fmla="*/ 50 w 158"/>
                <a:gd name="T27" fmla="*/ 6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" h="155">
                  <a:moveTo>
                    <a:pt x="158" y="76"/>
                  </a:moveTo>
                  <a:cubicBezTo>
                    <a:pt x="158" y="81"/>
                    <a:pt x="158" y="85"/>
                    <a:pt x="157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3" y="106"/>
                    <a:pt x="63" y="115"/>
                    <a:pt x="79" y="115"/>
                  </a:cubicBezTo>
                  <a:cubicBezTo>
                    <a:pt x="91" y="115"/>
                    <a:pt x="101" y="110"/>
                    <a:pt x="105" y="101"/>
                  </a:cubicBezTo>
                  <a:cubicBezTo>
                    <a:pt x="155" y="101"/>
                    <a:pt x="155" y="101"/>
                    <a:pt x="155" y="101"/>
                  </a:cubicBezTo>
                  <a:cubicBezTo>
                    <a:pt x="145" y="134"/>
                    <a:pt x="116" y="155"/>
                    <a:pt x="79" y="155"/>
                  </a:cubicBezTo>
                  <a:cubicBezTo>
                    <a:pt x="34" y="155"/>
                    <a:pt x="0" y="122"/>
                    <a:pt x="0" y="77"/>
                  </a:cubicBezTo>
                  <a:cubicBezTo>
                    <a:pt x="0" y="33"/>
                    <a:pt x="33" y="0"/>
                    <a:pt x="79" y="0"/>
                  </a:cubicBezTo>
                  <a:cubicBezTo>
                    <a:pt x="126" y="0"/>
                    <a:pt x="158" y="33"/>
                    <a:pt x="158" y="76"/>
                  </a:cubicBezTo>
                  <a:close/>
                  <a:moveTo>
                    <a:pt x="50" y="62"/>
                  </a:moveTo>
                  <a:cubicBezTo>
                    <a:pt x="109" y="62"/>
                    <a:pt x="109" y="62"/>
                    <a:pt x="109" y="62"/>
                  </a:cubicBezTo>
                  <a:cubicBezTo>
                    <a:pt x="105" y="47"/>
                    <a:pt x="94" y="39"/>
                    <a:pt x="79" y="39"/>
                  </a:cubicBezTo>
                  <a:cubicBezTo>
                    <a:pt x="64" y="39"/>
                    <a:pt x="54" y="47"/>
                    <a:pt x="50" y="62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5" name="Freeform 88">
              <a:extLst>
                <a:ext uri="{FF2B5EF4-FFF2-40B4-BE49-F238E27FC236}">
                  <a16:creationId xmlns:a16="http://schemas.microsoft.com/office/drawing/2014/main" id="{539C6D8E-222F-4DD1-ADDA-0642BBE9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249" y="581819"/>
              <a:ext cx="44450" cy="76200"/>
            </a:xfrm>
            <a:custGeom>
              <a:avLst/>
              <a:gdLst>
                <a:gd name="T0" fmla="*/ 104 w 104"/>
                <a:gd name="T1" fmla="*/ 132 h 173"/>
                <a:gd name="T2" fmla="*/ 104 w 104"/>
                <a:gd name="T3" fmla="*/ 173 h 173"/>
                <a:gd name="T4" fmla="*/ 72 w 104"/>
                <a:gd name="T5" fmla="*/ 173 h 173"/>
                <a:gd name="T6" fmla="*/ 24 w 104"/>
                <a:gd name="T7" fmla="*/ 125 h 173"/>
                <a:gd name="T8" fmla="*/ 24 w 104"/>
                <a:gd name="T9" fmla="*/ 74 h 173"/>
                <a:gd name="T10" fmla="*/ 0 w 104"/>
                <a:gd name="T11" fmla="*/ 74 h 173"/>
                <a:gd name="T12" fmla="*/ 0 w 104"/>
                <a:gd name="T13" fmla="*/ 64 h 173"/>
                <a:gd name="T14" fmla="*/ 60 w 104"/>
                <a:gd name="T15" fmla="*/ 0 h 173"/>
                <a:gd name="T16" fmla="*/ 69 w 104"/>
                <a:gd name="T17" fmla="*/ 0 h 173"/>
                <a:gd name="T18" fmla="*/ 69 w 104"/>
                <a:gd name="T19" fmla="*/ 39 h 173"/>
                <a:gd name="T20" fmla="*/ 103 w 104"/>
                <a:gd name="T21" fmla="*/ 39 h 173"/>
                <a:gd name="T22" fmla="*/ 103 w 104"/>
                <a:gd name="T23" fmla="*/ 74 h 173"/>
                <a:gd name="T24" fmla="*/ 70 w 104"/>
                <a:gd name="T25" fmla="*/ 74 h 173"/>
                <a:gd name="T26" fmla="*/ 70 w 104"/>
                <a:gd name="T27" fmla="*/ 117 h 173"/>
                <a:gd name="T28" fmla="*/ 86 w 104"/>
                <a:gd name="T29" fmla="*/ 132 h 173"/>
                <a:gd name="T30" fmla="*/ 104 w 104"/>
                <a:gd name="T31" fmla="*/ 13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" h="173">
                  <a:moveTo>
                    <a:pt x="104" y="132"/>
                  </a:moveTo>
                  <a:cubicBezTo>
                    <a:pt x="104" y="173"/>
                    <a:pt x="104" y="173"/>
                    <a:pt x="104" y="173"/>
                  </a:cubicBezTo>
                  <a:cubicBezTo>
                    <a:pt x="72" y="173"/>
                    <a:pt x="72" y="173"/>
                    <a:pt x="72" y="173"/>
                  </a:cubicBezTo>
                  <a:cubicBezTo>
                    <a:pt x="42" y="173"/>
                    <a:pt x="24" y="155"/>
                    <a:pt x="24" y="125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27"/>
                    <a:pt x="76" y="132"/>
                    <a:pt x="86" y="132"/>
                  </a:cubicBezTo>
                  <a:lnTo>
                    <a:pt x="104" y="132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6" name="Freeform 89">
              <a:extLst>
                <a:ext uri="{FF2B5EF4-FFF2-40B4-BE49-F238E27FC236}">
                  <a16:creationId xmlns:a16="http://schemas.microsoft.com/office/drawing/2014/main" id="{A8856B40-CD2D-488C-91F3-19BA6110C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399" y="597694"/>
              <a:ext cx="41275" cy="63500"/>
            </a:xfrm>
            <a:custGeom>
              <a:avLst/>
              <a:gdLst>
                <a:gd name="T0" fmla="*/ 94 w 94"/>
                <a:gd name="T1" fmla="*/ 0 h 146"/>
                <a:gd name="T2" fmla="*/ 94 w 94"/>
                <a:gd name="T3" fmla="*/ 46 h 146"/>
                <a:gd name="T4" fmla="*/ 75 w 94"/>
                <a:gd name="T5" fmla="*/ 46 h 146"/>
                <a:gd name="T6" fmla="*/ 50 w 94"/>
                <a:gd name="T7" fmla="*/ 72 h 146"/>
                <a:gd name="T8" fmla="*/ 50 w 94"/>
                <a:gd name="T9" fmla="*/ 146 h 146"/>
                <a:gd name="T10" fmla="*/ 0 w 94"/>
                <a:gd name="T11" fmla="*/ 146 h 146"/>
                <a:gd name="T12" fmla="*/ 0 w 94"/>
                <a:gd name="T13" fmla="*/ 1 h 146"/>
                <a:gd name="T14" fmla="*/ 33 w 94"/>
                <a:gd name="T15" fmla="*/ 1 h 146"/>
                <a:gd name="T16" fmla="*/ 41 w 94"/>
                <a:gd name="T17" fmla="*/ 17 h 146"/>
                <a:gd name="T18" fmla="*/ 81 w 94"/>
                <a:gd name="T19" fmla="*/ 0 h 146"/>
                <a:gd name="T20" fmla="*/ 94 w 94"/>
                <a:gd name="T2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146">
                  <a:moveTo>
                    <a:pt x="94" y="0"/>
                  </a:moveTo>
                  <a:cubicBezTo>
                    <a:pt x="94" y="46"/>
                    <a:pt x="94" y="46"/>
                    <a:pt x="9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7" y="46"/>
                    <a:pt x="50" y="54"/>
                    <a:pt x="50" y="72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51" y="5"/>
                    <a:pt x="64" y="0"/>
                    <a:pt x="81" y="0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7" name="Freeform 90">
              <a:extLst>
                <a:ext uri="{FF2B5EF4-FFF2-40B4-BE49-F238E27FC236}">
                  <a16:creationId xmlns:a16="http://schemas.microsoft.com/office/drawing/2014/main" id="{F77A7F7A-D26B-4E87-93B3-985EC41C2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849" y="602457"/>
              <a:ext cx="33337" cy="60325"/>
            </a:xfrm>
            <a:custGeom>
              <a:avLst/>
              <a:gdLst>
                <a:gd name="T0" fmla="*/ 5 w 21"/>
                <a:gd name="T1" fmla="*/ 6 h 38"/>
                <a:gd name="T2" fmla="*/ 21 w 21"/>
                <a:gd name="T3" fmla="*/ 0 h 38"/>
                <a:gd name="T4" fmla="*/ 13 w 21"/>
                <a:gd name="T5" fmla="*/ 38 h 38"/>
                <a:gd name="T6" fmla="*/ 0 w 21"/>
                <a:gd name="T7" fmla="*/ 35 h 38"/>
                <a:gd name="T8" fmla="*/ 5 w 21"/>
                <a:gd name="T9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5" y="6"/>
                  </a:moveTo>
                  <a:lnTo>
                    <a:pt x="21" y="0"/>
                  </a:lnTo>
                  <a:lnTo>
                    <a:pt x="13" y="38"/>
                  </a:lnTo>
                  <a:lnTo>
                    <a:pt x="0" y="3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8" name="Freeform 91">
              <a:extLst>
                <a:ext uri="{FF2B5EF4-FFF2-40B4-BE49-F238E27FC236}">
                  <a16:creationId xmlns:a16="http://schemas.microsoft.com/office/drawing/2014/main" id="{C65F4993-AE24-4A60-9349-A48761B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24" y="602457"/>
              <a:ext cx="50800" cy="63500"/>
            </a:xfrm>
            <a:custGeom>
              <a:avLst/>
              <a:gdLst>
                <a:gd name="T0" fmla="*/ 56 w 118"/>
                <a:gd name="T1" fmla="*/ 141 h 143"/>
                <a:gd name="T2" fmla="*/ 1 w 118"/>
                <a:gd name="T3" fmla="*/ 90 h 143"/>
                <a:gd name="T4" fmla="*/ 44 w 118"/>
                <a:gd name="T5" fmla="*/ 93 h 143"/>
                <a:gd name="T6" fmla="*/ 59 w 118"/>
                <a:gd name="T7" fmla="*/ 108 h 143"/>
                <a:gd name="T8" fmla="*/ 72 w 118"/>
                <a:gd name="T9" fmla="*/ 99 h 143"/>
                <a:gd name="T10" fmla="*/ 50 w 118"/>
                <a:gd name="T11" fmla="*/ 85 h 143"/>
                <a:gd name="T12" fmla="*/ 6 w 118"/>
                <a:gd name="T13" fmla="*/ 42 h 143"/>
                <a:gd name="T14" fmla="*/ 64 w 118"/>
                <a:gd name="T15" fmla="*/ 2 h 143"/>
                <a:gd name="T16" fmla="*/ 117 w 118"/>
                <a:gd name="T17" fmla="*/ 49 h 143"/>
                <a:gd name="T18" fmla="*/ 75 w 118"/>
                <a:gd name="T19" fmla="*/ 47 h 143"/>
                <a:gd name="T20" fmla="*/ 62 w 118"/>
                <a:gd name="T21" fmla="*/ 34 h 143"/>
                <a:gd name="T22" fmla="*/ 49 w 118"/>
                <a:gd name="T23" fmla="*/ 43 h 143"/>
                <a:gd name="T24" fmla="*/ 71 w 118"/>
                <a:gd name="T25" fmla="*/ 55 h 143"/>
                <a:gd name="T26" fmla="*/ 116 w 118"/>
                <a:gd name="T27" fmla="*/ 99 h 143"/>
                <a:gd name="T28" fmla="*/ 56 w 118"/>
                <a:gd name="T29" fmla="*/ 14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43">
                  <a:moveTo>
                    <a:pt x="56" y="141"/>
                  </a:moveTo>
                  <a:cubicBezTo>
                    <a:pt x="20" y="139"/>
                    <a:pt x="0" y="119"/>
                    <a:pt x="1" y="90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103"/>
                    <a:pt x="50" y="107"/>
                    <a:pt x="59" y="108"/>
                  </a:cubicBezTo>
                  <a:cubicBezTo>
                    <a:pt x="65" y="108"/>
                    <a:pt x="72" y="105"/>
                    <a:pt x="72" y="99"/>
                  </a:cubicBezTo>
                  <a:cubicBezTo>
                    <a:pt x="72" y="91"/>
                    <a:pt x="63" y="88"/>
                    <a:pt x="50" y="85"/>
                  </a:cubicBezTo>
                  <a:cubicBezTo>
                    <a:pt x="30" y="81"/>
                    <a:pt x="4" y="73"/>
                    <a:pt x="6" y="42"/>
                  </a:cubicBezTo>
                  <a:cubicBezTo>
                    <a:pt x="7" y="15"/>
                    <a:pt x="31" y="0"/>
                    <a:pt x="64" y="2"/>
                  </a:cubicBezTo>
                  <a:cubicBezTo>
                    <a:pt x="97" y="4"/>
                    <a:pt x="118" y="23"/>
                    <a:pt x="117" y="49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39"/>
                    <a:pt x="70" y="34"/>
                    <a:pt x="62" y="34"/>
                  </a:cubicBezTo>
                  <a:cubicBezTo>
                    <a:pt x="54" y="33"/>
                    <a:pt x="49" y="37"/>
                    <a:pt x="49" y="43"/>
                  </a:cubicBezTo>
                  <a:cubicBezTo>
                    <a:pt x="49" y="50"/>
                    <a:pt x="58" y="52"/>
                    <a:pt x="71" y="55"/>
                  </a:cubicBezTo>
                  <a:cubicBezTo>
                    <a:pt x="91" y="60"/>
                    <a:pt x="118" y="66"/>
                    <a:pt x="116" y="99"/>
                  </a:cubicBezTo>
                  <a:cubicBezTo>
                    <a:pt x="114" y="127"/>
                    <a:pt x="90" y="143"/>
                    <a:pt x="56" y="141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9" name="Freeform 92">
              <a:extLst>
                <a:ext uri="{FF2B5EF4-FFF2-40B4-BE49-F238E27FC236}">
                  <a16:creationId xmlns:a16="http://schemas.microsoft.com/office/drawing/2014/main" id="{FD29DCE9-D79C-45C3-8D7A-8D3C8B6F6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949" y="604044"/>
              <a:ext cx="60325" cy="60325"/>
            </a:xfrm>
            <a:custGeom>
              <a:avLst/>
              <a:gdLst>
                <a:gd name="T0" fmla="*/ 70 w 138"/>
                <a:gd name="T1" fmla="*/ 135 h 135"/>
                <a:gd name="T2" fmla="*/ 0 w 138"/>
                <a:gd name="T3" fmla="*/ 67 h 135"/>
                <a:gd name="T4" fmla="*/ 70 w 138"/>
                <a:gd name="T5" fmla="*/ 0 h 135"/>
                <a:gd name="T6" fmla="*/ 137 w 138"/>
                <a:gd name="T7" fmla="*/ 56 h 135"/>
                <a:gd name="T8" fmla="*/ 95 w 138"/>
                <a:gd name="T9" fmla="*/ 56 h 135"/>
                <a:gd name="T10" fmla="*/ 70 w 138"/>
                <a:gd name="T11" fmla="*/ 39 h 135"/>
                <a:gd name="T12" fmla="*/ 44 w 138"/>
                <a:gd name="T13" fmla="*/ 67 h 135"/>
                <a:gd name="T14" fmla="*/ 70 w 138"/>
                <a:gd name="T15" fmla="*/ 96 h 135"/>
                <a:gd name="T16" fmla="*/ 95 w 138"/>
                <a:gd name="T17" fmla="*/ 77 h 135"/>
                <a:gd name="T18" fmla="*/ 138 w 138"/>
                <a:gd name="T19" fmla="*/ 77 h 135"/>
                <a:gd name="T20" fmla="*/ 70 w 138"/>
                <a:gd name="T2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35">
                  <a:moveTo>
                    <a:pt x="70" y="135"/>
                  </a:moveTo>
                  <a:cubicBezTo>
                    <a:pt x="30" y="135"/>
                    <a:pt x="0" y="106"/>
                    <a:pt x="0" y="67"/>
                  </a:cubicBezTo>
                  <a:cubicBezTo>
                    <a:pt x="0" y="28"/>
                    <a:pt x="30" y="0"/>
                    <a:pt x="70" y="0"/>
                  </a:cubicBezTo>
                  <a:cubicBezTo>
                    <a:pt x="106" y="0"/>
                    <a:pt x="133" y="23"/>
                    <a:pt x="137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1" y="46"/>
                    <a:pt x="82" y="39"/>
                    <a:pt x="70" y="39"/>
                  </a:cubicBezTo>
                  <a:cubicBezTo>
                    <a:pt x="55" y="39"/>
                    <a:pt x="44" y="51"/>
                    <a:pt x="44" y="67"/>
                  </a:cubicBezTo>
                  <a:cubicBezTo>
                    <a:pt x="44" y="84"/>
                    <a:pt x="55" y="96"/>
                    <a:pt x="70" y="96"/>
                  </a:cubicBezTo>
                  <a:cubicBezTo>
                    <a:pt x="82" y="96"/>
                    <a:pt x="91" y="89"/>
                    <a:pt x="95" y="77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3" y="112"/>
                    <a:pt x="106" y="135"/>
                    <a:pt x="70" y="135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21" name="Rectangle 101">
            <a:extLst>
              <a:ext uri="{FF2B5EF4-FFF2-40B4-BE49-F238E27FC236}">
                <a16:creationId xmlns:a16="http://schemas.microsoft.com/office/drawing/2014/main" id="{0CA1F013-E250-4078-B344-8E6BFBF3D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942" y="605048"/>
            <a:ext cx="17761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buClrTx/>
            </a:pPr>
            <a:r>
              <a:rPr lang="tr-TR" altLang="en-US" dirty="0">
                <a:solidFill>
                  <a:srgbClr val="A5A7A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TEKNOLOJİK ALTYAPI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B2F99F7E-DEAE-423E-B026-BE631E358984}"/>
              </a:ext>
            </a:extLst>
          </p:cNvPr>
          <p:cNvSpPr txBox="1"/>
          <p:nvPr/>
        </p:nvSpPr>
        <p:spPr>
          <a:xfrm>
            <a:off x="1822214" y="1556931"/>
            <a:ext cx="1292757" cy="386170"/>
          </a:xfrm>
          <a:prstGeom prst="rect">
            <a:avLst/>
          </a:prstGeom>
          <a:solidFill>
            <a:srgbClr val="1EBCBD"/>
          </a:solidFill>
        </p:spPr>
        <p:txBody>
          <a:bodyPr wrap="square" rtlCol="0" anchor="ctr">
            <a:no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en-US" sz="1000" b="1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PLC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2D0DB8FD-BFE1-465D-9269-4A99C52328C0}"/>
              </a:ext>
            </a:extLst>
          </p:cNvPr>
          <p:cNvSpPr txBox="1"/>
          <p:nvPr/>
        </p:nvSpPr>
        <p:spPr>
          <a:xfrm>
            <a:off x="3225328" y="1556931"/>
            <a:ext cx="1292757" cy="386170"/>
          </a:xfrm>
          <a:prstGeom prst="rect">
            <a:avLst/>
          </a:prstGeom>
          <a:solidFill>
            <a:srgbClr val="F3A5A1"/>
          </a:solidFill>
        </p:spPr>
        <p:txBody>
          <a:bodyPr wrap="square" rtlCol="0" anchor="ctr">
            <a:no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en-GB" sz="1000" b="1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Edge Device</a:t>
            </a:r>
            <a:endParaRPr lang="en-US" sz="1000" b="1" dirty="0">
              <a:solidFill>
                <a:schemeClr val="tx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EFF9397B-3B6D-43F5-8882-8CD56FA669ED}"/>
              </a:ext>
            </a:extLst>
          </p:cNvPr>
          <p:cNvSpPr txBox="1"/>
          <p:nvPr/>
        </p:nvSpPr>
        <p:spPr>
          <a:xfrm>
            <a:off x="4628442" y="1556931"/>
            <a:ext cx="1292757" cy="386170"/>
          </a:xfrm>
          <a:prstGeom prst="rect">
            <a:avLst/>
          </a:prstGeom>
          <a:solidFill>
            <a:srgbClr val="4AB3E1"/>
          </a:solidFill>
        </p:spPr>
        <p:txBody>
          <a:bodyPr wrap="square" rtlCol="0" anchor="ctr">
            <a:no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b="1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Fabrika </a:t>
            </a:r>
            <a:r>
              <a:rPr lang="en-US" sz="1000" b="1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Gateway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4779628-23F2-4016-B579-A86ACCF92984}"/>
              </a:ext>
            </a:extLst>
          </p:cNvPr>
          <p:cNvSpPr txBox="1"/>
          <p:nvPr/>
        </p:nvSpPr>
        <p:spPr>
          <a:xfrm>
            <a:off x="6031556" y="1556931"/>
            <a:ext cx="1292757" cy="386170"/>
          </a:xfrm>
          <a:prstGeom prst="rect">
            <a:avLst/>
          </a:prstGeom>
          <a:solidFill>
            <a:srgbClr val="95618F"/>
          </a:solidFill>
        </p:spPr>
        <p:txBody>
          <a:bodyPr wrap="square" rtlCol="0" anchor="ctr">
            <a:no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b="1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Büyük Veri Yönetimi</a:t>
            </a:r>
            <a:endParaRPr lang="en-US" sz="1000" b="1" dirty="0">
              <a:solidFill>
                <a:schemeClr val="tx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DCF042F5-8A38-4196-9FC2-82B05FAFD9BA}"/>
              </a:ext>
            </a:extLst>
          </p:cNvPr>
          <p:cNvSpPr txBox="1"/>
          <p:nvPr/>
        </p:nvSpPr>
        <p:spPr>
          <a:xfrm>
            <a:off x="7434670" y="1556931"/>
            <a:ext cx="1292757" cy="38617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b="1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İzleme </a:t>
            </a:r>
            <a:r>
              <a:rPr lang="en-US" sz="1000" b="1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&amp; </a:t>
            </a:r>
            <a:r>
              <a:rPr lang="tr-TR" sz="1000" b="1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Raporlama</a:t>
            </a:r>
            <a:endParaRPr lang="en-US" sz="1000" b="1" dirty="0">
              <a:solidFill>
                <a:schemeClr val="tx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710D14-F562-4D07-98DE-56DA078066E8}"/>
              </a:ext>
            </a:extLst>
          </p:cNvPr>
          <p:cNvSpPr txBox="1"/>
          <p:nvPr/>
        </p:nvSpPr>
        <p:spPr>
          <a:xfrm>
            <a:off x="438201" y="2745256"/>
            <a:ext cx="1254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İhtiyaç Duyulan Sensor </a:t>
            </a:r>
            <a:r>
              <a:rPr lang="en-US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&amp; HMI </a:t>
            </a: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verileri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DF27FF-0541-4C86-8EC8-8F2A0676C694}"/>
              </a:ext>
            </a:extLst>
          </p:cNvPr>
          <p:cNvSpPr txBox="1"/>
          <p:nvPr/>
        </p:nvSpPr>
        <p:spPr>
          <a:xfrm>
            <a:off x="1841316" y="2745256"/>
            <a:ext cx="1254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Makine Hafızasındaki Veriler 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108870-93BC-43E9-8BA6-D93001A7A061}"/>
              </a:ext>
            </a:extLst>
          </p:cNvPr>
          <p:cNvSpPr txBox="1"/>
          <p:nvPr/>
        </p:nvSpPr>
        <p:spPr>
          <a:xfrm>
            <a:off x="3225329" y="2745256"/>
            <a:ext cx="1292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en-US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Standard Format</a:t>
            </a: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Veri Çevrimi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C4D674-3F98-4568-B9BC-357689CE043C}"/>
              </a:ext>
            </a:extLst>
          </p:cNvPr>
          <p:cNvSpPr txBox="1"/>
          <p:nvPr/>
        </p:nvSpPr>
        <p:spPr>
          <a:xfrm>
            <a:off x="4629286" y="2745256"/>
            <a:ext cx="1291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Sıcak Veri Depolama ve Optimizasyon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A16E54-8BE4-4C84-9C02-8EACC33738DE}"/>
              </a:ext>
            </a:extLst>
          </p:cNvPr>
          <p:cNvSpPr txBox="1"/>
          <p:nvPr/>
        </p:nvSpPr>
        <p:spPr>
          <a:xfrm>
            <a:off x="6031557" y="2745256"/>
            <a:ext cx="1291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RaporlamaYapay</a:t>
            </a: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Zeka ve için  Veri Depolama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597A90-3B52-4D62-B777-2AFC389C6D22}"/>
              </a:ext>
            </a:extLst>
          </p:cNvPr>
          <p:cNvSpPr txBox="1"/>
          <p:nvPr/>
        </p:nvSpPr>
        <p:spPr>
          <a:xfrm>
            <a:off x="7433830" y="2745256"/>
            <a:ext cx="1291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Anlaşılır Raporlar ve Yapay Zeka Uyarıları 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3003D91-4871-45EC-888D-D9D67034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327" y="2110793"/>
            <a:ext cx="584530" cy="5845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247E26-D272-4A45-8E2E-22D8A8D7C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14" y="2055377"/>
            <a:ext cx="584530" cy="5845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A62766E-224C-4B16-828B-F16602DB6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827" y="2048450"/>
            <a:ext cx="584530" cy="5845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486C92-94AB-4F63-A6AF-39BF1165A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100" y="2048450"/>
            <a:ext cx="584530" cy="58453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AA73D01-7AB7-4182-AB26-4EF93AF3CA3D}"/>
              </a:ext>
            </a:extLst>
          </p:cNvPr>
          <p:cNvSpPr txBox="1"/>
          <p:nvPr/>
        </p:nvSpPr>
        <p:spPr>
          <a:xfrm>
            <a:off x="438201" y="3732035"/>
            <a:ext cx="1254554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Sensor Sinyalleri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176F9B7-E19B-469E-B6FB-6520BC26DF4A}"/>
              </a:ext>
            </a:extLst>
          </p:cNvPr>
          <p:cNvSpPr txBox="1"/>
          <p:nvPr/>
        </p:nvSpPr>
        <p:spPr>
          <a:xfrm>
            <a:off x="1841316" y="3732035"/>
            <a:ext cx="1254554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en-US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PLC Program</a:t>
            </a: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ı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5BC3868-2F48-4688-ACA6-4F696F413240}"/>
              </a:ext>
            </a:extLst>
          </p:cNvPr>
          <p:cNvSpPr txBox="1"/>
          <p:nvPr/>
        </p:nvSpPr>
        <p:spPr>
          <a:xfrm>
            <a:off x="3225329" y="3732035"/>
            <a:ext cx="1292756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 Toplama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C59124D-F390-4206-B283-59CAA542E294}"/>
              </a:ext>
            </a:extLst>
          </p:cNvPr>
          <p:cNvSpPr txBox="1"/>
          <p:nvPr/>
        </p:nvSpPr>
        <p:spPr>
          <a:xfrm>
            <a:off x="4629286" y="3270370"/>
            <a:ext cx="129107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b="1" spc="-1" dirty="0" err="1">
                <a:solidFill>
                  <a:schemeClr val="accent6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FabM</a:t>
            </a:r>
            <a:r>
              <a:rPr lang="tr-TR" sz="1000" b="1" spc="-1" dirty="0" err="1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etrics</a:t>
            </a:r>
            <a:r>
              <a:rPr lang="en-US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Gateway</a:t>
            </a: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 Veri Optimizasyon ve Transferi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670050-5BAD-4C59-884C-3C6966F009F7}"/>
              </a:ext>
            </a:extLst>
          </p:cNvPr>
          <p:cNvSpPr txBox="1"/>
          <p:nvPr/>
        </p:nvSpPr>
        <p:spPr>
          <a:xfrm>
            <a:off x="6031557" y="3578146"/>
            <a:ext cx="129107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b="1" spc="-1" dirty="0" err="1">
                <a:solidFill>
                  <a:schemeClr val="accent6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FabM</a:t>
            </a:r>
            <a:r>
              <a:rPr lang="tr-TR" sz="1000" b="1" spc="-1" dirty="0" err="1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etrics</a:t>
            </a:r>
            <a:r>
              <a:rPr lang="en-US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tr-TR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Bulutta Güvenli Depolama </a:t>
            </a:r>
            <a:endParaRPr lang="en-US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F8F4D2C-FA6F-4A87-99E5-977C377CD927}"/>
              </a:ext>
            </a:extLst>
          </p:cNvPr>
          <p:cNvSpPr txBox="1"/>
          <p:nvPr/>
        </p:nvSpPr>
        <p:spPr>
          <a:xfrm>
            <a:off x="7433830" y="3732035"/>
            <a:ext cx="1291070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spcBef>
                <a:spcPts val="600"/>
              </a:spcBef>
              <a:defRPr/>
            </a:pPr>
            <a:r>
              <a:rPr lang="tr-TR" sz="1000" b="1" spc="-1" dirty="0">
                <a:solidFill>
                  <a:schemeClr val="accent6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FabM</a:t>
            </a:r>
            <a:r>
              <a:rPr lang="tr-TR" sz="1000" b="1" spc="-1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etrics</a:t>
            </a:r>
            <a:r>
              <a:rPr lang="en-US" sz="10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Insight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1F4E66-2B38-4C29-AE97-1859156C95A2}"/>
              </a:ext>
            </a:extLst>
          </p:cNvPr>
          <p:cNvGrpSpPr/>
          <p:nvPr/>
        </p:nvGrpSpPr>
        <p:grpSpPr>
          <a:xfrm>
            <a:off x="1658761" y="2831348"/>
            <a:ext cx="216550" cy="216550"/>
            <a:chOff x="1658761" y="2239367"/>
            <a:chExt cx="216550" cy="21655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A2D2B62-8A22-4180-B992-1D9B3ACE26C3}"/>
                </a:ext>
              </a:extLst>
            </p:cNvPr>
            <p:cNvSpPr/>
            <p:nvPr/>
          </p:nvSpPr>
          <p:spPr>
            <a:xfrm>
              <a:off x="1658761" y="2239367"/>
              <a:ext cx="216550" cy="2165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45E003ED-68A7-4054-8820-14550410C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14382" y="2294988"/>
              <a:ext cx="105308" cy="1053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C5227-891B-4E41-BC02-B6F2BD5468E1}"/>
              </a:ext>
            </a:extLst>
          </p:cNvPr>
          <p:cNvGrpSpPr/>
          <p:nvPr/>
        </p:nvGrpSpPr>
        <p:grpSpPr>
          <a:xfrm>
            <a:off x="3061875" y="2831348"/>
            <a:ext cx="216550" cy="216550"/>
            <a:chOff x="3061875" y="2239367"/>
            <a:chExt cx="216550" cy="21655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50C6AA4-A7FA-47FA-B23E-9FD7E4ADB428}"/>
                </a:ext>
              </a:extLst>
            </p:cNvPr>
            <p:cNvSpPr/>
            <p:nvPr/>
          </p:nvSpPr>
          <p:spPr>
            <a:xfrm>
              <a:off x="3061875" y="2239367"/>
              <a:ext cx="216550" cy="2165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0D8D353-E8F3-4195-B084-7BF0E671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17496" y="2294988"/>
              <a:ext cx="105308" cy="10530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35D35C-5093-4299-82A0-14289BDE79F2}"/>
              </a:ext>
            </a:extLst>
          </p:cNvPr>
          <p:cNvGrpSpPr/>
          <p:nvPr/>
        </p:nvGrpSpPr>
        <p:grpSpPr>
          <a:xfrm>
            <a:off x="4464988" y="2831348"/>
            <a:ext cx="216550" cy="216550"/>
            <a:chOff x="4464988" y="2239367"/>
            <a:chExt cx="216550" cy="21655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C92AF1-C33F-4F80-B9D6-599F9DF6CC3B}"/>
                </a:ext>
              </a:extLst>
            </p:cNvPr>
            <p:cNvSpPr/>
            <p:nvPr/>
          </p:nvSpPr>
          <p:spPr>
            <a:xfrm>
              <a:off x="4464988" y="2239367"/>
              <a:ext cx="216550" cy="2165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A8520759-B627-4052-8D48-5D35847CE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609" y="2294988"/>
              <a:ext cx="105308" cy="10530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E60E54-6FE8-465E-B008-C15E7101F2A4}"/>
              </a:ext>
            </a:extLst>
          </p:cNvPr>
          <p:cNvGrpSpPr/>
          <p:nvPr/>
        </p:nvGrpSpPr>
        <p:grpSpPr>
          <a:xfrm>
            <a:off x="5868103" y="2831348"/>
            <a:ext cx="216550" cy="216550"/>
            <a:chOff x="5868103" y="2239367"/>
            <a:chExt cx="216550" cy="21655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3A714F8-15BC-4B3D-BCB0-74F5F92AACB4}"/>
                </a:ext>
              </a:extLst>
            </p:cNvPr>
            <p:cNvSpPr/>
            <p:nvPr/>
          </p:nvSpPr>
          <p:spPr>
            <a:xfrm>
              <a:off x="5868103" y="2239367"/>
              <a:ext cx="216550" cy="2165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04BA5F7A-F94E-41FA-9D00-44C5898FA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23724" y="2294988"/>
              <a:ext cx="105308" cy="1053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945BE0-7795-49CB-B630-17A834C9A529}"/>
              </a:ext>
            </a:extLst>
          </p:cNvPr>
          <p:cNvGrpSpPr/>
          <p:nvPr/>
        </p:nvGrpSpPr>
        <p:grpSpPr>
          <a:xfrm>
            <a:off x="7271217" y="2831348"/>
            <a:ext cx="216550" cy="216550"/>
            <a:chOff x="7271217" y="2239367"/>
            <a:chExt cx="216550" cy="21655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5E08857-4D27-4DDE-9B8F-85C2B4E6DCA4}"/>
                </a:ext>
              </a:extLst>
            </p:cNvPr>
            <p:cNvSpPr/>
            <p:nvPr/>
          </p:nvSpPr>
          <p:spPr>
            <a:xfrm>
              <a:off x="7271217" y="2239367"/>
              <a:ext cx="216550" cy="2165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B9C7521D-CBEF-43D3-8464-9CF130C18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26838" y="2294988"/>
              <a:ext cx="105308" cy="105308"/>
            </a:xfrm>
            <a:prstGeom prst="rect">
              <a:avLst/>
            </a:prstGeom>
          </p:spPr>
        </p:pic>
      </p:grpSp>
      <p:pic>
        <p:nvPicPr>
          <p:cNvPr id="3074" name="Picture 2" descr="C:\Users\nkenanh\Downloads\icons8-binary-file-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85" y="2071054"/>
            <a:ext cx="555812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kenanh\Downloads\icons8-remote-working-1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24" y="2072237"/>
            <a:ext cx="582040" cy="5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64" y="55115"/>
            <a:ext cx="118003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58757" y="745724"/>
            <a:ext cx="861134" cy="124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" y="4642194"/>
            <a:ext cx="669017" cy="36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0" y="1041149"/>
            <a:ext cx="7289083" cy="3518080"/>
          </a:xfrm>
          <a:prstGeom prst="rect">
            <a:avLst/>
          </a:prstGeom>
        </p:spPr>
      </p:pic>
      <p:sp>
        <p:nvSpPr>
          <p:cNvPr id="21" name="Shape 357"/>
          <p:cNvSpPr txBox="1"/>
          <p:nvPr/>
        </p:nvSpPr>
        <p:spPr>
          <a:xfrm>
            <a:off x="457200" y="20597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A9E3"/>
              </a:buClr>
              <a:buSzPts val="3200"/>
              <a:defRPr sz="3200">
                <a:solidFill>
                  <a:srgbClr val="59A9E3"/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r>
              <a:rPr lang="tr-TR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Vaka :</a:t>
            </a:r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 </a:t>
            </a:r>
            <a:r>
              <a:rPr lang="tr-TR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Solar Panel Hattı </a:t>
            </a:r>
            <a:endParaRPr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88" y="51814"/>
            <a:ext cx="120886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543" y="811205"/>
            <a:ext cx="6065837" cy="37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" y="4642194"/>
            <a:ext cx="669017" cy="36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357"/>
          <p:cNvSpPr txBox="1"/>
          <p:nvPr/>
        </p:nvSpPr>
        <p:spPr>
          <a:xfrm>
            <a:off x="457200" y="20597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A9E3"/>
              </a:buClr>
              <a:buSzPts val="3200"/>
              <a:defRPr sz="3200">
                <a:solidFill>
                  <a:srgbClr val="59A9E3"/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r>
              <a:rPr lang="tr-TR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Vaka :</a:t>
            </a:r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 </a:t>
            </a:r>
            <a:r>
              <a:rPr lang="tr-TR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Solar Panel Hattı </a:t>
            </a:r>
            <a:endParaRPr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380" y="0"/>
            <a:ext cx="137362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8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56">
            <a:extLst>
              <a:ext uri="{FF2B5EF4-FFF2-40B4-BE49-F238E27FC236}">
                <a16:creationId xmlns:a16="http://schemas.microsoft.com/office/drawing/2014/main" id="{86446157-B41E-4FC0-B297-B8145044E899}"/>
              </a:ext>
            </a:extLst>
          </p:cNvPr>
          <p:cNvSpPr txBox="1"/>
          <p:nvPr/>
        </p:nvSpPr>
        <p:spPr>
          <a:xfrm>
            <a:off x="0" y="2597728"/>
            <a:ext cx="9144000" cy="19881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 lvl="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dirty="0">
              <a:solidFill>
                <a:srgbClr val="3F3F3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457200" y="20597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A9E3"/>
              </a:buClr>
              <a:buSzPts val="3200"/>
              <a:defRPr sz="3200">
                <a:solidFill>
                  <a:srgbClr val="59A9E3"/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r>
              <a:rPr lang="tr-TR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Vaka :</a:t>
            </a:r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 </a:t>
            </a:r>
            <a:r>
              <a:rPr lang="tr-TR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Solar Panel Hattı </a:t>
            </a:r>
            <a:endParaRPr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4" y="4618811"/>
            <a:ext cx="669017" cy="36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418"/>
          <p:cNvSpPr txBox="1"/>
          <p:nvPr/>
        </p:nvSpPr>
        <p:spPr>
          <a:xfrm>
            <a:off x="457201" y="1558931"/>
            <a:ext cx="2417618" cy="115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Hammadde Tasarrufu</a:t>
            </a:r>
            <a:endParaRPr lang="en-US" sz="11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marL="228600" indent="-228600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0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Hücre üreticileri ile NOK oranı anlaşması </a:t>
            </a:r>
          </a:p>
          <a:p>
            <a:pPr marL="285750" indent="-285750">
              <a:buClr>
                <a:srgbClr val="A5A5A5"/>
              </a:buClr>
              <a:buSzPts val="1800"/>
              <a:buFontTx/>
              <a:buChar char="-"/>
            </a:pPr>
            <a:r>
              <a:rPr lang="tr-TR" sz="10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3 ayda € 11.500 geri fatura (€46.000 yıllık) </a:t>
            </a:r>
          </a:p>
        </p:txBody>
      </p:sp>
      <p:pic>
        <p:nvPicPr>
          <p:cNvPr id="5122" name="Picture 2" descr="C:\Users\nkenanh\Downloads\icons8-solar-panel-100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866167"/>
            <a:ext cx="519434" cy="51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418">
            <a:extLst>
              <a:ext uri="{FF2B5EF4-FFF2-40B4-BE49-F238E27FC236}">
                <a16:creationId xmlns:a16="http://schemas.microsoft.com/office/drawing/2014/main" id="{E52BB642-4E76-4A8F-988F-79EEFBAD8284}"/>
              </a:ext>
            </a:extLst>
          </p:cNvPr>
          <p:cNvSpPr txBox="1"/>
          <p:nvPr/>
        </p:nvSpPr>
        <p:spPr>
          <a:xfrm>
            <a:off x="2997851" y="1617961"/>
            <a:ext cx="2549178" cy="80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Hatalı Yarı Mamul </a:t>
            </a:r>
            <a:r>
              <a:rPr lang="en-US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: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0.15 %  0.13 % </a:t>
            </a:r>
            <a:endParaRPr lang="tr-TR" sz="11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marL="228600" indent="-228600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0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Yapay Zeka Robotlar arasındaki fark anomalisini saptadı </a:t>
            </a:r>
          </a:p>
          <a:p>
            <a:pPr marL="228600" indent="-228600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endParaRPr lang="tr-TR" sz="10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sp>
        <p:nvSpPr>
          <p:cNvPr id="14" name="Shape 418">
            <a:extLst>
              <a:ext uri="{FF2B5EF4-FFF2-40B4-BE49-F238E27FC236}">
                <a16:creationId xmlns:a16="http://schemas.microsoft.com/office/drawing/2014/main" id="{0FAE2E88-6249-4F0C-99A5-6555598E48BA}"/>
              </a:ext>
            </a:extLst>
          </p:cNvPr>
          <p:cNvSpPr txBox="1"/>
          <p:nvPr/>
        </p:nvSpPr>
        <p:spPr>
          <a:xfrm>
            <a:off x="5728855" y="1395277"/>
            <a:ext cx="3194286" cy="115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Manuel operasyonların tekrar tasarımı (0,08 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%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üretim sayısı artışı ) </a:t>
            </a:r>
            <a:endParaRPr lang="en-US" sz="11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marL="228600" indent="-228600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0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230 saniye ortalama üretim ( zaman etüdü 135 sn.) </a:t>
            </a:r>
          </a:p>
          <a:p>
            <a:pPr marL="228600" indent="-228600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0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Ortalama 165 </a:t>
            </a:r>
            <a:r>
              <a:rPr lang="tr-TR" sz="10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sn</a:t>
            </a:r>
            <a:r>
              <a:rPr lang="tr-TR" sz="10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indi &amp;   2 Panel  ekstra  / vardiya</a:t>
            </a:r>
          </a:p>
        </p:txBody>
      </p:sp>
      <p:pic>
        <p:nvPicPr>
          <p:cNvPr id="5123" name="Picture 3" descr="C:\Users\nkenanh\Downloads\icons8-worker-100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55" y="930563"/>
            <a:ext cx="506275" cy="50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626CF-CA87-4B0A-8014-8F4C4352E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908" y="909782"/>
            <a:ext cx="506275" cy="506275"/>
          </a:xfrm>
          <a:prstGeom prst="rect">
            <a:avLst/>
          </a:prstGeom>
        </p:spPr>
      </p:pic>
      <p:pic>
        <p:nvPicPr>
          <p:cNvPr id="13" name="Picture 2" descr="Money icon">
            <a:extLst>
              <a:ext uri="{FF2B5EF4-FFF2-40B4-BE49-F238E27FC236}">
                <a16:creationId xmlns:a16="http://schemas.microsoft.com/office/drawing/2014/main" id="{F938095A-2597-4588-8BB8-EDB63137B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19" y="3966643"/>
            <a:ext cx="457506" cy="4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358">
            <a:extLst>
              <a:ext uri="{FF2B5EF4-FFF2-40B4-BE49-F238E27FC236}">
                <a16:creationId xmlns:a16="http://schemas.microsoft.com/office/drawing/2014/main" id="{9F43C717-C3CF-47B0-ADF1-4759FDC93651}"/>
              </a:ext>
            </a:extLst>
          </p:cNvPr>
          <p:cNvSpPr txBox="1"/>
          <p:nvPr/>
        </p:nvSpPr>
        <p:spPr>
          <a:xfrm>
            <a:off x="638175" y="3181216"/>
            <a:ext cx="1956649" cy="31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800"/>
            </a:pP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Hammadde Maliyeti</a:t>
            </a:r>
          </a:p>
          <a:p>
            <a:pPr lvl="0">
              <a:buClr>
                <a:srgbClr val="A5A5A5"/>
              </a:buClr>
              <a:buSzPts val="1800"/>
            </a:pP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16-18 cent /watt</a:t>
            </a:r>
            <a:endParaRPr lang="en-US" sz="12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BAE7BDFE-1FAC-46D9-A478-C2C2DF2FEC79}"/>
              </a:ext>
            </a:extLst>
          </p:cNvPr>
          <p:cNvSpPr>
            <a:spLocks/>
          </p:cNvSpPr>
          <p:nvPr/>
        </p:nvSpPr>
        <p:spPr bwMode="auto">
          <a:xfrm>
            <a:off x="2244185" y="3238866"/>
            <a:ext cx="300394" cy="201746"/>
          </a:xfrm>
          <a:custGeom>
            <a:avLst/>
            <a:gdLst>
              <a:gd name="T0" fmla="*/ 450 w 452"/>
              <a:gd name="T1" fmla="*/ 158 h 303"/>
              <a:gd name="T2" fmla="*/ 451 w 452"/>
              <a:gd name="T3" fmla="*/ 157 h 303"/>
              <a:gd name="T4" fmla="*/ 451 w 452"/>
              <a:gd name="T5" fmla="*/ 156 h 303"/>
              <a:gd name="T6" fmla="*/ 451 w 452"/>
              <a:gd name="T7" fmla="*/ 155 h 303"/>
              <a:gd name="T8" fmla="*/ 452 w 452"/>
              <a:gd name="T9" fmla="*/ 154 h 303"/>
              <a:gd name="T10" fmla="*/ 452 w 452"/>
              <a:gd name="T11" fmla="*/ 152 h 303"/>
              <a:gd name="T12" fmla="*/ 452 w 452"/>
              <a:gd name="T13" fmla="*/ 150 h 303"/>
              <a:gd name="T14" fmla="*/ 451 w 452"/>
              <a:gd name="T15" fmla="*/ 149 h 303"/>
              <a:gd name="T16" fmla="*/ 451 w 452"/>
              <a:gd name="T17" fmla="*/ 148 h 303"/>
              <a:gd name="T18" fmla="*/ 451 w 452"/>
              <a:gd name="T19" fmla="*/ 147 h 303"/>
              <a:gd name="T20" fmla="*/ 450 w 452"/>
              <a:gd name="T21" fmla="*/ 146 h 303"/>
              <a:gd name="T22" fmla="*/ 449 w 452"/>
              <a:gd name="T23" fmla="*/ 145 h 303"/>
              <a:gd name="T24" fmla="*/ 309 w 452"/>
              <a:gd name="T25" fmla="*/ 4 h 303"/>
              <a:gd name="T26" fmla="*/ 294 w 452"/>
              <a:gd name="T27" fmla="*/ 4 h 303"/>
              <a:gd name="T28" fmla="*/ 294 w 452"/>
              <a:gd name="T29" fmla="*/ 19 h 303"/>
              <a:gd name="T30" fmla="*/ 418 w 452"/>
              <a:gd name="T31" fmla="*/ 142 h 303"/>
              <a:gd name="T32" fmla="*/ 10 w 452"/>
              <a:gd name="T33" fmla="*/ 142 h 303"/>
              <a:gd name="T34" fmla="*/ 0 w 452"/>
              <a:gd name="T35" fmla="*/ 152 h 303"/>
              <a:gd name="T36" fmla="*/ 10 w 452"/>
              <a:gd name="T37" fmla="*/ 162 h 303"/>
              <a:gd name="T38" fmla="*/ 418 w 452"/>
              <a:gd name="T39" fmla="*/ 162 h 303"/>
              <a:gd name="T40" fmla="*/ 294 w 452"/>
              <a:gd name="T41" fmla="*/ 285 h 303"/>
              <a:gd name="T42" fmla="*/ 294 w 452"/>
              <a:gd name="T43" fmla="*/ 300 h 303"/>
              <a:gd name="T44" fmla="*/ 301 w 452"/>
              <a:gd name="T45" fmla="*/ 303 h 303"/>
              <a:gd name="T46" fmla="*/ 309 w 452"/>
              <a:gd name="T47" fmla="*/ 300 h 303"/>
              <a:gd name="T48" fmla="*/ 449 w 452"/>
              <a:gd name="T49" fmla="*/ 159 h 303"/>
              <a:gd name="T50" fmla="*/ 450 w 452"/>
              <a:gd name="T51" fmla="*/ 15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2" h="303">
                <a:moveTo>
                  <a:pt x="450" y="158"/>
                </a:moveTo>
                <a:cubicBezTo>
                  <a:pt x="450" y="157"/>
                  <a:pt x="450" y="157"/>
                  <a:pt x="451" y="157"/>
                </a:cubicBezTo>
                <a:cubicBezTo>
                  <a:pt x="451" y="157"/>
                  <a:pt x="451" y="156"/>
                  <a:pt x="451" y="156"/>
                </a:cubicBezTo>
                <a:cubicBezTo>
                  <a:pt x="451" y="156"/>
                  <a:pt x="451" y="155"/>
                  <a:pt x="451" y="155"/>
                </a:cubicBezTo>
                <a:cubicBezTo>
                  <a:pt x="452" y="155"/>
                  <a:pt x="452" y="154"/>
                  <a:pt x="452" y="154"/>
                </a:cubicBezTo>
                <a:cubicBezTo>
                  <a:pt x="452" y="153"/>
                  <a:pt x="452" y="153"/>
                  <a:pt x="452" y="152"/>
                </a:cubicBezTo>
                <a:cubicBezTo>
                  <a:pt x="452" y="151"/>
                  <a:pt x="452" y="151"/>
                  <a:pt x="452" y="150"/>
                </a:cubicBezTo>
                <a:cubicBezTo>
                  <a:pt x="452" y="150"/>
                  <a:pt x="452" y="149"/>
                  <a:pt x="451" y="149"/>
                </a:cubicBezTo>
                <a:cubicBezTo>
                  <a:pt x="451" y="149"/>
                  <a:pt x="451" y="148"/>
                  <a:pt x="451" y="148"/>
                </a:cubicBezTo>
                <a:cubicBezTo>
                  <a:pt x="451" y="148"/>
                  <a:pt x="451" y="147"/>
                  <a:pt x="451" y="147"/>
                </a:cubicBezTo>
                <a:cubicBezTo>
                  <a:pt x="450" y="147"/>
                  <a:pt x="450" y="147"/>
                  <a:pt x="450" y="146"/>
                </a:cubicBezTo>
                <a:cubicBezTo>
                  <a:pt x="450" y="146"/>
                  <a:pt x="450" y="145"/>
                  <a:pt x="449" y="145"/>
                </a:cubicBezTo>
                <a:cubicBezTo>
                  <a:pt x="309" y="4"/>
                  <a:pt x="309" y="4"/>
                  <a:pt x="309" y="4"/>
                </a:cubicBezTo>
                <a:cubicBezTo>
                  <a:pt x="305" y="0"/>
                  <a:pt x="298" y="0"/>
                  <a:pt x="294" y="4"/>
                </a:cubicBezTo>
                <a:cubicBezTo>
                  <a:pt x="290" y="8"/>
                  <a:pt x="290" y="15"/>
                  <a:pt x="294" y="19"/>
                </a:cubicBezTo>
                <a:cubicBezTo>
                  <a:pt x="418" y="142"/>
                  <a:pt x="418" y="142"/>
                  <a:pt x="418" y="142"/>
                </a:cubicBezTo>
                <a:cubicBezTo>
                  <a:pt x="10" y="142"/>
                  <a:pt x="10" y="142"/>
                  <a:pt x="10" y="142"/>
                </a:cubicBezTo>
                <a:cubicBezTo>
                  <a:pt x="4" y="142"/>
                  <a:pt x="0" y="146"/>
                  <a:pt x="0" y="152"/>
                </a:cubicBezTo>
                <a:cubicBezTo>
                  <a:pt x="0" y="158"/>
                  <a:pt x="4" y="162"/>
                  <a:pt x="10" y="162"/>
                </a:cubicBezTo>
                <a:cubicBezTo>
                  <a:pt x="418" y="162"/>
                  <a:pt x="418" y="162"/>
                  <a:pt x="418" y="162"/>
                </a:cubicBezTo>
                <a:cubicBezTo>
                  <a:pt x="294" y="285"/>
                  <a:pt x="294" y="285"/>
                  <a:pt x="294" y="285"/>
                </a:cubicBezTo>
                <a:cubicBezTo>
                  <a:pt x="290" y="289"/>
                  <a:pt x="290" y="296"/>
                  <a:pt x="294" y="300"/>
                </a:cubicBezTo>
                <a:cubicBezTo>
                  <a:pt x="296" y="302"/>
                  <a:pt x="299" y="303"/>
                  <a:pt x="301" y="303"/>
                </a:cubicBezTo>
                <a:cubicBezTo>
                  <a:pt x="304" y="303"/>
                  <a:pt x="307" y="302"/>
                  <a:pt x="309" y="300"/>
                </a:cubicBezTo>
                <a:cubicBezTo>
                  <a:pt x="449" y="159"/>
                  <a:pt x="449" y="159"/>
                  <a:pt x="449" y="159"/>
                </a:cubicBezTo>
                <a:cubicBezTo>
                  <a:pt x="450" y="159"/>
                  <a:pt x="450" y="158"/>
                  <a:pt x="450" y="158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IN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7" name="Shape 358">
            <a:extLst>
              <a:ext uri="{FF2B5EF4-FFF2-40B4-BE49-F238E27FC236}">
                <a16:creationId xmlns:a16="http://schemas.microsoft.com/office/drawing/2014/main" id="{8A4EC395-701A-4179-9854-1BA4D3EAD5EB}"/>
              </a:ext>
            </a:extLst>
          </p:cNvPr>
          <p:cNvSpPr txBox="1"/>
          <p:nvPr/>
        </p:nvSpPr>
        <p:spPr>
          <a:xfrm>
            <a:off x="2385185" y="2607404"/>
            <a:ext cx="1663338" cy="31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A5A5A5"/>
              </a:buClr>
              <a:buSzPts val="1800"/>
            </a:pPr>
            <a:r>
              <a:rPr lang="tr-TR" sz="12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€4 M   Yatırım</a:t>
            </a:r>
            <a:endParaRPr lang="en-IN" sz="1200" b="1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lvl="0" algn="ctr">
              <a:buClr>
                <a:srgbClr val="A5A5A5"/>
              </a:buClr>
              <a:buSzPts val="1800"/>
            </a:pPr>
            <a:r>
              <a:rPr lang="en-US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300 MW 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Kapasite </a:t>
            </a:r>
            <a:endParaRPr lang="en-US" sz="12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pic>
        <p:nvPicPr>
          <p:cNvPr id="19" name="Picture 3" descr="C:\Users\nkenanh\Downloads\icons8-factory-100.png">
            <a:extLst>
              <a:ext uri="{FF2B5EF4-FFF2-40B4-BE49-F238E27FC236}">
                <a16:creationId xmlns:a16="http://schemas.microsoft.com/office/drawing/2014/main" id="{B13F183A-296F-4677-964C-0E1398A5A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851" y="3110602"/>
            <a:ext cx="438006" cy="4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358">
            <a:extLst>
              <a:ext uri="{FF2B5EF4-FFF2-40B4-BE49-F238E27FC236}">
                <a16:creationId xmlns:a16="http://schemas.microsoft.com/office/drawing/2014/main" id="{BE1F433C-1618-4AC4-AA5E-84BD56901B59}"/>
              </a:ext>
            </a:extLst>
          </p:cNvPr>
          <p:cNvSpPr txBox="1"/>
          <p:nvPr/>
        </p:nvSpPr>
        <p:spPr>
          <a:xfrm>
            <a:off x="4369376" y="3209791"/>
            <a:ext cx="1433947" cy="31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800"/>
            </a:pP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Satış Fiyatı</a:t>
            </a:r>
            <a:endParaRPr lang="en-US" sz="12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lvl="0">
              <a:buClr>
                <a:srgbClr val="A5A5A5"/>
              </a:buClr>
              <a:buSzPts val="1800"/>
            </a:pPr>
            <a:r>
              <a:rPr lang="en-US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22-24 cents/watt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76DE513-CFFF-4843-91B1-8693E624117E}"/>
              </a:ext>
            </a:extLst>
          </p:cNvPr>
          <p:cNvSpPr>
            <a:spLocks/>
          </p:cNvSpPr>
          <p:nvPr/>
        </p:nvSpPr>
        <p:spPr bwMode="auto">
          <a:xfrm>
            <a:off x="4038909" y="3267441"/>
            <a:ext cx="300394" cy="201746"/>
          </a:xfrm>
          <a:custGeom>
            <a:avLst/>
            <a:gdLst>
              <a:gd name="T0" fmla="*/ 450 w 452"/>
              <a:gd name="T1" fmla="*/ 158 h 303"/>
              <a:gd name="T2" fmla="*/ 451 w 452"/>
              <a:gd name="T3" fmla="*/ 157 h 303"/>
              <a:gd name="T4" fmla="*/ 451 w 452"/>
              <a:gd name="T5" fmla="*/ 156 h 303"/>
              <a:gd name="T6" fmla="*/ 451 w 452"/>
              <a:gd name="T7" fmla="*/ 155 h 303"/>
              <a:gd name="T8" fmla="*/ 452 w 452"/>
              <a:gd name="T9" fmla="*/ 154 h 303"/>
              <a:gd name="T10" fmla="*/ 452 w 452"/>
              <a:gd name="T11" fmla="*/ 152 h 303"/>
              <a:gd name="T12" fmla="*/ 452 w 452"/>
              <a:gd name="T13" fmla="*/ 150 h 303"/>
              <a:gd name="T14" fmla="*/ 451 w 452"/>
              <a:gd name="T15" fmla="*/ 149 h 303"/>
              <a:gd name="T16" fmla="*/ 451 w 452"/>
              <a:gd name="T17" fmla="*/ 148 h 303"/>
              <a:gd name="T18" fmla="*/ 451 w 452"/>
              <a:gd name="T19" fmla="*/ 147 h 303"/>
              <a:gd name="T20" fmla="*/ 450 w 452"/>
              <a:gd name="T21" fmla="*/ 146 h 303"/>
              <a:gd name="T22" fmla="*/ 449 w 452"/>
              <a:gd name="T23" fmla="*/ 145 h 303"/>
              <a:gd name="T24" fmla="*/ 309 w 452"/>
              <a:gd name="T25" fmla="*/ 4 h 303"/>
              <a:gd name="T26" fmla="*/ 294 w 452"/>
              <a:gd name="T27" fmla="*/ 4 h 303"/>
              <a:gd name="T28" fmla="*/ 294 w 452"/>
              <a:gd name="T29" fmla="*/ 19 h 303"/>
              <a:gd name="T30" fmla="*/ 418 w 452"/>
              <a:gd name="T31" fmla="*/ 142 h 303"/>
              <a:gd name="T32" fmla="*/ 10 w 452"/>
              <a:gd name="T33" fmla="*/ 142 h 303"/>
              <a:gd name="T34" fmla="*/ 0 w 452"/>
              <a:gd name="T35" fmla="*/ 152 h 303"/>
              <a:gd name="T36" fmla="*/ 10 w 452"/>
              <a:gd name="T37" fmla="*/ 162 h 303"/>
              <a:gd name="T38" fmla="*/ 418 w 452"/>
              <a:gd name="T39" fmla="*/ 162 h 303"/>
              <a:gd name="T40" fmla="*/ 294 w 452"/>
              <a:gd name="T41" fmla="*/ 285 h 303"/>
              <a:gd name="T42" fmla="*/ 294 w 452"/>
              <a:gd name="T43" fmla="*/ 300 h 303"/>
              <a:gd name="T44" fmla="*/ 301 w 452"/>
              <a:gd name="T45" fmla="*/ 303 h 303"/>
              <a:gd name="T46" fmla="*/ 309 w 452"/>
              <a:gd name="T47" fmla="*/ 300 h 303"/>
              <a:gd name="T48" fmla="*/ 449 w 452"/>
              <a:gd name="T49" fmla="*/ 159 h 303"/>
              <a:gd name="T50" fmla="*/ 450 w 452"/>
              <a:gd name="T51" fmla="*/ 15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2" h="303">
                <a:moveTo>
                  <a:pt x="450" y="158"/>
                </a:moveTo>
                <a:cubicBezTo>
                  <a:pt x="450" y="157"/>
                  <a:pt x="450" y="157"/>
                  <a:pt x="451" y="157"/>
                </a:cubicBezTo>
                <a:cubicBezTo>
                  <a:pt x="451" y="157"/>
                  <a:pt x="451" y="156"/>
                  <a:pt x="451" y="156"/>
                </a:cubicBezTo>
                <a:cubicBezTo>
                  <a:pt x="451" y="156"/>
                  <a:pt x="451" y="155"/>
                  <a:pt x="451" y="155"/>
                </a:cubicBezTo>
                <a:cubicBezTo>
                  <a:pt x="452" y="155"/>
                  <a:pt x="452" y="154"/>
                  <a:pt x="452" y="154"/>
                </a:cubicBezTo>
                <a:cubicBezTo>
                  <a:pt x="452" y="153"/>
                  <a:pt x="452" y="153"/>
                  <a:pt x="452" y="152"/>
                </a:cubicBezTo>
                <a:cubicBezTo>
                  <a:pt x="452" y="151"/>
                  <a:pt x="452" y="151"/>
                  <a:pt x="452" y="150"/>
                </a:cubicBezTo>
                <a:cubicBezTo>
                  <a:pt x="452" y="150"/>
                  <a:pt x="452" y="149"/>
                  <a:pt x="451" y="149"/>
                </a:cubicBezTo>
                <a:cubicBezTo>
                  <a:pt x="451" y="149"/>
                  <a:pt x="451" y="148"/>
                  <a:pt x="451" y="148"/>
                </a:cubicBezTo>
                <a:cubicBezTo>
                  <a:pt x="451" y="148"/>
                  <a:pt x="451" y="147"/>
                  <a:pt x="451" y="147"/>
                </a:cubicBezTo>
                <a:cubicBezTo>
                  <a:pt x="450" y="147"/>
                  <a:pt x="450" y="147"/>
                  <a:pt x="450" y="146"/>
                </a:cubicBezTo>
                <a:cubicBezTo>
                  <a:pt x="450" y="146"/>
                  <a:pt x="450" y="145"/>
                  <a:pt x="449" y="145"/>
                </a:cubicBezTo>
                <a:cubicBezTo>
                  <a:pt x="309" y="4"/>
                  <a:pt x="309" y="4"/>
                  <a:pt x="309" y="4"/>
                </a:cubicBezTo>
                <a:cubicBezTo>
                  <a:pt x="305" y="0"/>
                  <a:pt x="298" y="0"/>
                  <a:pt x="294" y="4"/>
                </a:cubicBezTo>
                <a:cubicBezTo>
                  <a:pt x="290" y="8"/>
                  <a:pt x="290" y="15"/>
                  <a:pt x="294" y="19"/>
                </a:cubicBezTo>
                <a:cubicBezTo>
                  <a:pt x="418" y="142"/>
                  <a:pt x="418" y="142"/>
                  <a:pt x="418" y="142"/>
                </a:cubicBezTo>
                <a:cubicBezTo>
                  <a:pt x="10" y="142"/>
                  <a:pt x="10" y="142"/>
                  <a:pt x="10" y="142"/>
                </a:cubicBezTo>
                <a:cubicBezTo>
                  <a:pt x="4" y="142"/>
                  <a:pt x="0" y="146"/>
                  <a:pt x="0" y="152"/>
                </a:cubicBezTo>
                <a:cubicBezTo>
                  <a:pt x="0" y="158"/>
                  <a:pt x="4" y="162"/>
                  <a:pt x="10" y="162"/>
                </a:cubicBezTo>
                <a:cubicBezTo>
                  <a:pt x="418" y="162"/>
                  <a:pt x="418" y="162"/>
                  <a:pt x="418" y="162"/>
                </a:cubicBezTo>
                <a:cubicBezTo>
                  <a:pt x="294" y="285"/>
                  <a:pt x="294" y="285"/>
                  <a:pt x="294" y="285"/>
                </a:cubicBezTo>
                <a:cubicBezTo>
                  <a:pt x="290" y="289"/>
                  <a:pt x="290" y="296"/>
                  <a:pt x="294" y="300"/>
                </a:cubicBezTo>
                <a:cubicBezTo>
                  <a:pt x="296" y="302"/>
                  <a:pt x="299" y="303"/>
                  <a:pt x="301" y="303"/>
                </a:cubicBezTo>
                <a:cubicBezTo>
                  <a:pt x="304" y="303"/>
                  <a:pt x="307" y="302"/>
                  <a:pt x="309" y="300"/>
                </a:cubicBezTo>
                <a:cubicBezTo>
                  <a:pt x="449" y="159"/>
                  <a:pt x="449" y="159"/>
                  <a:pt x="449" y="159"/>
                </a:cubicBezTo>
                <a:cubicBezTo>
                  <a:pt x="450" y="159"/>
                  <a:pt x="450" y="158"/>
                  <a:pt x="450" y="158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IN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716942-8D68-4144-80EF-B7D89730A82D}"/>
              </a:ext>
            </a:extLst>
          </p:cNvPr>
          <p:cNvGrpSpPr/>
          <p:nvPr/>
        </p:nvGrpSpPr>
        <p:grpSpPr>
          <a:xfrm>
            <a:off x="2385185" y="3620147"/>
            <a:ext cx="2186815" cy="965707"/>
            <a:chOff x="2385186" y="3620147"/>
            <a:chExt cx="2186815" cy="965707"/>
          </a:xfrm>
        </p:grpSpPr>
        <p:sp>
          <p:nvSpPr>
            <p:cNvPr id="22" name="Shape 358">
              <a:extLst>
                <a:ext uri="{FF2B5EF4-FFF2-40B4-BE49-F238E27FC236}">
                  <a16:creationId xmlns:a16="http://schemas.microsoft.com/office/drawing/2014/main" id="{B1F24C73-4BF0-4A28-B52F-3AFB872C9227}"/>
                </a:ext>
              </a:extLst>
            </p:cNvPr>
            <p:cNvSpPr txBox="1"/>
            <p:nvPr/>
          </p:nvSpPr>
          <p:spPr>
            <a:xfrm>
              <a:off x="2385186" y="3620147"/>
              <a:ext cx="2186815" cy="965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spcBef>
                  <a:spcPts val="200"/>
                </a:spcBef>
                <a:buClr>
                  <a:srgbClr val="A5A5A5"/>
                </a:buClr>
                <a:buSzPts val="1800"/>
              </a:pPr>
              <a:r>
                <a:rPr lang="tr-TR" sz="11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Ciro             = €65-72M</a:t>
              </a:r>
            </a:p>
            <a:p>
              <a:pPr lvl="0">
                <a:spcBef>
                  <a:spcPts val="200"/>
                </a:spcBef>
                <a:buClr>
                  <a:srgbClr val="A5A5A5"/>
                </a:buClr>
                <a:buSzPts val="1800"/>
              </a:pPr>
              <a:r>
                <a:rPr lang="tr-TR" sz="11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Kar Oranı    = 6-8%</a:t>
              </a:r>
            </a:p>
            <a:p>
              <a:pPr lvl="0">
                <a:spcBef>
                  <a:spcPts val="200"/>
                </a:spcBef>
                <a:buClr>
                  <a:srgbClr val="A5A5A5"/>
                </a:buClr>
                <a:buSzPts val="1800"/>
              </a:pPr>
              <a:r>
                <a:rPr lang="tr-TR" sz="11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Kar Aralığı   = €3.9 M – 5.76 M</a:t>
              </a:r>
            </a:p>
            <a:p>
              <a:pPr lvl="0">
                <a:spcBef>
                  <a:spcPts val="200"/>
                </a:spcBef>
                <a:buClr>
                  <a:srgbClr val="A5A5A5"/>
                </a:buClr>
                <a:buSzPts val="1800"/>
              </a:pPr>
              <a:r>
                <a:rPr lang="tr-TR" sz="1200" b="1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Oyun Alanı = €1.86 M</a:t>
              </a:r>
              <a:endParaRPr lang="en-US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9539D5-89EA-4037-83E0-A20466A44B5E}"/>
                </a:ext>
              </a:extLst>
            </p:cNvPr>
            <p:cNvCxnSpPr>
              <a:cxnSpLocks/>
            </p:cNvCxnSpPr>
            <p:nvPr/>
          </p:nvCxnSpPr>
          <p:spPr>
            <a:xfrm>
              <a:off x="2485823" y="4061288"/>
              <a:ext cx="18645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DCCE2DC-B33A-4337-A7C2-CE4BF4B1AC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673"/>
          <a:stretch/>
        </p:blipFill>
        <p:spPr>
          <a:xfrm>
            <a:off x="5814346" y="2597728"/>
            <a:ext cx="3329654" cy="1988127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12" y="0"/>
            <a:ext cx="126608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0" grpId="0"/>
      <p:bldP spid="14" grpId="0"/>
      <p:bldP spid="15" grpId="0"/>
      <p:bldP spid="16" grpId="0" animBg="1"/>
      <p:bldP spid="17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/>
          <p:nvPr/>
        </p:nvSpPr>
        <p:spPr>
          <a:xfrm>
            <a:off x="457200" y="233134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A9E3"/>
              </a:buClr>
              <a:buSzPts val="3200"/>
              <a:defRPr sz="3200">
                <a:solidFill>
                  <a:srgbClr val="59A9E3"/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r>
              <a:rPr lang="tr-TR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Vaka :</a:t>
            </a:r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 </a:t>
            </a:r>
            <a:r>
              <a:rPr lang="tr-TR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Elektrik Motoru Üreticisi </a:t>
            </a:r>
            <a:endParaRPr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4" y="4618811"/>
            <a:ext cx="669017" cy="36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418"/>
          <p:cNvSpPr txBox="1"/>
          <p:nvPr/>
        </p:nvSpPr>
        <p:spPr>
          <a:xfrm>
            <a:off x="368679" y="907674"/>
            <a:ext cx="6219825" cy="16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Elektrik motor üreticisi için </a:t>
            </a: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FabMetrics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</a:t>
            </a: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Portalı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:</a:t>
            </a:r>
          </a:p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Her üretilen motorun </a:t>
            </a: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sensörlerle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temel karakteristiklerinin kayıt altına alınması</a:t>
            </a:r>
          </a:p>
          <a:p>
            <a:pPr marL="228600" indent="-228600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%100 kontrol </a:t>
            </a:r>
          </a:p>
          <a:p>
            <a:pPr marL="228600" indent="-228600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Titreşim, ses, ısı ve manyetik alan verilerinin kaydı</a:t>
            </a:r>
          </a:p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Sahadaki / müşterilerin motorların eş zamanlı buluta bağlanması</a:t>
            </a:r>
          </a:p>
          <a:p>
            <a:pPr marL="228600" indent="-228600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Test verileri ve operasyon verilerinin yapay zeka analizi </a:t>
            </a:r>
          </a:p>
          <a:p>
            <a:pPr marL="228600" indent="-228600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Anamoli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belirlenmesi  </a:t>
            </a:r>
          </a:p>
        </p:txBody>
      </p:sp>
      <p:pic>
        <p:nvPicPr>
          <p:cNvPr id="5" name="Picture 2" descr="C:\Users\nkenanh\Downloads\Ekran Alıntısı 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19" y="2406701"/>
            <a:ext cx="5640581" cy="26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68679" y="2622210"/>
            <a:ext cx="29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Operasyon / Üretim hatlarının duruşlarının kestirilmesi </a:t>
            </a:r>
          </a:p>
          <a:p>
            <a:pPr marL="228600" lvl="1" indent="-228600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Motorun bağlı olduğu hatların sağlığı ve ürün kalitesi ile ilgili yapay zeka çıktıları </a:t>
            </a:r>
          </a:p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endParaRPr lang="tr-TR" sz="11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49" y="12483"/>
            <a:ext cx="136385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97">
            <a:extLst>
              <a:ext uri="{FF2B5EF4-FFF2-40B4-BE49-F238E27FC236}">
                <a16:creationId xmlns:a16="http://schemas.microsoft.com/office/drawing/2014/main" id="{FA08CBE9-0FC4-4583-9FE2-78A84FD23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0"/>
            <a:ext cx="514032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CF869495-B840-4FDD-BEFA-1EB9EE8C1105}"/>
              </a:ext>
            </a:extLst>
          </p:cNvPr>
          <p:cNvGrpSpPr/>
          <p:nvPr/>
        </p:nvGrpSpPr>
        <p:grpSpPr>
          <a:xfrm>
            <a:off x="3730597" y="276910"/>
            <a:ext cx="1682808" cy="239830"/>
            <a:chOff x="1955087" y="570707"/>
            <a:chExt cx="668337" cy="95250"/>
          </a:xfrm>
        </p:grpSpPr>
        <p:sp>
          <p:nvSpPr>
            <p:cNvPr id="561" name="Freeform 81">
              <a:extLst>
                <a:ext uri="{FF2B5EF4-FFF2-40B4-BE49-F238E27FC236}">
                  <a16:creationId xmlns:a16="http://schemas.microsoft.com/office/drawing/2014/main" id="{2D7CD68E-70EE-45B1-B2F5-2A0E4E595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962" y="570707"/>
              <a:ext cx="26987" cy="30163"/>
            </a:xfrm>
            <a:custGeom>
              <a:avLst/>
              <a:gdLst>
                <a:gd name="T0" fmla="*/ 6 w 62"/>
                <a:gd name="T1" fmla="*/ 27 h 70"/>
                <a:gd name="T2" fmla="*/ 21 w 62"/>
                <a:gd name="T3" fmla="*/ 66 h 70"/>
                <a:gd name="T4" fmla="*/ 56 w 62"/>
                <a:gd name="T5" fmla="*/ 44 h 70"/>
                <a:gd name="T6" fmla="*/ 41 w 62"/>
                <a:gd name="T7" fmla="*/ 5 h 70"/>
                <a:gd name="T8" fmla="*/ 6 w 62"/>
                <a:gd name="T9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6" y="27"/>
                  </a:moveTo>
                  <a:cubicBezTo>
                    <a:pt x="0" y="43"/>
                    <a:pt x="7" y="61"/>
                    <a:pt x="21" y="66"/>
                  </a:cubicBezTo>
                  <a:cubicBezTo>
                    <a:pt x="34" y="70"/>
                    <a:pt x="50" y="61"/>
                    <a:pt x="56" y="44"/>
                  </a:cubicBezTo>
                  <a:cubicBezTo>
                    <a:pt x="62" y="27"/>
                    <a:pt x="55" y="10"/>
                    <a:pt x="41" y="5"/>
                  </a:cubicBezTo>
                  <a:cubicBezTo>
                    <a:pt x="27" y="0"/>
                    <a:pt x="11" y="10"/>
                    <a:pt x="6" y="27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2" name="Freeform 82">
              <a:extLst>
                <a:ext uri="{FF2B5EF4-FFF2-40B4-BE49-F238E27FC236}">
                  <a16:creationId xmlns:a16="http://schemas.microsoft.com/office/drawing/2014/main" id="{877B6001-FE67-4279-9F39-B8BE649C1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912" y="607219"/>
              <a:ext cx="4762" cy="4763"/>
            </a:xfrm>
            <a:custGeom>
              <a:avLst/>
              <a:gdLst>
                <a:gd name="T0" fmla="*/ 2 w 10"/>
                <a:gd name="T1" fmla="*/ 2 h 10"/>
                <a:gd name="T2" fmla="*/ 8 w 10"/>
                <a:gd name="T3" fmla="*/ 8 h 10"/>
                <a:gd name="T4" fmla="*/ 2 w 10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8" y="0"/>
                    <a:pt x="10" y="2"/>
                    <a:pt x="8" y="8"/>
                  </a:cubicBezTo>
                  <a:cubicBezTo>
                    <a:pt x="2" y="10"/>
                    <a:pt x="0" y="8"/>
                    <a:pt x="2" y="2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3" name="Freeform 83">
              <a:extLst>
                <a:ext uri="{FF2B5EF4-FFF2-40B4-BE49-F238E27FC236}">
                  <a16:creationId xmlns:a16="http://schemas.microsoft.com/office/drawing/2014/main" id="{B76B5DFC-F4C4-4505-80C1-3AB37A241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087" y="578644"/>
              <a:ext cx="52387" cy="82550"/>
            </a:xfrm>
            <a:custGeom>
              <a:avLst/>
              <a:gdLst>
                <a:gd name="T0" fmla="*/ 14 w 33"/>
                <a:gd name="T1" fmla="*/ 13 h 52"/>
                <a:gd name="T2" fmla="*/ 14 w 33"/>
                <a:gd name="T3" fmla="*/ 21 h 52"/>
                <a:gd name="T4" fmla="*/ 31 w 33"/>
                <a:gd name="T5" fmla="*/ 21 h 52"/>
                <a:gd name="T6" fmla="*/ 31 w 33"/>
                <a:gd name="T7" fmla="*/ 34 h 52"/>
                <a:gd name="T8" fmla="*/ 14 w 33"/>
                <a:gd name="T9" fmla="*/ 34 h 52"/>
                <a:gd name="T10" fmla="*/ 14 w 33"/>
                <a:gd name="T11" fmla="*/ 52 h 52"/>
                <a:gd name="T12" fmla="*/ 0 w 33"/>
                <a:gd name="T13" fmla="*/ 52 h 52"/>
                <a:gd name="T14" fmla="*/ 0 w 33"/>
                <a:gd name="T15" fmla="*/ 0 h 52"/>
                <a:gd name="T16" fmla="*/ 33 w 33"/>
                <a:gd name="T17" fmla="*/ 0 h 52"/>
                <a:gd name="T18" fmla="*/ 33 w 33"/>
                <a:gd name="T19" fmla="*/ 13 h 52"/>
                <a:gd name="T20" fmla="*/ 14 w 33"/>
                <a:gd name="T21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52">
                  <a:moveTo>
                    <a:pt x="14" y="13"/>
                  </a:moveTo>
                  <a:lnTo>
                    <a:pt x="14" y="21"/>
                  </a:lnTo>
                  <a:lnTo>
                    <a:pt x="31" y="21"/>
                  </a:lnTo>
                  <a:lnTo>
                    <a:pt x="31" y="34"/>
                  </a:lnTo>
                  <a:lnTo>
                    <a:pt x="14" y="34"/>
                  </a:lnTo>
                  <a:lnTo>
                    <a:pt x="14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13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4" name="Freeform 84">
              <a:extLst>
                <a:ext uri="{FF2B5EF4-FFF2-40B4-BE49-F238E27FC236}">
                  <a16:creationId xmlns:a16="http://schemas.microsoft.com/office/drawing/2014/main" id="{51824EC9-5352-41FE-9B8A-D4CFF6A165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3824" y="596107"/>
              <a:ext cx="71437" cy="66675"/>
            </a:xfrm>
            <a:custGeom>
              <a:avLst/>
              <a:gdLst>
                <a:gd name="T0" fmla="*/ 163 w 163"/>
                <a:gd name="T1" fmla="*/ 5 h 155"/>
                <a:gd name="T2" fmla="*/ 163 w 163"/>
                <a:gd name="T3" fmla="*/ 150 h 155"/>
                <a:gd name="T4" fmla="*/ 124 w 163"/>
                <a:gd name="T5" fmla="*/ 150 h 155"/>
                <a:gd name="T6" fmla="*/ 120 w 163"/>
                <a:gd name="T7" fmla="*/ 140 h 155"/>
                <a:gd name="T8" fmla="*/ 76 w 163"/>
                <a:gd name="T9" fmla="*/ 155 h 155"/>
                <a:gd name="T10" fmla="*/ 0 w 163"/>
                <a:gd name="T11" fmla="*/ 77 h 155"/>
                <a:gd name="T12" fmla="*/ 76 w 163"/>
                <a:gd name="T13" fmla="*/ 0 h 155"/>
                <a:gd name="T14" fmla="*/ 120 w 163"/>
                <a:gd name="T15" fmla="*/ 16 h 155"/>
                <a:gd name="T16" fmla="*/ 126 w 163"/>
                <a:gd name="T17" fmla="*/ 5 h 155"/>
                <a:gd name="T18" fmla="*/ 163 w 163"/>
                <a:gd name="T19" fmla="*/ 5 h 155"/>
                <a:gd name="T20" fmla="*/ 115 w 163"/>
                <a:gd name="T21" fmla="*/ 77 h 155"/>
                <a:gd name="T22" fmla="*/ 83 w 163"/>
                <a:gd name="T23" fmla="*/ 44 h 155"/>
                <a:gd name="T24" fmla="*/ 50 w 163"/>
                <a:gd name="T25" fmla="*/ 77 h 155"/>
                <a:gd name="T26" fmla="*/ 83 w 163"/>
                <a:gd name="T27" fmla="*/ 111 h 155"/>
                <a:gd name="T28" fmla="*/ 115 w 163"/>
                <a:gd name="T29" fmla="*/ 7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55">
                  <a:moveTo>
                    <a:pt x="163" y="5"/>
                  </a:moveTo>
                  <a:cubicBezTo>
                    <a:pt x="163" y="150"/>
                    <a:pt x="163" y="150"/>
                    <a:pt x="163" y="150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08" y="149"/>
                    <a:pt x="93" y="155"/>
                    <a:pt x="76" y="155"/>
                  </a:cubicBezTo>
                  <a:cubicBezTo>
                    <a:pt x="32" y="155"/>
                    <a:pt x="0" y="123"/>
                    <a:pt x="0" y="77"/>
                  </a:cubicBezTo>
                  <a:cubicBezTo>
                    <a:pt x="0" y="32"/>
                    <a:pt x="32" y="0"/>
                    <a:pt x="76" y="0"/>
                  </a:cubicBezTo>
                  <a:cubicBezTo>
                    <a:pt x="93" y="0"/>
                    <a:pt x="108" y="6"/>
                    <a:pt x="120" y="16"/>
                  </a:cubicBezTo>
                  <a:cubicBezTo>
                    <a:pt x="126" y="5"/>
                    <a:pt x="126" y="5"/>
                    <a:pt x="126" y="5"/>
                  </a:cubicBezTo>
                  <a:lnTo>
                    <a:pt x="163" y="5"/>
                  </a:lnTo>
                  <a:close/>
                  <a:moveTo>
                    <a:pt x="115" y="77"/>
                  </a:moveTo>
                  <a:cubicBezTo>
                    <a:pt x="115" y="59"/>
                    <a:pt x="101" y="44"/>
                    <a:pt x="83" y="44"/>
                  </a:cubicBezTo>
                  <a:cubicBezTo>
                    <a:pt x="64" y="44"/>
                    <a:pt x="50" y="59"/>
                    <a:pt x="50" y="77"/>
                  </a:cubicBezTo>
                  <a:cubicBezTo>
                    <a:pt x="50" y="96"/>
                    <a:pt x="64" y="111"/>
                    <a:pt x="83" y="111"/>
                  </a:cubicBezTo>
                  <a:cubicBezTo>
                    <a:pt x="101" y="111"/>
                    <a:pt x="115" y="96"/>
                    <a:pt x="115" y="77"/>
                  </a:cubicBez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5" name="Freeform 85">
              <a:extLst>
                <a:ext uri="{FF2B5EF4-FFF2-40B4-BE49-F238E27FC236}">
                  <a16:creationId xmlns:a16="http://schemas.microsoft.com/office/drawing/2014/main" id="{5E92F89F-3B0D-4D84-ABCE-444444C7EB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9549" y="573882"/>
              <a:ext cx="71437" cy="88900"/>
            </a:xfrm>
            <a:custGeom>
              <a:avLst/>
              <a:gdLst>
                <a:gd name="T0" fmla="*/ 85 w 162"/>
                <a:gd name="T1" fmla="*/ 48 h 203"/>
                <a:gd name="T2" fmla="*/ 162 w 162"/>
                <a:gd name="T3" fmla="*/ 126 h 203"/>
                <a:gd name="T4" fmla="*/ 85 w 162"/>
                <a:gd name="T5" fmla="*/ 203 h 203"/>
                <a:gd name="T6" fmla="*/ 41 w 162"/>
                <a:gd name="T7" fmla="*/ 187 h 203"/>
                <a:gd name="T8" fmla="*/ 37 w 162"/>
                <a:gd name="T9" fmla="*/ 198 h 203"/>
                <a:gd name="T10" fmla="*/ 0 w 162"/>
                <a:gd name="T11" fmla="*/ 198 h 203"/>
                <a:gd name="T12" fmla="*/ 0 w 162"/>
                <a:gd name="T13" fmla="*/ 0 h 203"/>
                <a:gd name="T14" fmla="*/ 49 w 162"/>
                <a:gd name="T15" fmla="*/ 0 h 203"/>
                <a:gd name="T16" fmla="*/ 49 w 162"/>
                <a:gd name="T17" fmla="*/ 58 h 203"/>
                <a:gd name="T18" fmla="*/ 85 w 162"/>
                <a:gd name="T19" fmla="*/ 48 h 203"/>
                <a:gd name="T20" fmla="*/ 111 w 162"/>
                <a:gd name="T21" fmla="*/ 126 h 203"/>
                <a:gd name="T22" fmla="*/ 79 w 162"/>
                <a:gd name="T23" fmla="*/ 92 h 203"/>
                <a:gd name="T24" fmla="*/ 46 w 162"/>
                <a:gd name="T25" fmla="*/ 126 h 203"/>
                <a:gd name="T26" fmla="*/ 79 w 162"/>
                <a:gd name="T27" fmla="*/ 159 h 203"/>
                <a:gd name="T28" fmla="*/ 111 w 162"/>
                <a:gd name="T29" fmla="*/ 12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03">
                  <a:moveTo>
                    <a:pt x="85" y="48"/>
                  </a:moveTo>
                  <a:cubicBezTo>
                    <a:pt x="130" y="48"/>
                    <a:pt x="162" y="80"/>
                    <a:pt x="162" y="126"/>
                  </a:cubicBezTo>
                  <a:cubicBezTo>
                    <a:pt x="162" y="171"/>
                    <a:pt x="130" y="203"/>
                    <a:pt x="85" y="203"/>
                  </a:cubicBezTo>
                  <a:cubicBezTo>
                    <a:pt x="68" y="203"/>
                    <a:pt x="53" y="197"/>
                    <a:pt x="41" y="187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9" y="52"/>
                    <a:pt x="72" y="48"/>
                    <a:pt x="85" y="48"/>
                  </a:cubicBezTo>
                  <a:close/>
                  <a:moveTo>
                    <a:pt x="111" y="126"/>
                  </a:moveTo>
                  <a:cubicBezTo>
                    <a:pt x="111" y="107"/>
                    <a:pt x="97" y="92"/>
                    <a:pt x="79" y="92"/>
                  </a:cubicBezTo>
                  <a:cubicBezTo>
                    <a:pt x="60" y="92"/>
                    <a:pt x="46" y="107"/>
                    <a:pt x="46" y="126"/>
                  </a:cubicBezTo>
                  <a:cubicBezTo>
                    <a:pt x="46" y="144"/>
                    <a:pt x="60" y="159"/>
                    <a:pt x="79" y="159"/>
                  </a:cubicBezTo>
                  <a:cubicBezTo>
                    <a:pt x="97" y="159"/>
                    <a:pt x="111" y="144"/>
                    <a:pt x="111" y="126"/>
                  </a:cubicBez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6" name="Freeform 86">
              <a:extLst>
                <a:ext uri="{FF2B5EF4-FFF2-40B4-BE49-F238E27FC236}">
                  <a16:creationId xmlns:a16="http://schemas.microsoft.com/office/drawing/2014/main" id="{04483A27-2C94-4450-9555-14A0F4FFF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749" y="578644"/>
              <a:ext cx="109537" cy="82550"/>
            </a:xfrm>
            <a:custGeom>
              <a:avLst/>
              <a:gdLst>
                <a:gd name="T0" fmla="*/ 55 w 69"/>
                <a:gd name="T1" fmla="*/ 52 h 52"/>
                <a:gd name="T2" fmla="*/ 51 w 69"/>
                <a:gd name="T3" fmla="*/ 22 h 52"/>
                <a:gd name="T4" fmla="*/ 37 w 69"/>
                <a:gd name="T5" fmla="*/ 52 h 52"/>
                <a:gd name="T6" fmla="*/ 33 w 69"/>
                <a:gd name="T7" fmla="*/ 52 h 52"/>
                <a:gd name="T8" fmla="*/ 19 w 69"/>
                <a:gd name="T9" fmla="*/ 22 h 52"/>
                <a:gd name="T10" fmla="*/ 15 w 69"/>
                <a:gd name="T11" fmla="*/ 52 h 52"/>
                <a:gd name="T12" fmla="*/ 0 w 69"/>
                <a:gd name="T13" fmla="*/ 52 h 52"/>
                <a:gd name="T14" fmla="*/ 8 w 69"/>
                <a:gd name="T15" fmla="*/ 0 h 52"/>
                <a:gd name="T16" fmla="*/ 22 w 69"/>
                <a:gd name="T17" fmla="*/ 0 h 52"/>
                <a:gd name="T18" fmla="*/ 35 w 69"/>
                <a:gd name="T19" fmla="*/ 28 h 52"/>
                <a:gd name="T20" fmla="*/ 47 w 69"/>
                <a:gd name="T21" fmla="*/ 0 h 52"/>
                <a:gd name="T22" fmla="*/ 61 w 69"/>
                <a:gd name="T23" fmla="*/ 0 h 52"/>
                <a:gd name="T24" fmla="*/ 69 w 69"/>
                <a:gd name="T25" fmla="*/ 52 h 52"/>
                <a:gd name="T26" fmla="*/ 55 w 69"/>
                <a:gd name="T2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52">
                  <a:moveTo>
                    <a:pt x="55" y="52"/>
                  </a:moveTo>
                  <a:lnTo>
                    <a:pt x="51" y="22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19" y="22"/>
                  </a:lnTo>
                  <a:lnTo>
                    <a:pt x="15" y="52"/>
                  </a:lnTo>
                  <a:lnTo>
                    <a:pt x="0" y="52"/>
                  </a:lnTo>
                  <a:lnTo>
                    <a:pt x="8" y="0"/>
                  </a:lnTo>
                  <a:lnTo>
                    <a:pt x="22" y="0"/>
                  </a:lnTo>
                  <a:lnTo>
                    <a:pt x="35" y="28"/>
                  </a:lnTo>
                  <a:lnTo>
                    <a:pt x="47" y="0"/>
                  </a:lnTo>
                  <a:lnTo>
                    <a:pt x="61" y="0"/>
                  </a:lnTo>
                  <a:lnTo>
                    <a:pt x="69" y="52"/>
                  </a:lnTo>
                  <a:lnTo>
                    <a:pt x="55" y="52"/>
                  </a:ln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7" name="Freeform 87">
              <a:extLst>
                <a:ext uri="{FF2B5EF4-FFF2-40B4-BE49-F238E27FC236}">
                  <a16:creationId xmlns:a16="http://schemas.microsoft.com/office/drawing/2014/main" id="{BD7B5A91-D594-4E9A-8F66-61D016D692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1637" y="596107"/>
              <a:ext cx="68262" cy="66675"/>
            </a:xfrm>
            <a:custGeom>
              <a:avLst/>
              <a:gdLst>
                <a:gd name="T0" fmla="*/ 158 w 158"/>
                <a:gd name="T1" fmla="*/ 76 h 155"/>
                <a:gd name="T2" fmla="*/ 157 w 158"/>
                <a:gd name="T3" fmla="*/ 89 h 155"/>
                <a:gd name="T4" fmla="*/ 49 w 158"/>
                <a:gd name="T5" fmla="*/ 89 h 155"/>
                <a:gd name="T6" fmla="*/ 79 w 158"/>
                <a:gd name="T7" fmla="*/ 115 h 155"/>
                <a:gd name="T8" fmla="*/ 105 w 158"/>
                <a:gd name="T9" fmla="*/ 101 h 155"/>
                <a:gd name="T10" fmla="*/ 155 w 158"/>
                <a:gd name="T11" fmla="*/ 101 h 155"/>
                <a:gd name="T12" fmla="*/ 79 w 158"/>
                <a:gd name="T13" fmla="*/ 155 h 155"/>
                <a:gd name="T14" fmla="*/ 0 w 158"/>
                <a:gd name="T15" fmla="*/ 77 h 155"/>
                <a:gd name="T16" fmla="*/ 79 w 158"/>
                <a:gd name="T17" fmla="*/ 0 h 155"/>
                <a:gd name="T18" fmla="*/ 158 w 158"/>
                <a:gd name="T19" fmla="*/ 76 h 155"/>
                <a:gd name="T20" fmla="*/ 50 w 158"/>
                <a:gd name="T21" fmla="*/ 62 h 155"/>
                <a:gd name="T22" fmla="*/ 109 w 158"/>
                <a:gd name="T23" fmla="*/ 62 h 155"/>
                <a:gd name="T24" fmla="*/ 79 w 158"/>
                <a:gd name="T25" fmla="*/ 39 h 155"/>
                <a:gd name="T26" fmla="*/ 50 w 158"/>
                <a:gd name="T27" fmla="*/ 6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" h="155">
                  <a:moveTo>
                    <a:pt x="158" y="76"/>
                  </a:moveTo>
                  <a:cubicBezTo>
                    <a:pt x="158" y="81"/>
                    <a:pt x="158" y="85"/>
                    <a:pt x="157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3" y="106"/>
                    <a:pt x="63" y="115"/>
                    <a:pt x="79" y="115"/>
                  </a:cubicBezTo>
                  <a:cubicBezTo>
                    <a:pt x="91" y="115"/>
                    <a:pt x="101" y="110"/>
                    <a:pt x="105" y="101"/>
                  </a:cubicBezTo>
                  <a:cubicBezTo>
                    <a:pt x="155" y="101"/>
                    <a:pt x="155" y="101"/>
                    <a:pt x="155" y="101"/>
                  </a:cubicBezTo>
                  <a:cubicBezTo>
                    <a:pt x="145" y="134"/>
                    <a:pt x="116" y="155"/>
                    <a:pt x="79" y="155"/>
                  </a:cubicBezTo>
                  <a:cubicBezTo>
                    <a:pt x="34" y="155"/>
                    <a:pt x="0" y="122"/>
                    <a:pt x="0" y="77"/>
                  </a:cubicBezTo>
                  <a:cubicBezTo>
                    <a:pt x="0" y="33"/>
                    <a:pt x="33" y="0"/>
                    <a:pt x="79" y="0"/>
                  </a:cubicBezTo>
                  <a:cubicBezTo>
                    <a:pt x="126" y="0"/>
                    <a:pt x="158" y="33"/>
                    <a:pt x="158" y="76"/>
                  </a:cubicBezTo>
                  <a:close/>
                  <a:moveTo>
                    <a:pt x="50" y="62"/>
                  </a:moveTo>
                  <a:cubicBezTo>
                    <a:pt x="109" y="62"/>
                    <a:pt x="109" y="62"/>
                    <a:pt x="109" y="62"/>
                  </a:cubicBezTo>
                  <a:cubicBezTo>
                    <a:pt x="105" y="47"/>
                    <a:pt x="94" y="39"/>
                    <a:pt x="79" y="39"/>
                  </a:cubicBezTo>
                  <a:cubicBezTo>
                    <a:pt x="64" y="39"/>
                    <a:pt x="54" y="47"/>
                    <a:pt x="50" y="62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8" name="Freeform 88">
              <a:extLst>
                <a:ext uri="{FF2B5EF4-FFF2-40B4-BE49-F238E27FC236}">
                  <a16:creationId xmlns:a16="http://schemas.microsoft.com/office/drawing/2014/main" id="{16D9D855-7401-4F32-8687-84D9C6EE2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249" y="581819"/>
              <a:ext cx="44450" cy="76200"/>
            </a:xfrm>
            <a:custGeom>
              <a:avLst/>
              <a:gdLst>
                <a:gd name="T0" fmla="*/ 104 w 104"/>
                <a:gd name="T1" fmla="*/ 132 h 173"/>
                <a:gd name="T2" fmla="*/ 104 w 104"/>
                <a:gd name="T3" fmla="*/ 173 h 173"/>
                <a:gd name="T4" fmla="*/ 72 w 104"/>
                <a:gd name="T5" fmla="*/ 173 h 173"/>
                <a:gd name="T6" fmla="*/ 24 w 104"/>
                <a:gd name="T7" fmla="*/ 125 h 173"/>
                <a:gd name="T8" fmla="*/ 24 w 104"/>
                <a:gd name="T9" fmla="*/ 74 h 173"/>
                <a:gd name="T10" fmla="*/ 0 w 104"/>
                <a:gd name="T11" fmla="*/ 74 h 173"/>
                <a:gd name="T12" fmla="*/ 0 w 104"/>
                <a:gd name="T13" fmla="*/ 64 h 173"/>
                <a:gd name="T14" fmla="*/ 60 w 104"/>
                <a:gd name="T15" fmla="*/ 0 h 173"/>
                <a:gd name="T16" fmla="*/ 69 w 104"/>
                <a:gd name="T17" fmla="*/ 0 h 173"/>
                <a:gd name="T18" fmla="*/ 69 w 104"/>
                <a:gd name="T19" fmla="*/ 39 h 173"/>
                <a:gd name="T20" fmla="*/ 103 w 104"/>
                <a:gd name="T21" fmla="*/ 39 h 173"/>
                <a:gd name="T22" fmla="*/ 103 w 104"/>
                <a:gd name="T23" fmla="*/ 74 h 173"/>
                <a:gd name="T24" fmla="*/ 70 w 104"/>
                <a:gd name="T25" fmla="*/ 74 h 173"/>
                <a:gd name="T26" fmla="*/ 70 w 104"/>
                <a:gd name="T27" fmla="*/ 117 h 173"/>
                <a:gd name="T28" fmla="*/ 86 w 104"/>
                <a:gd name="T29" fmla="*/ 132 h 173"/>
                <a:gd name="T30" fmla="*/ 104 w 104"/>
                <a:gd name="T31" fmla="*/ 13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" h="173">
                  <a:moveTo>
                    <a:pt x="104" y="132"/>
                  </a:moveTo>
                  <a:cubicBezTo>
                    <a:pt x="104" y="173"/>
                    <a:pt x="104" y="173"/>
                    <a:pt x="104" y="173"/>
                  </a:cubicBezTo>
                  <a:cubicBezTo>
                    <a:pt x="72" y="173"/>
                    <a:pt x="72" y="173"/>
                    <a:pt x="72" y="173"/>
                  </a:cubicBezTo>
                  <a:cubicBezTo>
                    <a:pt x="42" y="173"/>
                    <a:pt x="24" y="155"/>
                    <a:pt x="24" y="125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27"/>
                    <a:pt x="76" y="132"/>
                    <a:pt x="86" y="132"/>
                  </a:cubicBezTo>
                  <a:lnTo>
                    <a:pt x="104" y="132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9" name="Freeform 89">
              <a:extLst>
                <a:ext uri="{FF2B5EF4-FFF2-40B4-BE49-F238E27FC236}">
                  <a16:creationId xmlns:a16="http://schemas.microsoft.com/office/drawing/2014/main" id="{FA16624D-2D25-464B-BF22-D1E68C16D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399" y="597694"/>
              <a:ext cx="41275" cy="63500"/>
            </a:xfrm>
            <a:custGeom>
              <a:avLst/>
              <a:gdLst>
                <a:gd name="T0" fmla="*/ 94 w 94"/>
                <a:gd name="T1" fmla="*/ 0 h 146"/>
                <a:gd name="T2" fmla="*/ 94 w 94"/>
                <a:gd name="T3" fmla="*/ 46 h 146"/>
                <a:gd name="T4" fmla="*/ 75 w 94"/>
                <a:gd name="T5" fmla="*/ 46 h 146"/>
                <a:gd name="T6" fmla="*/ 50 w 94"/>
                <a:gd name="T7" fmla="*/ 72 h 146"/>
                <a:gd name="T8" fmla="*/ 50 w 94"/>
                <a:gd name="T9" fmla="*/ 146 h 146"/>
                <a:gd name="T10" fmla="*/ 0 w 94"/>
                <a:gd name="T11" fmla="*/ 146 h 146"/>
                <a:gd name="T12" fmla="*/ 0 w 94"/>
                <a:gd name="T13" fmla="*/ 1 h 146"/>
                <a:gd name="T14" fmla="*/ 33 w 94"/>
                <a:gd name="T15" fmla="*/ 1 h 146"/>
                <a:gd name="T16" fmla="*/ 41 w 94"/>
                <a:gd name="T17" fmla="*/ 17 h 146"/>
                <a:gd name="T18" fmla="*/ 81 w 94"/>
                <a:gd name="T19" fmla="*/ 0 h 146"/>
                <a:gd name="T20" fmla="*/ 94 w 94"/>
                <a:gd name="T2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146">
                  <a:moveTo>
                    <a:pt x="94" y="0"/>
                  </a:moveTo>
                  <a:cubicBezTo>
                    <a:pt x="94" y="46"/>
                    <a:pt x="94" y="46"/>
                    <a:pt x="9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7" y="46"/>
                    <a:pt x="50" y="54"/>
                    <a:pt x="50" y="72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51" y="5"/>
                    <a:pt x="64" y="0"/>
                    <a:pt x="81" y="0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70" name="Freeform 90">
              <a:extLst>
                <a:ext uri="{FF2B5EF4-FFF2-40B4-BE49-F238E27FC236}">
                  <a16:creationId xmlns:a16="http://schemas.microsoft.com/office/drawing/2014/main" id="{34F149CD-A64A-41AC-A98A-01A683F1A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849" y="602457"/>
              <a:ext cx="33337" cy="60325"/>
            </a:xfrm>
            <a:custGeom>
              <a:avLst/>
              <a:gdLst>
                <a:gd name="T0" fmla="*/ 5 w 21"/>
                <a:gd name="T1" fmla="*/ 6 h 38"/>
                <a:gd name="T2" fmla="*/ 21 w 21"/>
                <a:gd name="T3" fmla="*/ 0 h 38"/>
                <a:gd name="T4" fmla="*/ 13 w 21"/>
                <a:gd name="T5" fmla="*/ 38 h 38"/>
                <a:gd name="T6" fmla="*/ 0 w 21"/>
                <a:gd name="T7" fmla="*/ 35 h 38"/>
                <a:gd name="T8" fmla="*/ 5 w 21"/>
                <a:gd name="T9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5" y="6"/>
                  </a:moveTo>
                  <a:lnTo>
                    <a:pt x="21" y="0"/>
                  </a:lnTo>
                  <a:lnTo>
                    <a:pt x="13" y="38"/>
                  </a:lnTo>
                  <a:lnTo>
                    <a:pt x="0" y="3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71" name="Freeform 91">
              <a:extLst>
                <a:ext uri="{FF2B5EF4-FFF2-40B4-BE49-F238E27FC236}">
                  <a16:creationId xmlns:a16="http://schemas.microsoft.com/office/drawing/2014/main" id="{6F8DB893-1BC1-4E13-A42A-123E089AB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24" y="602457"/>
              <a:ext cx="50800" cy="63500"/>
            </a:xfrm>
            <a:custGeom>
              <a:avLst/>
              <a:gdLst>
                <a:gd name="T0" fmla="*/ 56 w 118"/>
                <a:gd name="T1" fmla="*/ 141 h 143"/>
                <a:gd name="T2" fmla="*/ 1 w 118"/>
                <a:gd name="T3" fmla="*/ 90 h 143"/>
                <a:gd name="T4" fmla="*/ 44 w 118"/>
                <a:gd name="T5" fmla="*/ 93 h 143"/>
                <a:gd name="T6" fmla="*/ 59 w 118"/>
                <a:gd name="T7" fmla="*/ 108 h 143"/>
                <a:gd name="T8" fmla="*/ 72 w 118"/>
                <a:gd name="T9" fmla="*/ 99 h 143"/>
                <a:gd name="T10" fmla="*/ 50 w 118"/>
                <a:gd name="T11" fmla="*/ 85 h 143"/>
                <a:gd name="T12" fmla="*/ 6 w 118"/>
                <a:gd name="T13" fmla="*/ 42 h 143"/>
                <a:gd name="T14" fmla="*/ 64 w 118"/>
                <a:gd name="T15" fmla="*/ 2 h 143"/>
                <a:gd name="T16" fmla="*/ 117 w 118"/>
                <a:gd name="T17" fmla="*/ 49 h 143"/>
                <a:gd name="T18" fmla="*/ 75 w 118"/>
                <a:gd name="T19" fmla="*/ 47 h 143"/>
                <a:gd name="T20" fmla="*/ 62 w 118"/>
                <a:gd name="T21" fmla="*/ 34 h 143"/>
                <a:gd name="T22" fmla="*/ 49 w 118"/>
                <a:gd name="T23" fmla="*/ 43 h 143"/>
                <a:gd name="T24" fmla="*/ 71 w 118"/>
                <a:gd name="T25" fmla="*/ 55 h 143"/>
                <a:gd name="T26" fmla="*/ 116 w 118"/>
                <a:gd name="T27" fmla="*/ 99 h 143"/>
                <a:gd name="T28" fmla="*/ 56 w 118"/>
                <a:gd name="T29" fmla="*/ 14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43">
                  <a:moveTo>
                    <a:pt x="56" y="141"/>
                  </a:moveTo>
                  <a:cubicBezTo>
                    <a:pt x="20" y="139"/>
                    <a:pt x="0" y="119"/>
                    <a:pt x="1" y="90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103"/>
                    <a:pt x="50" y="107"/>
                    <a:pt x="59" y="108"/>
                  </a:cubicBezTo>
                  <a:cubicBezTo>
                    <a:pt x="65" y="108"/>
                    <a:pt x="72" y="105"/>
                    <a:pt x="72" y="99"/>
                  </a:cubicBezTo>
                  <a:cubicBezTo>
                    <a:pt x="72" y="91"/>
                    <a:pt x="63" y="88"/>
                    <a:pt x="50" y="85"/>
                  </a:cubicBezTo>
                  <a:cubicBezTo>
                    <a:pt x="30" y="81"/>
                    <a:pt x="4" y="73"/>
                    <a:pt x="6" y="42"/>
                  </a:cubicBezTo>
                  <a:cubicBezTo>
                    <a:pt x="7" y="15"/>
                    <a:pt x="31" y="0"/>
                    <a:pt x="64" y="2"/>
                  </a:cubicBezTo>
                  <a:cubicBezTo>
                    <a:pt x="97" y="4"/>
                    <a:pt x="118" y="23"/>
                    <a:pt x="117" y="49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39"/>
                    <a:pt x="70" y="34"/>
                    <a:pt x="62" y="34"/>
                  </a:cubicBezTo>
                  <a:cubicBezTo>
                    <a:pt x="54" y="33"/>
                    <a:pt x="49" y="37"/>
                    <a:pt x="49" y="43"/>
                  </a:cubicBezTo>
                  <a:cubicBezTo>
                    <a:pt x="49" y="50"/>
                    <a:pt x="58" y="52"/>
                    <a:pt x="71" y="55"/>
                  </a:cubicBezTo>
                  <a:cubicBezTo>
                    <a:pt x="91" y="60"/>
                    <a:pt x="118" y="66"/>
                    <a:pt x="116" y="99"/>
                  </a:cubicBezTo>
                  <a:cubicBezTo>
                    <a:pt x="114" y="127"/>
                    <a:pt x="90" y="143"/>
                    <a:pt x="56" y="141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72" name="Freeform 92">
              <a:extLst>
                <a:ext uri="{FF2B5EF4-FFF2-40B4-BE49-F238E27FC236}">
                  <a16:creationId xmlns:a16="http://schemas.microsoft.com/office/drawing/2014/main" id="{CB94CDF4-4274-4E2C-92F6-758ABA43E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949" y="604044"/>
              <a:ext cx="60325" cy="60325"/>
            </a:xfrm>
            <a:custGeom>
              <a:avLst/>
              <a:gdLst>
                <a:gd name="T0" fmla="*/ 70 w 138"/>
                <a:gd name="T1" fmla="*/ 135 h 135"/>
                <a:gd name="T2" fmla="*/ 0 w 138"/>
                <a:gd name="T3" fmla="*/ 67 h 135"/>
                <a:gd name="T4" fmla="*/ 70 w 138"/>
                <a:gd name="T5" fmla="*/ 0 h 135"/>
                <a:gd name="T6" fmla="*/ 137 w 138"/>
                <a:gd name="T7" fmla="*/ 56 h 135"/>
                <a:gd name="T8" fmla="*/ 95 w 138"/>
                <a:gd name="T9" fmla="*/ 56 h 135"/>
                <a:gd name="T10" fmla="*/ 70 w 138"/>
                <a:gd name="T11" fmla="*/ 39 h 135"/>
                <a:gd name="T12" fmla="*/ 44 w 138"/>
                <a:gd name="T13" fmla="*/ 67 h 135"/>
                <a:gd name="T14" fmla="*/ 70 w 138"/>
                <a:gd name="T15" fmla="*/ 96 h 135"/>
                <a:gd name="T16" fmla="*/ 95 w 138"/>
                <a:gd name="T17" fmla="*/ 77 h 135"/>
                <a:gd name="T18" fmla="*/ 138 w 138"/>
                <a:gd name="T19" fmla="*/ 77 h 135"/>
                <a:gd name="T20" fmla="*/ 70 w 138"/>
                <a:gd name="T2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35">
                  <a:moveTo>
                    <a:pt x="70" y="135"/>
                  </a:moveTo>
                  <a:cubicBezTo>
                    <a:pt x="30" y="135"/>
                    <a:pt x="0" y="106"/>
                    <a:pt x="0" y="67"/>
                  </a:cubicBezTo>
                  <a:cubicBezTo>
                    <a:pt x="0" y="28"/>
                    <a:pt x="30" y="0"/>
                    <a:pt x="70" y="0"/>
                  </a:cubicBezTo>
                  <a:cubicBezTo>
                    <a:pt x="106" y="0"/>
                    <a:pt x="133" y="23"/>
                    <a:pt x="137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1" y="46"/>
                    <a:pt x="82" y="39"/>
                    <a:pt x="70" y="39"/>
                  </a:cubicBezTo>
                  <a:cubicBezTo>
                    <a:pt x="55" y="39"/>
                    <a:pt x="44" y="51"/>
                    <a:pt x="44" y="67"/>
                  </a:cubicBezTo>
                  <a:cubicBezTo>
                    <a:pt x="44" y="84"/>
                    <a:pt x="55" y="96"/>
                    <a:pt x="70" y="96"/>
                  </a:cubicBezTo>
                  <a:cubicBezTo>
                    <a:pt x="82" y="96"/>
                    <a:pt x="91" y="89"/>
                    <a:pt x="95" y="77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3" y="112"/>
                    <a:pt x="106" y="135"/>
                    <a:pt x="70" y="135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296" name="Rectangle 524">
            <a:extLst>
              <a:ext uri="{FF2B5EF4-FFF2-40B4-BE49-F238E27FC236}">
                <a16:creationId xmlns:a16="http://schemas.microsoft.com/office/drawing/2014/main" id="{122C84EC-B0E7-4D66-8BDD-24C891444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346" y="4327962"/>
            <a:ext cx="18288" cy="691713"/>
          </a:xfrm>
          <a:prstGeom prst="rect">
            <a:avLst/>
          </a:pr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8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97" name="Rectangle 525">
            <a:extLst>
              <a:ext uri="{FF2B5EF4-FFF2-40B4-BE49-F238E27FC236}">
                <a16:creationId xmlns:a16="http://schemas.microsoft.com/office/drawing/2014/main" id="{C72ED41C-3278-4ED4-B61F-E093AE78A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4750" y="4327962"/>
            <a:ext cx="18288" cy="691713"/>
          </a:xfrm>
          <a:prstGeom prst="rect">
            <a:avLst/>
          </a:pr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8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98" name="Rectangle 526">
            <a:extLst>
              <a:ext uri="{FF2B5EF4-FFF2-40B4-BE49-F238E27FC236}">
                <a16:creationId xmlns:a16="http://schemas.microsoft.com/office/drawing/2014/main" id="{EF25C997-8DEB-4F02-A8C1-E47EC6792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154" y="4327962"/>
            <a:ext cx="18288" cy="691713"/>
          </a:xfrm>
          <a:prstGeom prst="rect">
            <a:avLst/>
          </a:pr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8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99" name="Rectangle 527">
            <a:extLst>
              <a:ext uri="{FF2B5EF4-FFF2-40B4-BE49-F238E27FC236}">
                <a16:creationId xmlns:a16="http://schemas.microsoft.com/office/drawing/2014/main" id="{5A71BA2B-5742-4DDA-89A8-5710C327D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558" y="4327962"/>
            <a:ext cx="18288" cy="691713"/>
          </a:xfrm>
          <a:prstGeom prst="rect">
            <a:avLst/>
          </a:pr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8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0" name="Rectangle 528">
            <a:extLst>
              <a:ext uri="{FF2B5EF4-FFF2-40B4-BE49-F238E27FC236}">
                <a16:creationId xmlns:a16="http://schemas.microsoft.com/office/drawing/2014/main" id="{F62A6F4B-3D16-4DE1-A92E-39959E0E8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0962" y="4327962"/>
            <a:ext cx="18288" cy="691713"/>
          </a:xfrm>
          <a:prstGeom prst="rect">
            <a:avLst/>
          </a:pr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8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1" name="Rectangle 529">
            <a:extLst>
              <a:ext uri="{FF2B5EF4-FFF2-40B4-BE49-F238E27FC236}">
                <a16:creationId xmlns:a16="http://schemas.microsoft.com/office/drawing/2014/main" id="{D7297F5D-517B-4562-A3AA-897ED7A58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366" y="4327962"/>
            <a:ext cx="18288" cy="691713"/>
          </a:xfrm>
          <a:prstGeom prst="rect">
            <a:avLst/>
          </a:pr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8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46A4F86E-8E3D-4356-A867-3B7368602426}"/>
              </a:ext>
            </a:extLst>
          </p:cNvPr>
          <p:cNvSpPr/>
          <p:nvPr/>
        </p:nvSpPr>
        <p:spPr>
          <a:xfrm>
            <a:off x="1384308" y="4710418"/>
            <a:ext cx="822960" cy="246221"/>
          </a:xfrm>
          <a:prstGeom prst="rect">
            <a:avLst/>
          </a:prstGeom>
        </p:spPr>
        <p:txBody>
          <a:bodyPr wrap="none" anchor="t">
            <a:noAutofit/>
          </a:bodyPr>
          <a:lstStyle/>
          <a:p>
            <a:pPr lvl="0" algn="ctr">
              <a:buClrTx/>
            </a:pPr>
            <a:r>
              <a:rPr lang="tr-TR" altLang="en-US" sz="800" dirty="0" err="1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Inovasyon</a:t>
            </a:r>
            <a:endParaRPr lang="en-US" altLang="en-US" sz="800" dirty="0">
              <a:solidFill>
                <a:srgbClr val="080647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23C8E1A5-2133-48F8-959D-7C5365AFDFF8}"/>
              </a:ext>
            </a:extLst>
          </p:cNvPr>
          <p:cNvSpPr/>
          <p:nvPr/>
        </p:nvSpPr>
        <p:spPr>
          <a:xfrm>
            <a:off x="2309712" y="4710418"/>
            <a:ext cx="822960" cy="246221"/>
          </a:xfrm>
          <a:prstGeom prst="rect">
            <a:avLst/>
          </a:prstGeom>
        </p:spPr>
        <p:txBody>
          <a:bodyPr wrap="none" anchor="t">
            <a:noAutofit/>
          </a:bodyPr>
          <a:lstStyle/>
          <a:p>
            <a:pPr lvl="0" algn="ctr">
              <a:buClrTx/>
            </a:pPr>
            <a:r>
              <a:rPr lang="tr-TR" altLang="en-US" sz="800" dirty="0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Verimlilik</a:t>
            </a:r>
            <a:endParaRPr lang="en-US" altLang="en-US" sz="800" dirty="0">
              <a:solidFill>
                <a:srgbClr val="080647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30A98041-84FC-4645-92BD-C9BAE9A4901B}"/>
              </a:ext>
            </a:extLst>
          </p:cNvPr>
          <p:cNvSpPr/>
          <p:nvPr/>
        </p:nvSpPr>
        <p:spPr>
          <a:xfrm>
            <a:off x="3235116" y="4710418"/>
            <a:ext cx="822960" cy="400110"/>
          </a:xfrm>
          <a:prstGeom prst="rect">
            <a:avLst/>
          </a:prstGeom>
        </p:spPr>
        <p:txBody>
          <a:bodyPr wrap="none" anchor="t">
            <a:noAutofit/>
          </a:bodyPr>
          <a:lstStyle/>
          <a:p>
            <a:pPr lvl="0" algn="ctr">
              <a:buClrTx/>
            </a:pPr>
            <a:r>
              <a:rPr lang="tr-TR" altLang="en-US" sz="800" dirty="0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Sorun</a:t>
            </a:r>
          </a:p>
          <a:p>
            <a:pPr lvl="0" algn="ctr">
              <a:buClrTx/>
            </a:pPr>
            <a:r>
              <a:rPr lang="tr-TR" altLang="en-US" sz="800" dirty="0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Çözme</a:t>
            </a:r>
            <a:endParaRPr lang="en-US" altLang="en-US" sz="800" dirty="0">
              <a:solidFill>
                <a:srgbClr val="080647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97ADBF36-D28B-474B-874A-30F31BFCBED3}"/>
              </a:ext>
            </a:extLst>
          </p:cNvPr>
          <p:cNvSpPr/>
          <p:nvPr/>
        </p:nvSpPr>
        <p:spPr>
          <a:xfrm>
            <a:off x="4160520" y="4710418"/>
            <a:ext cx="822960" cy="400110"/>
          </a:xfrm>
          <a:prstGeom prst="rect">
            <a:avLst/>
          </a:prstGeom>
        </p:spPr>
        <p:txBody>
          <a:bodyPr wrap="none" anchor="t">
            <a:noAutofit/>
          </a:bodyPr>
          <a:lstStyle/>
          <a:p>
            <a:pPr lvl="0" algn="ctr">
              <a:buClrTx/>
            </a:pPr>
            <a:r>
              <a:rPr lang="tr-TR" altLang="en-US" sz="800" dirty="0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Süreç </a:t>
            </a:r>
          </a:p>
          <a:p>
            <a:pPr lvl="0" algn="ctr">
              <a:buClrTx/>
            </a:pPr>
            <a:r>
              <a:rPr lang="tr-TR" altLang="en-US" sz="800" dirty="0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Optimizasyonu</a:t>
            </a:r>
            <a:endParaRPr lang="en-US" altLang="en-US" sz="800" dirty="0">
              <a:solidFill>
                <a:srgbClr val="080647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2DBF70A8-43F7-462D-8049-F6B7222BBED7}"/>
              </a:ext>
            </a:extLst>
          </p:cNvPr>
          <p:cNvSpPr/>
          <p:nvPr/>
        </p:nvSpPr>
        <p:spPr>
          <a:xfrm>
            <a:off x="5085924" y="4710418"/>
            <a:ext cx="822960" cy="400110"/>
          </a:xfrm>
          <a:prstGeom prst="rect">
            <a:avLst/>
          </a:prstGeom>
        </p:spPr>
        <p:txBody>
          <a:bodyPr wrap="none" anchor="t">
            <a:noAutofit/>
          </a:bodyPr>
          <a:lstStyle/>
          <a:p>
            <a:pPr lvl="0" algn="ctr">
              <a:buClrTx/>
            </a:pPr>
            <a:r>
              <a:rPr lang="tr-TR" altLang="en-US" sz="800" dirty="0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 Tabanlı</a:t>
            </a:r>
          </a:p>
          <a:p>
            <a:pPr lvl="0" algn="ctr">
              <a:buClrTx/>
            </a:pPr>
            <a:r>
              <a:rPr lang="tr-TR" altLang="en-US" sz="800" dirty="0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Yönetim</a:t>
            </a:r>
            <a:endParaRPr lang="en-US" altLang="en-US" sz="800" dirty="0">
              <a:solidFill>
                <a:srgbClr val="080647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856CD089-3BE3-4C94-8B6E-0023391E66A9}"/>
              </a:ext>
            </a:extLst>
          </p:cNvPr>
          <p:cNvSpPr/>
          <p:nvPr/>
        </p:nvSpPr>
        <p:spPr>
          <a:xfrm>
            <a:off x="6011328" y="4710418"/>
            <a:ext cx="822960" cy="400110"/>
          </a:xfrm>
          <a:prstGeom prst="rect">
            <a:avLst/>
          </a:prstGeom>
        </p:spPr>
        <p:txBody>
          <a:bodyPr wrap="none" anchor="t">
            <a:noAutofit/>
          </a:bodyPr>
          <a:lstStyle/>
          <a:p>
            <a:pPr lvl="0" algn="ctr">
              <a:buClrTx/>
            </a:pPr>
            <a:r>
              <a:rPr lang="tr-TR" altLang="en-US" sz="800" dirty="0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Ürün </a:t>
            </a:r>
          </a:p>
          <a:p>
            <a:pPr lvl="0" algn="ctr">
              <a:buClrTx/>
            </a:pPr>
            <a:r>
              <a:rPr lang="tr-TR" altLang="en-US" sz="800" dirty="0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Kalitesi</a:t>
            </a:r>
            <a:endParaRPr lang="en-US" altLang="en-US" sz="800" dirty="0">
              <a:solidFill>
                <a:srgbClr val="080647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7401EF54-58F5-4787-B16F-CE99D70BB060}"/>
              </a:ext>
            </a:extLst>
          </p:cNvPr>
          <p:cNvSpPr/>
          <p:nvPr/>
        </p:nvSpPr>
        <p:spPr>
          <a:xfrm>
            <a:off x="6936733" y="4710418"/>
            <a:ext cx="822960" cy="400110"/>
          </a:xfrm>
          <a:prstGeom prst="rect">
            <a:avLst/>
          </a:prstGeom>
        </p:spPr>
        <p:txBody>
          <a:bodyPr wrap="none" anchor="t">
            <a:noAutofit/>
          </a:bodyPr>
          <a:lstStyle/>
          <a:p>
            <a:pPr lvl="0" algn="ctr">
              <a:buClrTx/>
            </a:pPr>
            <a:r>
              <a:rPr lang="tr-TR" altLang="en-US" sz="800" dirty="0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Hızlı </a:t>
            </a:r>
          </a:p>
          <a:p>
            <a:pPr lvl="0" algn="ctr">
              <a:buClrTx/>
            </a:pPr>
            <a:r>
              <a:rPr lang="tr-TR" altLang="en-US" sz="800" dirty="0" err="1">
                <a:solidFill>
                  <a:srgbClr val="08064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Geridönüş</a:t>
            </a:r>
            <a:endParaRPr lang="en-US" altLang="en-US" sz="800" dirty="0">
              <a:solidFill>
                <a:srgbClr val="080647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943" name="Picture 2" descr="C:\Users\nkenanh\Downloads\icons8-puzzle-100.png">
            <a:extLst>
              <a:ext uri="{FF2B5EF4-FFF2-40B4-BE49-F238E27FC236}">
                <a16:creationId xmlns:a16="http://schemas.microsoft.com/office/drawing/2014/main" id="{D7627D6C-90B8-4BC0-A1EA-87D94C6FC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21" y="4365522"/>
            <a:ext cx="296266" cy="2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4" name="Picture 3" descr="C:\Users\nkenanh\Downloads\icons8-euro-money-100.png">
            <a:extLst>
              <a:ext uri="{FF2B5EF4-FFF2-40B4-BE49-F238E27FC236}">
                <a16:creationId xmlns:a16="http://schemas.microsoft.com/office/drawing/2014/main" id="{142ADD4C-B7E4-4E38-ACD6-7CC909C0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750" y="4314193"/>
            <a:ext cx="398926" cy="39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5" name="Picture 4" descr="C:\Users\nkenanh\Downloads\icons8-delivered-box-100.png">
            <a:extLst>
              <a:ext uri="{FF2B5EF4-FFF2-40B4-BE49-F238E27FC236}">
                <a16:creationId xmlns:a16="http://schemas.microsoft.com/office/drawing/2014/main" id="{B79BEC3F-74F3-49F7-B2AC-1439DA373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98" y="4317416"/>
            <a:ext cx="392478" cy="39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6" name="Picture 5" descr="C:\Users\nkenanh\Downloads\icons8-bar-chart-100.png">
            <a:extLst>
              <a:ext uri="{FF2B5EF4-FFF2-40B4-BE49-F238E27FC236}">
                <a16:creationId xmlns:a16="http://schemas.microsoft.com/office/drawing/2014/main" id="{BFDCE62F-0B5C-4BFA-BF92-FD677EB97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58" y="4325346"/>
            <a:ext cx="376620" cy="3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7" name="Picture 6" descr="C:\Users\nkenanh\Downloads\icons8-system-task-100.png">
            <a:extLst>
              <a:ext uri="{FF2B5EF4-FFF2-40B4-BE49-F238E27FC236}">
                <a16:creationId xmlns:a16="http://schemas.microsoft.com/office/drawing/2014/main" id="{0B3E0C64-614B-4EA7-ACE3-CA04F6EB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679" y="4331948"/>
            <a:ext cx="363416" cy="36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" name="Picture 7" descr="C:\Users\nkenanh\Downloads\icons8-product-100.png">
            <a:extLst>
              <a:ext uri="{FF2B5EF4-FFF2-40B4-BE49-F238E27FC236}">
                <a16:creationId xmlns:a16="http://schemas.microsoft.com/office/drawing/2014/main" id="{C61F389D-5342-4961-95E0-F1368A0A1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3"/>
          <a:stretch/>
        </p:blipFill>
        <p:spPr bwMode="auto">
          <a:xfrm>
            <a:off x="2496500" y="4361875"/>
            <a:ext cx="371386" cy="30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9" name="Picture 8" descr="C:\Users\nkenanh\Downloads\icons8-artificial-intelligence-100.png">
            <a:extLst>
              <a:ext uri="{FF2B5EF4-FFF2-40B4-BE49-F238E27FC236}">
                <a16:creationId xmlns:a16="http://schemas.microsoft.com/office/drawing/2014/main" id="{83188DA5-36C1-40F4-93C6-EE1E81CC8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26" y="4319593"/>
            <a:ext cx="388124" cy="38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54435C78-B11C-49B1-8846-009725E16CE1}"/>
              </a:ext>
            </a:extLst>
          </p:cNvPr>
          <p:cNvGrpSpPr/>
          <p:nvPr/>
        </p:nvGrpSpPr>
        <p:grpSpPr>
          <a:xfrm>
            <a:off x="3432793" y="612742"/>
            <a:ext cx="2278415" cy="200055"/>
            <a:chOff x="3599168" y="612742"/>
            <a:chExt cx="2278415" cy="200055"/>
          </a:xfrm>
        </p:grpSpPr>
        <p:sp>
          <p:nvSpPr>
            <p:cNvPr id="80" name="Rectangle 101">
              <a:extLst>
                <a:ext uri="{FF2B5EF4-FFF2-40B4-BE49-F238E27FC236}">
                  <a16:creationId xmlns:a16="http://schemas.microsoft.com/office/drawing/2014/main" id="{C8CF2108-C672-4551-A4AD-1C2A61384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9168" y="612742"/>
              <a:ext cx="137858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ClrTx/>
              </a:pPr>
              <a:r>
                <a:rPr lang="tr-TR" altLang="en-US" sz="1300" dirty="0">
                  <a:solidFill>
                    <a:srgbClr val="A5A7A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ÇÖZÜM ADIMLARI</a:t>
              </a:r>
              <a:endPara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90F385E-9B79-43D0-A80C-145D65E09973}"/>
                </a:ext>
              </a:extLst>
            </p:cNvPr>
            <p:cNvGrpSpPr/>
            <p:nvPr/>
          </p:nvGrpSpPr>
          <p:grpSpPr>
            <a:xfrm>
              <a:off x="5056075" y="640211"/>
              <a:ext cx="821508" cy="145120"/>
              <a:chOff x="5070884" y="621489"/>
              <a:chExt cx="1033463" cy="182563"/>
            </a:xfrm>
          </p:grpSpPr>
          <p:sp>
            <p:nvSpPr>
              <p:cNvPr id="82" name="Freeform 102">
                <a:extLst>
                  <a:ext uri="{FF2B5EF4-FFF2-40B4-BE49-F238E27FC236}">
                    <a16:creationId xmlns:a16="http://schemas.microsoft.com/office/drawing/2014/main" id="{E0843F5C-F48E-47CD-8391-D261EB714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0884" y="621489"/>
                <a:ext cx="225425" cy="182563"/>
              </a:xfrm>
              <a:custGeom>
                <a:avLst/>
                <a:gdLst>
                  <a:gd name="T0" fmla="*/ 0 w 142"/>
                  <a:gd name="T1" fmla="*/ 0 h 115"/>
                  <a:gd name="T2" fmla="*/ 102 w 142"/>
                  <a:gd name="T3" fmla="*/ 0 h 115"/>
                  <a:gd name="T4" fmla="*/ 142 w 142"/>
                  <a:gd name="T5" fmla="*/ 58 h 115"/>
                  <a:gd name="T6" fmla="*/ 102 w 142"/>
                  <a:gd name="T7" fmla="*/ 115 h 115"/>
                  <a:gd name="T8" fmla="*/ 0 w 142"/>
                  <a:gd name="T9" fmla="*/ 115 h 115"/>
                  <a:gd name="T10" fmla="*/ 42 w 142"/>
                  <a:gd name="T11" fmla="*/ 58 h 115"/>
                  <a:gd name="T12" fmla="*/ 0 w 142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115">
                    <a:moveTo>
                      <a:pt x="0" y="0"/>
                    </a:moveTo>
                    <a:lnTo>
                      <a:pt x="102" y="0"/>
                    </a:lnTo>
                    <a:lnTo>
                      <a:pt x="142" y="58"/>
                    </a:lnTo>
                    <a:lnTo>
                      <a:pt x="102" y="115"/>
                    </a:lnTo>
                    <a:lnTo>
                      <a:pt x="0" y="115"/>
                    </a:lnTo>
                    <a:lnTo>
                      <a:pt x="42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806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sp>
            <p:nvSpPr>
              <p:cNvPr id="83" name="Freeform 103">
                <a:extLst>
                  <a:ext uri="{FF2B5EF4-FFF2-40B4-BE49-F238E27FC236}">
                    <a16:creationId xmlns:a16="http://schemas.microsoft.com/office/drawing/2014/main" id="{9F3B58E6-BD70-4A06-92EA-4675F92E5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230" y="621489"/>
                <a:ext cx="225425" cy="182563"/>
              </a:xfrm>
              <a:custGeom>
                <a:avLst/>
                <a:gdLst>
                  <a:gd name="T0" fmla="*/ 0 w 142"/>
                  <a:gd name="T1" fmla="*/ 0 h 115"/>
                  <a:gd name="T2" fmla="*/ 100 w 142"/>
                  <a:gd name="T3" fmla="*/ 0 h 115"/>
                  <a:gd name="T4" fmla="*/ 142 w 142"/>
                  <a:gd name="T5" fmla="*/ 58 h 115"/>
                  <a:gd name="T6" fmla="*/ 100 w 142"/>
                  <a:gd name="T7" fmla="*/ 115 h 115"/>
                  <a:gd name="T8" fmla="*/ 0 w 142"/>
                  <a:gd name="T9" fmla="*/ 115 h 115"/>
                  <a:gd name="T10" fmla="*/ 40 w 142"/>
                  <a:gd name="T11" fmla="*/ 58 h 115"/>
                  <a:gd name="T12" fmla="*/ 0 w 142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115">
                    <a:moveTo>
                      <a:pt x="0" y="0"/>
                    </a:moveTo>
                    <a:lnTo>
                      <a:pt x="100" y="0"/>
                    </a:lnTo>
                    <a:lnTo>
                      <a:pt x="142" y="58"/>
                    </a:lnTo>
                    <a:lnTo>
                      <a:pt x="100" y="115"/>
                    </a:lnTo>
                    <a:lnTo>
                      <a:pt x="0" y="115"/>
                    </a:lnTo>
                    <a:lnTo>
                      <a:pt x="40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sp>
            <p:nvSpPr>
              <p:cNvPr id="84" name="Freeform 104">
                <a:extLst>
                  <a:ext uri="{FF2B5EF4-FFF2-40B4-BE49-F238E27FC236}">
                    <a16:creationId xmlns:a16="http://schemas.microsoft.com/office/drawing/2014/main" id="{FC52D293-9E67-4AC9-B9B7-126F97F56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9576" y="621489"/>
                <a:ext cx="223838" cy="182563"/>
              </a:xfrm>
              <a:custGeom>
                <a:avLst/>
                <a:gdLst>
                  <a:gd name="T0" fmla="*/ 0 w 141"/>
                  <a:gd name="T1" fmla="*/ 0 h 115"/>
                  <a:gd name="T2" fmla="*/ 100 w 141"/>
                  <a:gd name="T3" fmla="*/ 0 h 115"/>
                  <a:gd name="T4" fmla="*/ 141 w 141"/>
                  <a:gd name="T5" fmla="*/ 58 h 115"/>
                  <a:gd name="T6" fmla="*/ 100 w 141"/>
                  <a:gd name="T7" fmla="*/ 115 h 115"/>
                  <a:gd name="T8" fmla="*/ 0 w 141"/>
                  <a:gd name="T9" fmla="*/ 115 h 115"/>
                  <a:gd name="T10" fmla="*/ 40 w 141"/>
                  <a:gd name="T11" fmla="*/ 58 h 115"/>
                  <a:gd name="T12" fmla="*/ 0 w 141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1" h="115">
                    <a:moveTo>
                      <a:pt x="0" y="0"/>
                    </a:moveTo>
                    <a:lnTo>
                      <a:pt x="100" y="0"/>
                    </a:lnTo>
                    <a:lnTo>
                      <a:pt x="141" y="58"/>
                    </a:lnTo>
                    <a:lnTo>
                      <a:pt x="100" y="115"/>
                    </a:lnTo>
                    <a:lnTo>
                      <a:pt x="0" y="115"/>
                    </a:lnTo>
                    <a:lnTo>
                      <a:pt x="40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96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sp>
            <p:nvSpPr>
              <p:cNvPr id="85" name="Freeform 105">
                <a:extLst>
                  <a:ext uri="{FF2B5EF4-FFF2-40B4-BE49-F238E27FC236}">
                    <a16:creationId xmlns:a16="http://schemas.microsoft.com/office/drawing/2014/main" id="{390DDEDF-AA18-4BD8-B9CC-97B1ABFE2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7334" y="621489"/>
                <a:ext cx="227013" cy="182563"/>
              </a:xfrm>
              <a:custGeom>
                <a:avLst/>
                <a:gdLst>
                  <a:gd name="T0" fmla="*/ 0 w 143"/>
                  <a:gd name="T1" fmla="*/ 0 h 115"/>
                  <a:gd name="T2" fmla="*/ 102 w 143"/>
                  <a:gd name="T3" fmla="*/ 0 h 115"/>
                  <a:gd name="T4" fmla="*/ 143 w 143"/>
                  <a:gd name="T5" fmla="*/ 58 h 115"/>
                  <a:gd name="T6" fmla="*/ 102 w 143"/>
                  <a:gd name="T7" fmla="*/ 115 h 115"/>
                  <a:gd name="T8" fmla="*/ 0 w 143"/>
                  <a:gd name="T9" fmla="*/ 115 h 115"/>
                  <a:gd name="T10" fmla="*/ 42 w 143"/>
                  <a:gd name="T11" fmla="*/ 58 h 115"/>
                  <a:gd name="T12" fmla="*/ 0 w 143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115">
                    <a:moveTo>
                      <a:pt x="0" y="0"/>
                    </a:moveTo>
                    <a:lnTo>
                      <a:pt x="102" y="0"/>
                    </a:lnTo>
                    <a:lnTo>
                      <a:pt x="143" y="58"/>
                    </a:lnTo>
                    <a:lnTo>
                      <a:pt x="102" y="115"/>
                    </a:lnTo>
                    <a:lnTo>
                      <a:pt x="0" y="115"/>
                    </a:lnTo>
                    <a:lnTo>
                      <a:pt x="42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B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</p:grpSp>
      <p:sp>
        <p:nvSpPr>
          <p:cNvPr id="86" name="Rectangle 503">
            <a:extLst>
              <a:ext uri="{FF2B5EF4-FFF2-40B4-BE49-F238E27FC236}">
                <a16:creationId xmlns:a16="http://schemas.microsoft.com/office/drawing/2014/main" id="{FFF13527-ED85-4BE7-BEDC-C0A96A0ED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2591" y="1098958"/>
            <a:ext cx="9408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ClrTx/>
            </a:pPr>
            <a:r>
              <a:rPr lang="en-US" altLang="en-US" sz="800" dirty="0">
                <a:solidFill>
                  <a:srgbClr val="4C88C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 SÜREÇ ANALİZİ</a:t>
            </a:r>
          </a:p>
          <a:p>
            <a:pPr>
              <a:buClrTx/>
            </a:pP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Mevcut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iş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süreçlerinizi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operasyonel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zorluklarınızı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analiz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ediyoruz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87" name="Rectangle 504">
            <a:extLst>
              <a:ext uri="{FF2B5EF4-FFF2-40B4-BE49-F238E27FC236}">
                <a16:creationId xmlns:a16="http://schemas.microsoft.com/office/drawing/2014/main" id="{117BDC39-71F6-46FF-A80A-8AA1EFED8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13" y="1590892"/>
            <a:ext cx="7604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ClrTx/>
            </a:pPr>
            <a:r>
              <a:rPr lang="en-US" altLang="en-US" sz="800" dirty="0">
                <a:solidFill>
                  <a:srgbClr val="1BADAD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2. ÇÖZÜM ORTA</a:t>
            </a:r>
            <a:r>
              <a:rPr lang="tr-TR" altLang="en-US" sz="800" dirty="0">
                <a:solidFill>
                  <a:srgbClr val="1BADAD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</a:t>
            </a:r>
            <a:r>
              <a:rPr lang="en-US" altLang="en-US" sz="800" dirty="0">
                <a:solidFill>
                  <a:srgbClr val="1BADAD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</a:t>
            </a:r>
          </a:p>
          <a:p>
            <a:pPr>
              <a:buClrTx/>
            </a:pP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Temel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sorunlarınızı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çözen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bir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model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oluşturuyoruz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88" name="Rectangle 503">
            <a:extLst>
              <a:ext uri="{FF2B5EF4-FFF2-40B4-BE49-F238E27FC236}">
                <a16:creationId xmlns:a16="http://schemas.microsoft.com/office/drawing/2014/main" id="{6C741F50-D026-49A5-9A3E-0B80B8598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7953" y="1054520"/>
            <a:ext cx="74927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ClrTx/>
            </a:pPr>
            <a:r>
              <a:rPr lang="en-US" altLang="en-US" sz="800" dirty="0">
                <a:solidFill>
                  <a:srgbClr val="EE80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3.</a:t>
            </a:r>
            <a:r>
              <a:rPr lang="tr-TR" altLang="en-US" sz="800" dirty="0">
                <a:solidFill>
                  <a:srgbClr val="EE80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>
                <a:solidFill>
                  <a:srgbClr val="EE80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ENDÜSTRİYEL DONANIM</a:t>
            </a:r>
            <a:endParaRPr lang="tr-TR" altLang="en-US" sz="800" dirty="0">
              <a:solidFill>
                <a:srgbClr val="EE807A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0">
              <a:buClrTx/>
            </a:pP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İhtiyaçlarınıza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uygun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endüstriyel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donanım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mimarinizi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tasarlıyoruz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89" name="Rectangle 504">
            <a:extLst>
              <a:ext uri="{FF2B5EF4-FFF2-40B4-BE49-F238E27FC236}">
                <a16:creationId xmlns:a16="http://schemas.microsoft.com/office/drawing/2014/main" id="{B5E54DA2-8AA6-4997-8ACD-DE492DD58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060" y="1552792"/>
            <a:ext cx="8130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ClrTx/>
            </a:pPr>
            <a:r>
              <a:rPr lang="en-US" altLang="en-US" sz="800" dirty="0">
                <a:solidFill>
                  <a:srgbClr val="4AB3E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4. SAHA UYGULAMALARI</a:t>
            </a:r>
          </a:p>
          <a:p>
            <a:pPr>
              <a:buClrTx/>
            </a:pP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Verileri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toplamak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için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sağa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çalışmalarını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en-US" sz="8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yapıyoruz</a:t>
            </a:r>
            <a:r>
              <a:rPr lang="en-US" altLang="en-US" sz="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90" name="Freeform 357">
            <a:extLst>
              <a:ext uri="{FF2B5EF4-FFF2-40B4-BE49-F238E27FC236}">
                <a16:creationId xmlns:a16="http://schemas.microsoft.com/office/drawing/2014/main" id="{554E31AF-73F4-4BE3-A07A-907DF5F9EE87}"/>
              </a:ext>
            </a:extLst>
          </p:cNvPr>
          <p:cNvSpPr>
            <a:spLocks noEditPoints="1"/>
          </p:cNvSpPr>
          <p:nvPr/>
        </p:nvSpPr>
        <p:spPr bwMode="auto">
          <a:xfrm>
            <a:off x="1922465" y="2521761"/>
            <a:ext cx="5266748" cy="1676704"/>
          </a:xfrm>
          <a:custGeom>
            <a:avLst/>
            <a:gdLst>
              <a:gd name="T0" fmla="*/ 976 w 1608"/>
              <a:gd name="T1" fmla="*/ 296 h 512"/>
              <a:gd name="T2" fmla="*/ 969 w 1608"/>
              <a:gd name="T3" fmla="*/ 296 h 512"/>
              <a:gd name="T4" fmla="*/ 983 w 1608"/>
              <a:gd name="T5" fmla="*/ 296 h 512"/>
              <a:gd name="T6" fmla="*/ 983 w 1608"/>
              <a:gd name="T7" fmla="*/ 296 h 512"/>
              <a:gd name="T8" fmla="*/ 963 w 1608"/>
              <a:gd name="T9" fmla="*/ 295 h 512"/>
              <a:gd name="T10" fmla="*/ 987 w 1608"/>
              <a:gd name="T11" fmla="*/ 295 h 512"/>
              <a:gd name="T12" fmla="*/ 962 w 1608"/>
              <a:gd name="T13" fmla="*/ 295 h 512"/>
              <a:gd name="T14" fmla="*/ 990 w 1608"/>
              <a:gd name="T15" fmla="*/ 295 h 512"/>
              <a:gd name="T16" fmla="*/ 961 w 1608"/>
              <a:gd name="T17" fmla="*/ 295 h 512"/>
              <a:gd name="T18" fmla="*/ 952 w 1608"/>
              <a:gd name="T19" fmla="*/ 294 h 512"/>
              <a:gd name="T20" fmla="*/ 998 w 1608"/>
              <a:gd name="T21" fmla="*/ 294 h 512"/>
              <a:gd name="T22" fmla="*/ 949 w 1608"/>
              <a:gd name="T23" fmla="*/ 293 h 512"/>
              <a:gd name="T24" fmla="*/ 1004 w 1608"/>
              <a:gd name="T25" fmla="*/ 293 h 512"/>
              <a:gd name="T26" fmla="*/ 942 w 1608"/>
              <a:gd name="T27" fmla="*/ 291 h 512"/>
              <a:gd name="T28" fmla="*/ 1012 w 1608"/>
              <a:gd name="T29" fmla="*/ 290 h 512"/>
              <a:gd name="T30" fmla="*/ 936 w 1608"/>
              <a:gd name="T31" fmla="*/ 289 h 512"/>
              <a:gd name="T32" fmla="*/ 1017 w 1608"/>
              <a:gd name="T33" fmla="*/ 288 h 512"/>
              <a:gd name="T34" fmla="*/ 929 w 1608"/>
              <a:gd name="T35" fmla="*/ 287 h 512"/>
              <a:gd name="T36" fmla="*/ 1023 w 1608"/>
              <a:gd name="T37" fmla="*/ 286 h 512"/>
              <a:gd name="T38" fmla="*/ 320 w 1608"/>
              <a:gd name="T39" fmla="*/ 281 h 512"/>
              <a:gd name="T40" fmla="*/ 371 w 1608"/>
              <a:gd name="T41" fmla="*/ 269 h 512"/>
              <a:gd name="T42" fmla="*/ 367 w 1608"/>
              <a:gd name="T43" fmla="*/ 266 h 512"/>
              <a:gd name="T44" fmla="*/ 348 w 1608"/>
              <a:gd name="T45" fmla="*/ 264 h 512"/>
              <a:gd name="T46" fmla="*/ 884 w 1608"/>
              <a:gd name="T47" fmla="*/ 264 h 512"/>
              <a:gd name="T48" fmla="*/ 898 w 1608"/>
              <a:gd name="T49" fmla="*/ 264 h 512"/>
              <a:gd name="T50" fmla="*/ 351 w 1608"/>
              <a:gd name="T51" fmla="*/ 264 h 512"/>
              <a:gd name="T52" fmla="*/ 887 w 1608"/>
              <a:gd name="T53" fmla="*/ 264 h 512"/>
              <a:gd name="T54" fmla="*/ 353 w 1608"/>
              <a:gd name="T55" fmla="*/ 263 h 512"/>
              <a:gd name="T56" fmla="*/ 889 w 1608"/>
              <a:gd name="T57" fmla="*/ 263 h 512"/>
              <a:gd name="T58" fmla="*/ 893 w 1608"/>
              <a:gd name="T59" fmla="*/ 263 h 512"/>
              <a:gd name="T60" fmla="*/ 731 w 1608"/>
              <a:gd name="T61" fmla="*/ 252 h 512"/>
              <a:gd name="T62" fmla="*/ 731 w 1608"/>
              <a:gd name="T63" fmla="*/ 252 h 512"/>
              <a:gd name="T64" fmla="*/ 734 w 1608"/>
              <a:gd name="T65" fmla="*/ 251 h 512"/>
              <a:gd name="T66" fmla="*/ 734 w 1608"/>
              <a:gd name="T67" fmla="*/ 251 h 512"/>
              <a:gd name="T68" fmla="*/ 734 w 1608"/>
              <a:gd name="T69" fmla="*/ 251 h 512"/>
              <a:gd name="T70" fmla="*/ 737 w 1608"/>
              <a:gd name="T71" fmla="*/ 250 h 512"/>
              <a:gd name="T72" fmla="*/ 746 w 1608"/>
              <a:gd name="T73" fmla="*/ 247 h 512"/>
              <a:gd name="T74" fmla="*/ 747 w 1608"/>
              <a:gd name="T75" fmla="*/ 247 h 512"/>
              <a:gd name="T76" fmla="*/ 751 w 1608"/>
              <a:gd name="T77" fmla="*/ 245 h 512"/>
              <a:gd name="T78" fmla="*/ 759 w 1608"/>
              <a:gd name="T79" fmla="*/ 242 h 512"/>
              <a:gd name="T80" fmla="*/ 759 w 1608"/>
              <a:gd name="T81" fmla="*/ 241 h 512"/>
              <a:gd name="T82" fmla="*/ 623 w 1608"/>
              <a:gd name="T83" fmla="*/ 202 h 512"/>
              <a:gd name="T84" fmla="*/ 625 w 1608"/>
              <a:gd name="T85" fmla="*/ 202 h 512"/>
              <a:gd name="T86" fmla="*/ 627 w 1608"/>
              <a:gd name="T87" fmla="*/ 202 h 512"/>
              <a:gd name="T88" fmla="*/ 630 w 1608"/>
              <a:gd name="T89" fmla="*/ 201 h 512"/>
              <a:gd name="T90" fmla="*/ 638 w 1608"/>
              <a:gd name="T91" fmla="*/ 196 h 512"/>
              <a:gd name="T92" fmla="*/ 642 w 1608"/>
              <a:gd name="T93" fmla="*/ 191 h 512"/>
              <a:gd name="T94" fmla="*/ 646 w 1608"/>
              <a:gd name="T95" fmla="*/ 188 h 512"/>
              <a:gd name="T96" fmla="*/ 648 w 1608"/>
              <a:gd name="T97" fmla="*/ 186 h 512"/>
              <a:gd name="T98" fmla="*/ 652 w 1608"/>
              <a:gd name="T99" fmla="*/ 183 h 512"/>
              <a:gd name="T100" fmla="*/ 655 w 1608"/>
              <a:gd name="T101" fmla="*/ 181 h 512"/>
              <a:gd name="T102" fmla="*/ 661 w 1608"/>
              <a:gd name="T103" fmla="*/ 178 h 512"/>
              <a:gd name="T104" fmla="*/ 665 w 1608"/>
              <a:gd name="T105" fmla="*/ 176 h 512"/>
              <a:gd name="T106" fmla="*/ 674 w 1608"/>
              <a:gd name="T107" fmla="*/ 173 h 512"/>
              <a:gd name="T108" fmla="*/ 680 w 1608"/>
              <a:gd name="T109" fmla="*/ 172 h 512"/>
              <a:gd name="T110" fmla="*/ 683 w 1608"/>
              <a:gd name="T111" fmla="*/ 171 h 512"/>
              <a:gd name="T112" fmla="*/ 694 w 1608"/>
              <a:gd name="T113" fmla="*/ 169 h 512"/>
              <a:gd name="T114" fmla="*/ 694 w 1608"/>
              <a:gd name="T115" fmla="*/ 169 h 512"/>
              <a:gd name="T116" fmla="*/ 613 w 1608"/>
              <a:gd name="T117" fmla="*/ 199 h 512"/>
              <a:gd name="T118" fmla="*/ 0 w 1608"/>
              <a:gd name="T119" fmla="*/ 155 h 512"/>
              <a:gd name="T120" fmla="*/ 805 w 1608"/>
              <a:gd name="T121" fmla="*/ 357 h 512"/>
              <a:gd name="T122" fmla="*/ 1608 w 1608"/>
              <a:gd name="T123" fmla="*/ 202 h 512"/>
              <a:gd name="T124" fmla="*/ 1072 w 1608"/>
              <a:gd name="T125" fmla="*/ 155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8" h="512">
                <a:moveTo>
                  <a:pt x="976" y="296"/>
                </a:moveTo>
                <a:cubicBezTo>
                  <a:pt x="976" y="296"/>
                  <a:pt x="976" y="296"/>
                  <a:pt x="976" y="296"/>
                </a:cubicBezTo>
                <a:cubicBezTo>
                  <a:pt x="976" y="296"/>
                  <a:pt x="976" y="296"/>
                  <a:pt x="976" y="296"/>
                </a:cubicBezTo>
                <a:cubicBezTo>
                  <a:pt x="976" y="296"/>
                  <a:pt x="976" y="296"/>
                  <a:pt x="976" y="296"/>
                </a:cubicBezTo>
                <a:moveTo>
                  <a:pt x="980" y="296"/>
                </a:moveTo>
                <a:cubicBezTo>
                  <a:pt x="981" y="296"/>
                  <a:pt x="981" y="296"/>
                  <a:pt x="982" y="296"/>
                </a:cubicBezTo>
                <a:cubicBezTo>
                  <a:pt x="981" y="296"/>
                  <a:pt x="981" y="296"/>
                  <a:pt x="980" y="296"/>
                </a:cubicBezTo>
                <a:moveTo>
                  <a:pt x="969" y="296"/>
                </a:moveTo>
                <a:cubicBezTo>
                  <a:pt x="969" y="296"/>
                  <a:pt x="969" y="296"/>
                  <a:pt x="969" y="296"/>
                </a:cubicBezTo>
                <a:cubicBezTo>
                  <a:pt x="969" y="296"/>
                  <a:pt x="968" y="296"/>
                  <a:pt x="968" y="296"/>
                </a:cubicBezTo>
                <a:cubicBezTo>
                  <a:pt x="969" y="296"/>
                  <a:pt x="969" y="296"/>
                  <a:pt x="969" y="296"/>
                </a:cubicBezTo>
                <a:moveTo>
                  <a:pt x="983" y="296"/>
                </a:moveTo>
                <a:cubicBezTo>
                  <a:pt x="984" y="296"/>
                  <a:pt x="986" y="296"/>
                  <a:pt x="987" y="295"/>
                </a:cubicBezTo>
                <a:cubicBezTo>
                  <a:pt x="987" y="296"/>
                  <a:pt x="986" y="296"/>
                  <a:pt x="985" y="296"/>
                </a:cubicBezTo>
                <a:cubicBezTo>
                  <a:pt x="985" y="296"/>
                  <a:pt x="985" y="296"/>
                  <a:pt x="985" y="296"/>
                </a:cubicBezTo>
                <a:cubicBezTo>
                  <a:pt x="984" y="296"/>
                  <a:pt x="984" y="296"/>
                  <a:pt x="983" y="296"/>
                </a:cubicBezTo>
                <a:cubicBezTo>
                  <a:pt x="983" y="296"/>
                  <a:pt x="983" y="296"/>
                  <a:pt x="983" y="296"/>
                </a:cubicBezTo>
                <a:moveTo>
                  <a:pt x="965" y="296"/>
                </a:moveTo>
                <a:cubicBezTo>
                  <a:pt x="965" y="296"/>
                  <a:pt x="964" y="296"/>
                  <a:pt x="964" y="296"/>
                </a:cubicBezTo>
                <a:cubicBezTo>
                  <a:pt x="963" y="295"/>
                  <a:pt x="963" y="295"/>
                  <a:pt x="963" y="295"/>
                </a:cubicBezTo>
                <a:cubicBezTo>
                  <a:pt x="964" y="296"/>
                  <a:pt x="965" y="296"/>
                  <a:pt x="965" y="296"/>
                </a:cubicBezTo>
                <a:moveTo>
                  <a:pt x="987" y="295"/>
                </a:moveTo>
                <a:cubicBezTo>
                  <a:pt x="987" y="295"/>
                  <a:pt x="987" y="295"/>
                  <a:pt x="987" y="295"/>
                </a:cubicBezTo>
                <a:cubicBezTo>
                  <a:pt x="987" y="295"/>
                  <a:pt x="987" y="295"/>
                  <a:pt x="987" y="295"/>
                </a:cubicBezTo>
                <a:moveTo>
                  <a:pt x="962" y="295"/>
                </a:moveTo>
                <a:cubicBezTo>
                  <a:pt x="962" y="295"/>
                  <a:pt x="962" y="295"/>
                  <a:pt x="962" y="295"/>
                </a:cubicBezTo>
                <a:cubicBezTo>
                  <a:pt x="962" y="295"/>
                  <a:pt x="962" y="295"/>
                  <a:pt x="962" y="295"/>
                </a:cubicBezTo>
                <a:cubicBezTo>
                  <a:pt x="962" y="295"/>
                  <a:pt x="962" y="295"/>
                  <a:pt x="962" y="295"/>
                </a:cubicBezTo>
                <a:moveTo>
                  <a:pt x="990" y="295"/>
                </a:moveTo>
                <a:cubicBezTo>
                  <a:pt x="991" y="295"/>
                  <a:pt x="992" y="295"/>
                  <a:pt x="994" y="295"/>
                </a:cubicBezTo>
                <a:cubicBezTo>
                  <a:pt x="993" y="295"/>
                  <a:pt x="992" y="295"/>
                  <a:pt x="992" y="295"/>
                </a:cubicBezTo>
                <a:cubicBezTo>
                  <a:pt x="991" y="295"/>
                  <a:pt x="991" y="295"/>
                  <a:pt x="990" y="295"/>
                </a:cubicBezTo>
                <a:moveTo>
                  <a:pt x="961" y="295"/>
                </a:moveTo>
                <a:cubicBezTo>
                  <a:pt x="961" y="295"/>
                  <a:pt x="961" y="295"/>
                  <a:pt x="961" y="295"/>
                </a:cubicBezTo>
                <a:cubicBezTo>
                  <a:pt x="960" y="295"/>
                  <a:pt x="958" y="295"/>
                  <a:pt x="957" y="295"/>
                </a:cubicBezTo>
                <a:cubicBezTo>
                  <a:pt x="958" y="295"/>
                  <a:pt x="960" y="295"/>
                  <a:pt x="961" y="295"/>
                </a:cubicBezTo>
                <a:moveTo>
                  <a:pt x="956" y="295"/>
                </a:moveTo>
                <a:cubicBezTo>
                  <a:pt x="955" y="294"/>
                  <a:pt x="955" y="294"/>
                  <a:pt x="955" y="294"/>
                </a:cubicBezTo>
                <a:cubicBezTo>
                  <a:pt x="954" y="294"/>
                  <a:pt x="954" y="294"/>
                  <a:pt x="954" y="294"/>
                </a:cubicBezTo>
                <a:cubicBezTo>
                  <a:pt x="953" y="294"/>
                  <a:pt x="953" y="294"/>
                  <a:pt x="952" y="294"/>
                </a:cubicBezTo>
                <a:cubicBezTo>
                  <a:pt x="953" y="294"/>
                  <a:pt x="954" y="294"/>
                  <a:pt x="956" y="295"/>
                </a:cubicBezTo>
                <a:moveTo>
                  <a:pt x="997" y="294"/>
                </a:moveTo>
                <a:cubicBezTo>
                  <a:pt x="998" y="294"/>
                  <a:pt x="999" y="294"/>
                  <a:pt x="1000" y="294"/>
                </a:cubicBezTo>
                <a:cubicBezTo>
                  <a:pt x="999" y="294"/>
                  <a:pt x="999" y="294"/>
                  <a:pt x="998" y="294"/>
                </a:cubicBezTo>
                <a:cubicBezTo>
                  <a:pt x="998" y="294"/>
                  <a:pt x="998" y="294"/>
                  <a:pt x="998" y="294"/>
                </a:cubicBezTo>
                <a:cubicBezTo>
                  <a:pt x="997" y="294"/>
                  <a:pt x="997" y="294"/>
                  <a:pt x="997" y="294"/>
                </a:cubicBezTo>
                <a:cubicBezTo>
                  <a:pt x="997" y="294"/>
                  <a:pt x="997" y="294"/>
                  <a:pt x="997" y="294"/>
                </a:cubicBezTo>
                <a:moveTo>
                  <a:pt x="949" y="293"/>
                </a:moveTo>
                <a:cubicBezTo>
                  <a:pt x="949" y="293"/>
                  <a:pt x="948" y="293"/>
                  <a:pt x="948" y="293"/>
                </a:cubicBezTo>
                <a:cubicBezTo>
                  <a:pt x="947" y="293"/>
                  <a:pt x="946" y="293"/>
                  <a:pt x="946" y="293"/>
                </a:cubicBezTo>
                <a:cubicBezTo>
                  <a:pt x="947" y="293"/>
                  <a:pt x="948" y="293"/>
                  <a:pt x="949" y="293"/>
                </a:cubicBezTo>
                <a:moveTo>
                  <a:pt x="1004" y="293"/>
                </a:moveTo>
                <a:cubicBezTo>
                  <a:pt x="1004" y="293"/>
                  <a:pt x="1005" y="292"/>
                  <a:pt x="1006" y="292"/>
                </a:cubicBezTo>
                <a:cubicBezTo>
                  <a:pt x="1005" y="292"/>
                  <a:pt x="1004" y="293"/>
                  <a:pt x="1004" y="293"/>
                </a:cubicBezTo>
                <a:moveTo>
                  <a:pt x="943" y="292"/>
                </a:moveTo>
                <a:cubicBezTo>
                  <a:pt x="942" y="291"/>
                  <a:pt x="942" y="291"/>
                  <a:pt x="942" y="291"/>
                </a:cubicBezTo>
                <a:cubicBezTo>
                  <a:pt x="942" y="291"/>
                  <a:pt x="941" y="291"/>
                  <a:pt x="941" y="291"/>
                </a:cubicBezTo>
                <a:cubicBezTo>
                  <a:pt x="940" y="291"/>
                  <a:pt x="940" y="291"/>
                  <a:pt x="940" y="291"/>
                </a:cubicBezTo>
                <a:cubicBezTo>
                  <a:pt x="941" y="291"/>
                  <a:pt x="942" y="291"/>
                  <a:pt x="943" y="292"/>
                </a:cubicBezTo>
                <a:moveTo>
                  <a:pt x="1012" y="290"/>
                </a:moveTo>
                <a:cubicBezTo>
                  <a:pt x="1012" y="290"/>
                  <a:pt x="1012" y="290"/>
                  <a:pt x="1012" y="290"/>
                </a:cubicBezTo>
                <a:cubicBezTo>
                  <a:pt x="1012" y="290"/>
                  <a:pt x="1012" y="290"/>
                  <a:pt x="1012" y="290"/>
                </a:cubicBezTo>
                <a:moveTo>
                  <a:pt x="936" y="290"/>
                </a:moveTo>
                <a:cubicBezTo>
                  <a:pt x="936" y="289"/>
                  <a:pt x="936" y="289"/>
                  <a:pt x="936" y="289"/>
                </a:cubicBezTo>
                <a:cubicBezTo>
                  <a:pt x="935" y="289"/>
                  <a:pt x="935" y="289"/>
                  <a:pt x="935" y="289"/>
                </a:cubicBezTo>
                <a:cubicBezTo>
                  <a:pt x="934" y="289"/>
                  <a:pt x="934" y="289"/>
                  <a:pt x="934" y="289"/>
                </a:cubicBezTo>
                <a:cubicBezTo>
                  <a:pt x="935" y="289"/>
                  <a:pt x="935" y="289"/>
                  <a:pt x="936" y="290"/>
                </a:cubicBezTo>
                <a:moveTo>
                  <a:pt x="1017" y="288"/>
                </a:moveTo>
                <a:cubicBezTo>
                  <a:pt x="1018" y="288"/>
                  <a:pt x="1018" y="288"/>
                  <a:pt x="1018" y="288"/>
                </a:cubicBezTo>
                <a:cubicBezTo>
                  <a:pt x="1017" y="288"/>
                  <a:pt x="1017" y="288"/>
                  <a:pt x="1017" y="288"/>
                </a:cubicBezTo>
                <a:moveTo>
                  <a:pt x="930" y="287"/>
                </a:moveTo>
                <a:cubicBezTo>
                  <a:pt x="929" y="287"/>
                  <a:pt x="929" y="287"/>
                  <a:pt x="929" y="287"/>
                </a:cubicBezTo>
                <a:cubicBezTo>
                  <a:pt x="929" y="286"/>
                  <a:pt x="929" y="286"/>
                  <a:pt x="929" y="286"/>
                </a:cubicBezTo>
                <a:cubicBezTo>
                  <a:pt x="928" y="286"/>
                  <a:pt x="928" y="286"/>
                  <a:pt x="928" y="286"/>
                </a:cubicBezTo>
                <a:cubicBezTo>
                  <a:pt x="929" y="286"/>
                  <a:pt x="929" y="287"/>
                  <a:pt x="930" y="287"/>
                </a:cubicBezTo>
                <a:moveTo>
                  <a:pt x="1023" y="286"/>
                </a:moveTo>
                <a:cubicBezTo>
                  <a:pt x="1024" y="286"/>
                  <a:pt x="1024" y="286"/>
                  <a:pt x="1024" y="286"/>
                </a:cubicBezTo>
                <a:cubicBezTo>
                  <a:pt x="1023" y="286"/>
                  <a:pt x="1023" y="286"/>
                  <a:pt x="1023" y="286"/>
                </a:cubicBezTo>
                <a:moveTo>
                  <a:pt x="269" y="310"/>
                </a:moveTo>
                <a:cubicBezTo>
                  <a:pt x="320" y="281"/>
                  <a:pt x="320" y="281"/>
                  <a:pt x="320" y="281"/>
                </a:cubicBezTo>
                <a:cubicBezTo>
                  <a:pt x="304" y="290"/>
                  <a:pt x="304" y="290"/>
                  <a:pt x="304" y="290"/>
                </a:cubicBezTo>
                <a:cubicBezTo>
                  <a:pt x="269" y="310"/>
                  <a:pt x="269" y="310"/>
                  <a:pt x="269" y="310"/>
                </a:cubicBezTo>
                <a:moveTo>
                  <a:pt x="375" y="274"/>
                </a:moveTo>
                <a:cubicBezTo>
                  <a:pt x="373" y="273"/>
                  <a:pt x="372" y="271"/>
                  <a:pt x="371" y="269"/>
                </a:cubicBezTo>
                <a:cubicBezTo>
                  <a:pt x="370" y="268"/>
                  <a:pt x="370" y="268"/>
                  <a:pt x="370" y="268"/>
                </a:cubicBezTo>
                <a:cubicBezTo>
                  <a:pt x="371" y="269"/>
                  <a:pt x="371" y="269"/>
                  <a:pt x="371" y="269"/>
                </a:cubicBezTo>
                <a:cubicBezTo>
                  <a:pt x="372" y="271"/>
                  <a:pt x="373" y="273"/>
                  <a:pt x="375" y="274"/>
                </a:cubicBezTo>
                <a:moveTo>
                  <a:pt x="367" y="266"/>
                </a:moveTo>
                <a:cubicBezTo>
                  <a:pt x="367" y="266"/>
                  <a:pt x="367" y="266"/>
                  <a:pt x="367" y="266"/>
                </a:cubicBezTo>
                <a:cubicBezTo>
                  <a:pt x="367" y="266"/>
                  <a:pt x="367" y="266"/>
                  <a:pt x="367" y="266"/>
                </a:cubicBezTo>
                <a:moveTo>
                  <a:pt x="347" y="265"/>
                </a:moveTo>
                <a:cubicBezTo>
                  <a:pt x="348" y="264"/>
                  <a:pt x="348" y="264"/>
                  <a:pt x="348" y="264"/>
                </a:cubicBezTo>
                <a:cubicBezTo>
                  <a:pt x="347" y="265"/>
                  <a:pt x="347" y="265"/>
                  <a:pt x="347" y="265"/>
                </a:cubicBezTo>
                <a:cubicBezTo>
                  <a:pt x="347" y="265"/>
                  <a:pt x="347" y="265"/>
                  <a:pt x="347" y="265"/>
                </a:cubicBezTo>
                <a:moveTo>
                  <a:pt x="883" y="265"/>
                </a:moveTo>
                <a:cubicBezTo>
                  <a:pt x="884" y="264"/>
                  <a:pt x="884" y="264"/>
                  <a:pt x="884" y="264"/>
                </a:cubicBezTo>
                <a:cubicBezTo>
                  <a:pt x="883" y="265"/>
                  <a:pt x="883" y="265"/>
                  <a:pt x="883" y="265"/>
                </a:cubicBezTo>
                <a:cubicBezTo>
                  <a:pt x="883" y="265"/>
                  <a:pt x="883" y="265"/>
                  <a:pt x="883" y="265"/>
                </a:cubicBezTo>
                <a:moveTo>
                  <a:pt x="898" y="264"/>
                </a:moveTo>
                <a:cubicBezTo>
                  <a:pt x="898" y="264"/>
                  <a:pt x="898" y="264"/>
                  <a:pt x="898" y="264"/>
                </a:cubicBezTo>
                <a:cubicBezTo>
                  <a:pt x="898" y="264"/>
                  <a:pt x="898" y="264"/>
                  <a:pt x="898" y="264"/>
                </a:cubicBezTo>
                <a:cubicBezTo>
                  <a:pt x="898" y="264"/>
                  <a:pt x="898" y="264"/>
                  <a:pt x="898" y="264"/>
                </a:cubicBezTo>
                <a:moveTo>
                  <a:pt x="350" y="264"/>
                </a:moveTo>
                <a:cubicBezTo>
                  <a:pt x="351" y="264"/>
                  <a:pt x="351" y="264"/>
                  <a:pt x="351" y="264"/>
                </a:cubicBezTo>
                <a:cubicBezTo>
                  <a:pt x="350" y="264"/>
                  <a:pt x="350" y="264"/>
                  <a:pt x="350" y="264"/>
                </a:cubicBezTo>
                <a:cubicBezTo>
                  <a:pt x="350" y="264"/>
                  <a:pt x="350" y="264"/>
                  <a:pt x="350" y="264"/>
                </a:cubicBezTo>
                <a:moveTo>
                  <a:pt x="886" y="264"/>
                </a:moveTo>
                <a:cubicBezTo>
                  <a:pt x="887" y="264"/>
                  <a:pt x="887" y="264"/>
                  <a:pt x="887" y="264"/>
                </a:cubicBezTo>
                <a:cubicBezTo>
                  <a:pt x="887" y="264"/>
                  <a:pt x="887" y="264"/>
                  <a:pt x="887" y="264"/>
                </a:cubicBezTo>
                <a:cubicBezTo>
                  <a:pt x="886" y="264"/>
                  <a:pt x="886" y="264"/>
                  <a:pt x="886" y="264"/>
                </a:cubicBezTo>
                <a:moveTo>
                  <a:pt x="353" y="263"/>
                </a:moveTo>
                <a:cubicBezTo>
                  <a:pt x="353" y="263"/>
                  <a:pt x="353" y="263"/>
                  <a:pt x="353" y="263"/>
                </a:cubicBezTo>
                <a:cubicBezTo>
                  <a:pt x="353" y="263"/>
                  <a:pt x="353" y="263"/>
                  <a:pt x="353" y="263"/>
                </a:cubicBezTo>
                <a:moveTo>
                  <a:pt x="889" y="263"/>
                </a:moveTo>
                <a:cubicBezTo>
                  <a:pt x="889" y="263"/>
                  <a:pt x="889" y="263"/>
                  <a:pt x="889" y="263"/>
                </a:cubicBezTo>
                <a:cubicBezTo>
                  <a:pt x="889" y="263"/>
                  <a:pt x="889" y="263"/>
                  <a:pt x="889" y="263"/>
                </a:cubicBezTo>
                <a:moveTo>
                  <a:pt x="356" y="263"/>
                </a:moveTo>
                <a:cubicBezTo>
                  <a:pt x="356" y="263"/>
                  <a:pt x="356" y="263"/>
                  <a:pt x="356" y="263"/>
                </a:cubicBezTo>
                <a:cubicBezTo>
                  <a:pt x="356" y="263"/>
                  <a:pt x="356" y="263"/>
                  <a:pt x="356" y="263"/>
                </a:cubicBezTo>
                <a:moveTo>
                  <a:pt x="893" y="263"/>
                </a:moveTo>
                <a:cubicBezTo>
                  <a:pt x="893" y="263"/>
                  <a:pt x="893" y="263"/>
                  <a:pt x="893" y="263"/>
                </a:cubicBezTo>
                <a:moveTo>
                  <a:pt x="730" y="252"/>
                </a:moveTo>
                <a:cubicBezTo>
                  <a:pt x="731" y="252"/>
                  <a:pt x="731" y="252"/>
                  <a:pt x="731" y="252"/>
                </a:cubicBezTo>
                <a:cubicBezTo>
                  <a:pt x="731" y="252"/>
                  <a:pt x="731" y="252"/>
                  <a:pt x="731" y="252"/>
                </a:cubicBezTo>
                <a:cubicBezTo>
                  <a:pt x="730" y="252"/>
                  <a:pt x="730" y="252"/>
                  <a:pt x="730" y="252"/>
                </a:cubicBezTo>
                <a:moveTo>
                  <a:pt x="731" y="252"/>
                </a:moveTo>
                <a:cubicBezTo>
                  <a:pt x="732" y="251"/>
                  <a:pt x="733" y="251"/>
                  <a:pt x="733" y="251"/>
                </a:cubicBezTo>
                <a:cubicBezTo>
                  <a:pt x="733" y="251"/>
                  <a:pt x="732" y="251"/>
                  <a:pt x="731" y="252"/>
                </a:cubicBezTo>
                <a:moveTo>
                  <a:pt x="733" y="251"/>
                </a:moveTo>
                <a:cubicBezTo>
                  <a:pt x="733" y="251"/>
                  <a:pt x="733" y="251"/>
                  <a:pt x="733" y="251"/>
                </a:cubicBezTo>
                <a:cubicBezTo>
                  <a:pt x="733" y="251"/>
                  <a:pt x="733" y="251"/>
                  <a:pt x="733" y="251"/>
                </a:cubicBezTo>
                <a:moveTo>
                  <a:pt x="734" y="251"/>
                </a:moveTo>
                <a:cubicBezTo>
                  <a:pt x="734" y="251"/>
                  <a:pt x="734" y="251"/>
                  <a:pt x="734" y="251"/>
                </a:cubicBezTo>
                <a:cubicBezTo>
                  <a:pt x="734" y="251"/>
                  <a:pt x="734" y="251"/>
                  <a:pt x="734" y="251"/>
                </a:cubicBezTo>
                <a:moveTo>
                  <a:pt x="734" y="251"/>
                </a:moveTo>
                <a:cubicBezTo>
                  <a:pt x="734" y="251"/>
                  <a:pt x="734" y="251"/>
                  <a:pt x="734" y="251"/>
                </a:cubicBezTo>
                <a:cubicBezTo>
                  <a:pt x="734" y="251"/>
                  <a:pt x="734" y="251"/>
                  <a:pt x="734" y="251"/>
                </a:cubicBezTo>
                <a:moveTo>
                  <a:pt x="734" y="251"/>
                </a:moveTo>
                <a:cubicBezTo>
                  <a:pt x="734" y="251"/>
                  <a:pt x="734" y="251"/>
                  <a:pt x="734" y="251"/>
                </a:cubicBezTo>
                <a:cubicBezTo>
                  <a:pt x="734" y="251"/>
                  <a:pt x="734" y="251"/>
                  <a:pt x="734" y="251"/>
                </a:cubicBezTo>
                <a:moveTo>
                  <a:pt x="734" y="251"/>
                </a:moveTo>
                <a:cubicBezTo>
                  <a:pt x="736" y="250"/>
                  <a:pt x="738" y="250"/>
                  <a:pt x="739" y="249"/>
                </a:cubicBezTo>
                <a:cubicBezTo>
                  <a:pt x="739" y="250"/>
                  <a:pt x="739" y="250"/>
                  <a:pt x="739" y="250"/>
                </a:cubicBezTo>
                <a:cubicBezTo>
                  <a:pt x="738" y="250"/>
                  <a:pt x="738" y="250"/>
                  <a:pt x="737" y="250"/>
                </a:cubicBezTo>
                <a:cubicBezTo>
                  <a:pt x="736" y="250"/>
                  <a:pt x="735" y="250"/>
                  <a:pt x="734" y="251"/>
                </a:cubicBezTo>
                <a:moveTo>
                  <a:pt x="741" y="249"/>
                </a:moveTo>
                <a:cubicBezTo>
                  <a:pt x="743" y="248"/>
                  <a:pt x="745" y="248"/>
                  <a:pt x="747" y="247"/>
                </a:cubicBezTo>
                <a:cubicBezTo>
                  <a:pt x="746" y="247"/>
                  <a:pt x="746" y="247"/>
                  <a:pt x="746" y="247"/>
                </a:cubicBezTo>
                <a:cubicBezTo>
                  <a:pt x="745" y="248"/>
                  <a:pt x="744" y="248"/>
                  <a:pt x="743" y="248"/>
                </a:cubicBezTo>
                <a:cubicBezTo>
                  <a:pt x="743" y="248"/>
                  <a:pt x="742" y="249"/>
                  <a:pt x="742" y="249"/>
                </a:cubicBezTo>
                <a:cubicBezTo>
                  <a:pt x="741" y="249"/>
                  <a:pt x="741" y="249"/>
                  <a:pt x="741" y="249"/>
                </a:cubicBezTo>
                <a:moveTo>
                  <a:pt x="747" y="247"/>
                </a:moveTo>
                <a:cubicBezTo>
                  <a:pt x="749" y="246"/>
                  <a:pt x="751" y="245"/>
                  <a:pt x="752" y="245"/>
                </a:cubicBezTo>
                <a:cubicBezTo>
                  <a:pt x="752" y="245"/>
                  <a:pt x="752" y="245"/>
                  <a:pt x="752" y="245"/>
                </a:cubicBezTo>
                <a:cubicBezTo>
                  <a:pt x="751" y="245"/>
                  <a:pt x="751" y="245"/>
                  <a:pt x="751" y="245"/>
                </a:cubicBezTo>
                <a:cubicBezTo>
                  <a:pt x="751" y="245"/>
                  <a:pt x="751" y="245"/>
                  <a:pt x="751" y="245"/>
                </a:cubicBezTo>
                <a:cubicBezTo>
                  <a:pt x="749" y="246"/>
                  <a:pt x="748" y="246"/>
                  <a:pt x="747" y="247"/>
                </a:cubicBezTo>
                <a:cubicBezTo>
                  <a:pt x="747" y="247"/>
                  <a:pt x="747" y="247"/>
                  <a:pt x="747" y="247"/>
                </a:cubicBezTo>
                <a:moveTo>
                  <a:pt x="754" y="244"/>
                </a:moveTo>
                <a:cubicBezTo>
                  <a:pt x="755" y="243"/>
                  <a:pt x="757" y="242"/>
                  <a:pt x="759" y="242"/>
                </a:cubicBezTo>
                <a:cubicBezTo>
                  <a:pt x="758" y="242"/>
                  <a:pt x="756" y="243"/>
                  <a:pt x="755" y="243"/>
                </a:cubicBezTo>
                <a:cubicBezTo>
                  <a:pt x="754" y="244"/>
                  <a:pt x="754" y="244"/>
                  <a:pt x="754" y="244"/>
                </a:cubicBezTo>
                <a:cubicBezTo>
                  <a:pt x="754" y="244"/>
                  <a:pt x="754" y="244"/>
                  <a:pt x="754" y="244"/>
                </a:cubicBezTo>
                <a:moveTo>
                  <a:pt x="759" y="241"/>
                </a:moveTo>
                <a:cubicBezTo>
                  <a:pt x="759" y="241"/>
                  <a:pt x="759" y="241"/>
                  <a:pt x="759" y="241"/>
                </a:cubicBezTo>
                <a:cubicBezTo>
                  <a:pt x="759" y="241"/>
                  <a:pt x="759" y="241"/>
                  <a:pt x="759" y="241"/>
                </a:cubicBezTo>
                <a:cubicBezTo>
                  <a:pt x="759" y="241"/>
                  <a:pt x="759" y="241"/>
                  <a:pt x="759" y="241"/>
                </a:cubicBezTo>
                <a:moveTo>
                  <a:pt x="623" y="202"/>
                </a:moveTo>
                <a:cubicBezTo>
                  <a:pt x="623" y="202"/>
                  <a:pt x="623" y="202"/>
                  <a:pt x="623" y="202"/>
                </a:cubicBezTo>
                <a:cubicBezTo>
                  <a:pt x="623" y="202"/>
                  <a:pt x="623" y="202"/>
                  <a:pt x="623" y="202"/>
                </a:cubicBezTo>
                <a:moveTo>
                  <a:pt x="625" y="202"/>
                </a:moveTo>
                <a:cubicBezTo>
                  <a:pt x="625" y="202"/>
                  <a:pt x="625" y="202"/>
                  <a:pt x="625" y="202"/>
                </a:cubicBezTo>
                <a:cubicBezTo>
                  <a:pt x="625" y="202"/>
                  <a:pt x="625" y="202"/>
                  <a:pt x="625" y="202"/>
                </a:cubicBezTo>
                <a:moveTo>
                  <a:pt x="627" y="202"/>
                </a:moveTo>
                <a:cubicBezTo>
                  <a:pt x="627" y="202"/>
                  <a:pt x="627" y="202"/>
                  <a:pt x="627" y="202"/>
                </a:cubicBezTo>
                <a:cubicBezTo>
                  <a:pt x="627" y="202"/>
                  <a:pt x="627" y="202"/>
                  <a:pt x="627" y="202"/>
                </a:cubicBezTo>
                <a:moveTo>
                  <a:pt x="628" y="201"/>
                </a:moveTo>
                <a:cubicBezTo>
                  <a:pt x="629" y="201"/>
                  <a:pt x="629" y="201"/>
                  <a:pt x="629" y="201"/>
                </a:cubicBezTo>
                <a:cubicBezTo>
                  <a:pt x="628" y="201"/>
                  <a:pt x="628" y="201"/>
                  <a:pt x="628" y="201"/>
                </a:cubicBezTo>
                <a:moveTo>
                  <a:pt x="630" y="201"/>
                </a:moveTo>
                <a:cubicBezTo>
                  <a:pt x="631" y="201"/>
                  <a:pt x="631" y="201"/>
                  <a:pt x="631" y="201"/>
                </a:cubicBezTo>
                <a:cubicBezTo>
                  <a:pt x="630" y="201"/>
                  <a:pt x="630" y="201"/>
                  <a:pt x="630" y="201"/>
                </a:cubicBezTo>
                <a:moveTo>
                  <a:pt x="631" y="201"/>
                </a:moveTo>
                <a:cubicBezTo>
                  <a:pt x="634" y="200"/>
                  <a:pt x="637" y="198"/>
                  <a:pt x="638" y="196"/>
                </a:cubicBezTo>
                <a:cubicBezTo>
                  <a:pt x="639" y="195"/>
                  <a:pt x="640" y="193"/>
                  <a:pt x="642" y="192"/>
                </a:cubicBezTo>
                <a:cubicBezTo>
                  <a:pt x="640" y="193"/>
                  <a:pt x="639" y="195"/>
                  <a:pt x="638" y="196"/>
                </a:cubicBezTo>
                <a:cubicBezTo>
                  <a:pt x="637" y="198"/>
                  <a:pt x="634" y="200"/>
                  <a:pt x="631" y="201"/>
                </a:cubicBezTo>
                <a:moveTo>
                  <a:pt x="642" y="191"/>
                </a:moveTo>
                <a:cubicBezTo>
                  <a:pt x="643" y="190"/>
                  <a:pt x="643" y="190"/>
                  <a:pt x="644" y="190"/>
                </a:cubicBezTo>
                <a:cubicBezTo>
                  <a:pt x="643" y="190"/>
                  <a:pt x="643" y="190"/>
                  <a:pt x="642" y="191"/>
                </a:cubicBezTo>
                <a:moveTo>
                  <a:pt x="644" y="189"/>
                </a:moveTo>
                <a:cubicBezTo>
                  <a:pt x="645" y="189"/>
                  <a:pt x="645" y="188"/>
                  <a:pt x="646" y="188"/>
                </a:cubicBezTo>
                <a:cubicBezTo>
                  <a:pt x="645" y="188"/>
                  <a:pt x="645" y="189"/>
                  <a:pt x="644" y="189"/>
                </a:cubicBezTo>
                <a:moveTo>
                  <a:pt x="648" y="186"/>
                </a:moveTo>
                <a:cubicBezTo>
                  <a:pt x="648" y="186"/>
                  <a:pt x="648" y="186"/>
                  <a:pt x="648" y="186"/>
                </a:cubicBezTo>
                <a:cubicBezTo>
                  <a:pt x="648" y="186"/>
                  <a:pt x="648" y="186"/>
                  <a:pt x="648" y="186"/>
                </a:cubicBezTo>
                <a:moveTo>
                  <a:pt x="649" y="185"/>
                </a:moveTo>
                <a:cubicBezTo>
                  <a:pt x="649" y="185"/>
                  <a:pt x="650" y="184"/>
                  <a:pt x="651" y="184"/>
                </a:cubicBezTo>
                <a:cubicBezTo>
                  <a:pt x="650" y="184"/>
                  <a:pt x="649" y="185"/>
                  <a:pt x="649" y="185"/>
                </a:cubicBezTo>
                <a:moveTo>
                  <a:pt x="652" y="183"/>
                </a:moveTo>
                <a:cubicBezTo>
                  <a:pt x="652" y="183"/>
                  <a:pt x="653" y="182"/>
                  <a:pt x="654" y="182"/>
                </a:cubicBezTo>
                <a:cubicBezTo>
                  <a:pt x="653" y="182"/>
                  <a:pt x="652" y="183"/>
                  <a:pt x="652" y="183"/>
                </a:cubicBezTo>
                <a:moveTo>
                  <a:pt x="655" y="181"/>
                </a:move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moveTo>
                  <a:pt x="660" y="178"/>
                </a:moveTo>
                <a:cubicBezTo>
                  <a:pt x="661" y="178"/>
                  <a:pt x="661" y="178"/>
                  <a:pt x="661" y="178"/>
                </a:cubicBezTo>
                <a:cubicBezTo>
                  <a:pt x="661" y="178"/>
                  <a:pt x="661" y="178"/>
                  <a:pt x="660" y="178"/>
                </a:cubicBezTo>
                <a:moveTo>
                  <a:pt x="665" y="176"/>
                </a:moveTo>
                <a:cubicBezTo>
                  <a:pt x="666" y="176"/>
                  <a:pt x="667" y="176"/>
                  <a:pt x="667" y="175"/>
                </a:cubicBezTo>
                <a:cubicBezTo>
                  <a:pt x="667" y="176"/>
                  <a:pt x="666" y="176"/>
                  <a:pt x="665" y="176"/>
                </a:cubicBezTo>
                <a:moveTo>
                  <a:pt x="671" y="174"/>
                </a:moveTo>
                <a:cubicBezTo>
                  <a:pt x="672" y="174"/>
                  <a:pt x="673" y="174"/>
                  <a:pt x="673" y="173"/>
                </a:cubicBezTo>
                <a:cubicBezTo>
                  <a:pt x="673" y="174"/>
                  <a:pt x="672" y="174"/>
                  <a:pt x="671" y="174"/>
                </a:cubicBezTo>
                <a:moveTo>
                  <a:pt x="674" y="173"/>
                </a:moveTo>
                <a:cubicBezTo>
                  <a:pt x="674" y="173"/>
                  <a:pt x="674" y="173"/>
                  <a:pt x="674" y="173"/>
                </a:cubicBezTo>
                <a:cubicBezTo>
                  <a:pt x="674" y="173"/>
                  <a:pt x="674" y="173"/>
                  <a:pt x="674" y="173"/>
                </a:cubicBezTo>
                <a:moveTo>
                  <a:pt x="680" y="172"/>
                </a:moveTo>
                <a:cubicBezTo>
                  <a:pt x="680" y="172"/>
                  <a:pt x="680" y="172"/>
                  <a:pt x="680" y="172"/>
                </a:cubicBezTo>
                <a:cubicBezTo>
                  <a:pt x="680" y="172"/>
                  <a:pt x="680" y="172"/>
                  <a:pt x="680" y="172"/>
                </a:cubicBezTo>
                <a:moveTo>
                  <a:pt x="683" y="171"/>
                </a:moveTo>
                <a:cubicBezTo>
                  <a:pt x="684" y="171"/>
                  <a:pt x="686" y="171"/>
                  <a:pt x="687" y="170"/>
                </a:cubicBezTo>
                <a:cubicBezTo>
                  <a:pt x="686" y="171"/>
                  <a:pt x="684" y="171"/>
                  <a:pt x="683" y="171"/>
                </a:cubicBezTo>
                <a:moveTo>
                  <a:pt x="689" y="170"/>
                </a:moveTo>
                <a:cubicBezTo>
                  <a:pt x="690" y="170"/>
                  <a:pt x="692" y="170"/>
                  <a:pt x="694" y="169"/>
                </a:cubicBezTo>
                <a:cubicBezTo>
                  <a:pt x="692" y="170"/>
                  <a:pt x="690" y="170"/>
                  <a:pt x="689" y="170"/>
                </a:cubicBezTo>
                <a:moveTo>
                  <a:pt x="694" y="169"/>
                </a:moveTo>
                <a:cubicBezTo>
                  <a:pt x="698" y="169"/>
                  <a:pt x="703" y="169"/>
                  <a:pt x="707" y="169"/>
                </a:cubicBezTo>
                <a:cubicBezTo>
                  <a:pt x="713" y="169"/>
                  <a:pt x="719" y="169"/>
                  <a:pt x="725" y="170"/>
                </a:cubicBezTo>
                <a:cubicBezTo>
                  <a:pt x="719" y="169"/>
                  <a:pt x="713" y="169"/>
                  <a:pt x="706" y="169"/>
                </a:cubicBezTo>
                <a:cubicBezTo>
                  <a:pt x="702" y="169"/>
                  <a:pt x="698" y="169"/>
                  <a:pt x="694" y="169"/>
                </a:cubicBezTo>
                <a:moveTo>
                  <a:pt x="613" y="199"/>
                </a:moveTo>
                <a:cubicBezTo>
                  <a:pt x="536" y="155"/>
                  <a:pt x="536" y="155"/>
                  <a:pt x="536" y="155"/>
                </a:cubicBezTo>
                <a:cubicBezTo>
                  <a:pt x="613" y="199"/>
                  <a:pt x="613" y="199"/>
                  <a:pt x="613" y="199"/>
                </a:cubicBezTo>
                <a:cubicBezTo>
                  <a:pt x="613" y="199"/>
                  <a:pt x="613" y="199"/>
                  <a:pt x="613" y="199"/>
                </a:cubicBezTo>
                <a:moveTo>
                  <a:pt x="803" y="0"/>
                </a:moveTo>
                <a:cubicBezTo>
                  <a:pt x="536" y="155"/>
                  <a:pt x="536" y="155"/>
                  <a:pt x="536" y="155"/>
                </a:cubicBezTo>
                <a:cubicBezTo>
                  <a:pt x="267" y="0"/>
                  <a:pt x="267" y="0"/>
                  <a:pt x="267" y="0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202"/>
                  <a:pt x="0" y="202"/>
                  <a:pt x="0" y="202"/>
                </a:cubicBezTo>
                <a:cubicBezTo>
                  <a:pt x="269" y="357"/>
                  <a:pt x="269" y="357"/>
                  <a:pt x="269" y="357"/>
                </a:cubicBezTo>
                <a:cubicBezTo>
                  <a:pt x="538" y="512"/>
                  <a:pt x="538" y="512"/>
                  <a:pt x="538" y="512"/>
                </a:cubicBezTo>
                <a:cubicBezTo>
                  <a:pt x="805" y="357"/>
                  <a:pt x="805" y="357"/>
                  <a:pt x="805" y="357"/>
                </a:cubicBezTo>
                <a:cubicBezTo>
                  <a:pt x="1074" y="512"/>
                  <a:pt x="1074" y="512"/>
                  <a:pt x="1074" y="512"/>
                </a:cubicBezTo>
                <a:cubicBezTo>
                  <a:pt x="1341" y="357"/>
                  <a:pt x="1341" y="357"/>
                  <a:pt x="1341" y="357"/>
                </a:cubicBezTo>
                <a:cubicBezTo>
                  <a:pt x="1341" y="356"/>
                  <a:pt x="1341" y="356"/>
                  <a:pt x="1341" y="356"/>
                </a:cubicBezTo>
                <a:cubicBezTo>
                  <a:pt x="1608" y="202"/>
                  <a:pt x="1608" y="202"/>
                  <a:pt x="1608" y="202"/>
                </a:cubicBezTo>
                <a:cubicBezTo>
                  <a:pt x="1608" y="155"/>
                  <a:pt x="1608" y="155"/>
                  <a:pt x="1608" y="155"/>
                </a:cubicBezTo>
                <a:cubicBezTo>
                  <a:pt x="1341" y="0"/>
                  <a:pt x="1341" y="0"/>
                  <a:pt x="1341" y="0"/>
                </a:cubicBezTo>
                <a:cubicBezTo>
                  <a:pt x="1072" y="155"/>
                  <a:pt x="1072" y="155"/>
                  <a:pt x="1072" y="155"/>
                </a:cubicBezTo>
                <a:cubicBezTo>
                  <a:pt x="1072" y="155"/>
                  <a:pt x="1072" y="155"/>
                  <a:pt x="1072" y="155"/>
                </a:cubicBezTo>
                <a:cubicBezTo>
                  <a:pt x="1072" y="155"/>
                  <a:pt x="1072" y="155"/>
                  <a:pt x="1072" y="155"/>
                </a:cubicBezTo>
                <a:cubicBezTo>
                  <a:pt x="1072" y="155"/>
                  <a:pt x="1072" y="155"/>
                  <a:pt x="1072" y="155"/>
                </a:cubicBezTo>
                <a:cubicBezTo>
                  <a:pt x="803" y="0"/>
                  <a:pt x="803" y="0"/>
                  <a:pt x="803" y="0"/>
                </a:cubicBezTo>
              </a:path>
            </a:pathLst>
          </a:custGeom>
          <a:solidFill>
            <a:srgbClr val="EF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1" name="Freeform 358">
            <a:extLst>
              <a:ext uri="{FF2B5EF4-FFF2-40B4-BE49-F238E27FC236}">
                <a16:creationId xmlns:a16="http://schemas.microsoft.com/office/drawing/2014/main" id="{6B26F0A8-99F6-4915-A734-2DA903575B28}"/>
              </a:ext>
            </a:extLst>
          </p:cNvPr>
          <p:cNvSpPr>
            <a:spLocks/>
          </p:cNvSpPr>
          <p:nvPr/>
        </p:nvSpPr>
        <p:spPr bwMode="auto">
          <a:xfrm>
            <a:off x="6307376" y="2891890"/>
            <a:ext cx="881836" cy="661378"/>
          </a:xfrm>
          <a:custGeom>
            <a:avLst/>
            <a:gdLst>
              <a:gd name="T0" fmla="*/ 0 w 436"/>
              <a:gd name="T1" fmla="*/ 251 h 327"/>
              <a:gd name="T2" fmla="*/ 0 w 436"/>
              <a:gd name="T3" fmla="*/ 327 h 327"/>
              <a:gd name="T4" fmla="*/ 436 w 436"/>
              <a:gd name="T5" fmla="*/ 76 h 327"/>
              <a:gd name="T6" fmla="*/ 436 w 436"/>
              <a:gd name="T7" fmla="*/ 0 h 327"/>
              <a:gd name="T8" fmla="*/ 0 w 436"/>
              <a:gd name="T9" fmla="*/ 251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6" h="327">
                <a:moveTo>
                  <a:pt x="0" y="251"/>
                </a:moveTo>
                <a:lnTo>
                  <a:pt x="0" y="327"/>
                </a:lnTo>
                <a:lnTo>
                  <a:pt x="436" y="76"/>
                </a:lnTo>
                <a:lnTo>
                  <a:pt x="436" y="0"/>
                </a:lnTo>
                <a:lnTo>
                  <a:pt x="0" y="251"/>
                </a:lnTo>
                <a:close/>
              </a:path>
            </a:pathLst>
          </a:custGeom>
          <a:solidFill>
            <a:srgbClr val="95618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2" name="Freeform 359">
            <a:extLst>
              <a:ext uri="{FF2B5EF4-FFF2-40B4-BE49-F238E27FC236}">
                <a16:creationId xmlns:a16="http://schemas.microsoft.com/office/drawing/2014/main" id="{8B1D4421-F615-4841-ADEB-3046FF594328}"/>
              </a:ext>
            </a:extLst>
          </p:cNvPr>
          <p:cNvSpPr>
            <a:spLocks/>
          </p:cNvSpPr>
          <p:nvPr/>
        </p:nvSpPr>
        <p:spPr bwMode="auto">
          <a:xfrm>
            <a:off x="5433630" y="2384227"/>
            <a:ext cx="1755583" cy="1015326"/>
          </a:xfrm>
          <a:custGeom>
            <a:avLst/>
            <a:gdLst>
              <a:gd name="T0" fmla="*/ 0 w 868"/>
              <a:gd name="T1" fmla="*/ 251 h 502"/>
              <a:gd name="T2" fmla="*/ 432 w 868"/>
              <a:gd name="T3" fmla="*/ 502 h 502"/>
              <a:gd name="T4" fmla="*/ 868 w 868"/>
              <a:gd name="T5" fmla="*/ 251 h 502"/>
              <a:gd name="T6" fmla="*/ 436 w 868"/>
              <a:gd name="T7" fmla="*/ 0 h 502"/>
              <a:gd name="T8" fmla="*/ 0 w 868"/>
              <a:gd name="T9" fmla="*/ 251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8" h="502">
                <a:moveTo>
                  <a:pt x="0" y="251"/>
                </a:moveTo>
                <a:lnTo>
                  <a:pt x="432" y="502"/>
                </a:lnTo>
                <a:lnTo>
                  <a:pt x="868" y="251"/>
                </a:lnTo>
                <a:lnTo>
                  <a:pt x="436" y="0"/>
                </a:lnTo>
                <a:lnTo>
                  <a:pt x="0" y="251"/>
                </a:lnTo>
                <a:close/>
              </a:path>
            </a:pathLst>
          </a:custGeom>
          <a:solidFill>
            <a:srgbClr val="AB7DA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3" name="Freeform 360">
            <a:extLst>
              <a:ext uri="{FF2B5EF4-FFF2-40B4-BE49-F238E27FC236}">
                <a16:creationId xmlns:a16="http://schemas.microsoft.com/office/drawing/2014/main" id="{856FE63F-0128-4E6C-8A2D-3B2A1C0C9DE1}"/>
              </a:ext>
            </a:extLst>
          </p:cNvPr>
          <p:cNvSpPr>
            <a:spLocks/>
          </p:cNvSpPr>
          <p:nvPr/>
        </p:nvSpPr>
        <p:spPr bwMode="auto">
          <a:xfrm>
            <a:off x="5470036" y="2402431"/>
            <a:ext cx="1682770" cy="976898"/>
          </a:xfrm>
          <a:custGeom>
            <a:avLst/>
            <a:gdLst>
              <a:gd name="T0" fmla="*/ 0 w 832"/>
              <a:gd name="T1" fmla="*/ 242 h 483"/>
              <a:gd name="T2" fmla="*/ 418 w 832"/>
              <a:gd name="T3" fmla="*/ 0 h 483"/>
              <a:gd name="T4" fmla="*/ 832 w 832"/>
              <a:gd name="T5" fmla="*/ 242 h 483"/>
              <a:gd name="T6" fmla="*/ 414 w 832"/>
              <a:gd name="T7" fmla="*/ 483 h 483"/>
              <a:gd name="T8" fmla="*/ 0 w 832"/>
              <a:gd name="T9" fmla="*/ 242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2" h="483">
                <a:moveTo>
                  <a:pt x="0" y="242"/>
                </a:moveTo>
                <a:lnTo>
                  <a:pt x="418" y="0"/>
                </a:lnTo>
                <a:lnTo>
                  <a:pt x="832" y="242"/>
                </a:lnTo>
                <a:lnTo>
                  <a:pt x="414" y="483"/>
                </a:lnTo>
                <a:lnTo>
                  <a:pt x="0" y="242"/>
                </a:lnTo>
                <a:close/>
              </a:path>
            </a:pathLst>
          </a:custGeom>
          <a:solidFill>
            <a:srgbClr val="95618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4" name="Freeform 361">
            <a:extLst>
              <a:ext uri="{FF2B5EF4-FFF2-40B4-BE49-F238E27FC236}">
                <a16:creationId xmlns:a16="http://schemas.microsoft.com/office/drawing/2014/main" id="{CFD10BED-6C48-4914-B963-8B5E8A98FFC4}"/>
              </a:ext>
            </a:extLst>
          </p:cNvPr>
          <p:cNvSpPr>
            <a:spLocks/>
          </p:cNvSpPr>
          <p:nvPr/>
        </p:nvSpPr>
        <p:spPr bwMode="auto">
          <a:xfrm>
            <a:off x="5427563" y="2891890"/>
            <a:ext cx="879814" cy="661378"/>
          </a:xfrm>
          <a:custGeom>
            <a:avLst/>
            <a:gdLst>
              <a:gd name="T0" fmla="*/ 435 w 435"/>
              <a:gd name="T1" fmla="*/ 251 h 327"/>
              <a:gd name="T2" fmla="*/ 435 w 435"/>
              <a:gd name="T3" fmla="*/ 327 h 327"/>
              <a:gd name="T4" fmla="*/ 0 w 435"/>
              <a:gd name="T5" fmla="*/ 76 h 327"/>
              <a:gd name="T6" fmla="*/ 3 w 435"/>
              <a:gd name="T7" fmla="*/ 0 h 327"/>
              <a:gd name="T8" fmla="*/ 435 w 435"/>
              <a:gd name="T9" fmla="*/ 251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5" h="327">
                <a:moveTo>
                  <a:pt x="435" y="251"/>
                </a:moveTo>
                <a:lnTo>
                  <a:pt x="435" y="327"/>
                </a:lnTo>
                <a:lnTo>
                  <a:pt x="0" y="76"/>
                </a:lnTo>
                <a:lnTo>
                  <a:pt x="3" y="0"/>
                </a:lnTo>
                <a:lnTo>
                  <a:pt x="435" y="2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5" name="Freeform 362">
            <a:extLst>
              <a:ext uri="{FF2B5EF4-FFF2-40B4-BE49-F238E27FC236}">
                <a16:creationId xmlns:a16="http://schemas.microsoft.com/office/drawing/2014/main" id="{A2B8E305-01CD-457C-BD8C-8DD674683CFB}"/>
              </a:ext>
            </a:extLst>
          </p:cNvPr>
          <p:cNvSpPr>
            <a:spLocks/>
          </p:cNvSpPr>
          <p:nvPr/>
        </p:nvSpPr>
        <p:spPr bwMode="auto">
          <a:xfrm>
            <a:off x="3413093" y="2891890"/>
            <a:ext cx="264956" cy="317543"/>
          </a:xfrm>
          <a:custGeom>
            <a:avLst/>
            <a:gdLst>
              <a:gd name="T0" fmla="*/ 8 w 131"/>
              <a:gd name="T1" fmla="*/ 71 h 157"/>
              <a:gd name="T2" fmla="*/ 7 w 131"/>
              <a:gd name="T3" fmla="*/ 71 h 157"/>
              <a:gd name="T4" fmla="*/ 7 w 131"/>
              <a:gd name="T5" fmla="*/ 72 h 157"/>
              <a:gd name="T6" fmla="*/ 5 w 131"/>
              <a:gd name="T7" fmla="*/ 72 h 157"/>
              <a:gd name="T8" fmla="*/ 5 w 131"/>
              <a:gd name="T9" fmla="*/ 72 h 157"/>
              <a:gd name="T10" fmla="*/ 5 w 131"/>
              <a:gd name="T11" fmla="*/ 74 h 157"/>
              <a:gd name="T12" fmla="*/ 3 w 131"/>
              <a:gd name="T13" fmla="*/ 74 h 157"/>
              <a:gd name="T14" fmla="*/ 3 w 131"/>
              <a:gd name="T15" fmla="*/ 74 h 157"/>
              <a:gd name="T16" fmla="*/ 3 w 131"/>
              <a:gd name="T17" fmla="*/ 76 h 157"/>
              <a:gd name="T18" fmla="*/ 2 w 131"/>
              <a:gd name="T19" fmla="*/ 76 h 157"/>
              <a:gd name="T20" fmla="*/ 2 w 131"/>
              <a:gd name="T21" fmla="*/ 76 h 157"/>
              <a:gd name="T22" fmla="*/ 2 w 131"/>
              <a:gd name="T23" fmla="*/ 76 h 157"/>
              <a:gd name="T24" fmla="*/ 2 w 131"/>
              <a:gd name="T25" fmla="*/ 77 h 157"/>
              <a:gd name="T26" fmla="*/ 2 w 131"/>
              <a:gd name="T27" fmla="*/ 77 h 157"/>
              <a:gd name="T28" fmla="*/ 2 w 131"/>
              <a:gd name="T29" fmla="*/ 77 h 157"/>
              <a:gd name="T30" fmla="*/ 0 w 131"/>
              <a:gd name="T31" fmla="*/ 79 h 157"/>
              <a:gd name="T32" fmla="*/ 0 w 131"/>
              <a:gd name="T33" fmla="*/ 79 h 157"/>
              <a:gd name="T34" fmla="*/ 0 w 131"/>
              <a:gd name="T35" fmla="*/ 79 h 157"/>
              <a:gd name="T36" fmla="*/ 0 w 131"/>
              <a:gd name="T37" fmla="*/ 79 h 157"/>
              <a:gd name="T38" fmla="*/ 0 w 131"/>
              <a:gd name="T39" fmla="*/ 81 h 157"/>
              <a:gd name="T40" fmla="*/ 0 w 131"/>
              <a:gd name="T41" fmla="*/ 81 h 157"/>
              <a:gd name="T42" fmla="*/ 0 w 131"/>
              <a:gd name="T43" fmla="*/ 81 h 157"/>
              <a:gd name="T44" fmla="*/ 0 w 131"/>
              <a:gd name="T45" fmla="*/ 81 h 157"/>
              <a:gd name="T46" fmla="*/ 0 w 131"/>
              <a:gd name="T47" fmla="*/ 157 h 157"/>
              <a:gd name="T48" fmla="*/ 0 w 131"/>
              <a:gd name="T49" fmla="*/ 157 h 157"/>
              <a:gd name="T50" fmla="*/ 0 w 131"/>
              <a:gd name="T51" fmla="*/ 155 h 157"/>
              <a:gd name="T52" fmla="*/ 0 w 131"/>
              <a:gd name="T53" fmla="*/ 155 h 157"/>
              <a:gd name="T54" fmla="*/ 0 w 131"/>
              <a:gd name="T55" fmla="*/ 155 h 157"/>
              <a:gd name="T56" fmla="*/ 0 w 131"/>
              <a:gd name="T57" fmla="*/ 153 h 157"/>
              <a:gd name="T58" fmla="*/ 2 w 131"/>
              <a:gd name="T59" fmla="*/ 153 h 157"/>
              <a:gd name="T60" fmla="*/ 2 w 131"/>
              <a:gd name="T61" fmla="*/ 152 h 157"/>
              <a:gd name="T62" fmla="*/ 2 w 131"/>
              <a:gd name="T63" fmla="*/ 152 h 157"/>
              <a:gd name="T64" fmla="*/ 2 w 131"/>
              <a:gd name="T65" fmla="*/ 150 h 157"/>
              <a:gd name="T66" fmla="*/ 3 w 131"/>
              <a:gd name="T67" fmla="*/ 150 h 157"/>
              <a:gd name="T68" fmla="*/ 3 w 131"/>
              <a:gd name="T69" fmla="*/ 150 h 157"/>
              <a:gd name="T70" fmla="*/ 5 w 131"/>
              <a:gd name="T71" fmla="*/ 149 h 157"/>
              <a:gd name="T72" fmla="*/ 5 w 131"/>
              <a:gd name="T73" fmla="*/ 149 h 157"/>
              <a:gd name="T74" fmla="*/ 7 w 131"/>
              <a:gd name="T75" fmla="*/ 147 h 157"/>
              <a:gd name="T76" fmla="*/ 7 w 131"/>
              <a:gd name="T77" fmla="*/ 147 h 157"/>
              <a:gd name="T78" fmla="*/ 131 w 131"/>
              <a:gd name="T79" fmla="*/ 76 h 157"/>
              <a:gd name="T80" fmla="*/ 131 w 131"/>
              <a:gd name="T81" fmla="*/ 0 h 157"/>
              <a:gd name="T82" fmla="*/ 8 w 131"/>
              <a:gd name="T83" fmla="*/ 71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1" h="157">
                <a:moveTo>
                  <a:pt x="8" y="71"/>
                </a:moveTo>
                <a:lnTo>
                  <a:pt x="7" y="71"/>
                </a:lnTo>
                <a:lnTo>
                  <a:pt x="7" y="72"/>
                </a:lnTo>
                <a:lnTo>
                  <a:pt x="5" y="72"/>
                </a:lnTo>
                <a:lnTo>
                  <a:pt x="5" y="72"/>
                </a:lnTo>
                <a:lnTo>
                  <a:pt x="5" y="74"/>
                </a:lnTo>
                <a:lnTo>
                  <a:pt x="3" y="74"/>
                </a:lnTo>
                <a:lnTo>
                  <a:pt x="3" y="74"/>
                </a:lnTo>
                <a:lnTo>
                  <a:pt x="3" y="76"/>
                </a:lnTo>
                <a:lnTo>
                  <a:pt x="2" y="76"/>
                </a:lnTo>
                <a:lnTo>
                  <a:pt x="2" y="76"/>
                </a:lnTo>
                <a:lnTo>
                  <a:pt x="2" y="76"/>
                </a:lnTo>
                <a:lnTo>
                  <a:pt x="2" y="77"/>
                </a:lnTo>
                <a:lnTo>
                  <a:pt x="2" y="77"/>
                </a:lnTo>
                <a:lnTo>
                  <a:pt x="2" y="77"/>
                </a:lnTo>
                <a:lnTo>
                  <a:pt x="0" y="79"/>
                </a:lnTo>
                <a:lnTo>
                  <a:pt x="0" y="79"/>
                </a:lnTo>
                <a:lnTo>
                  <a:pt x="0" y="79"/>
                </a:lnTo>
                <a:lnTo>
                  <a:pt x="0" y="79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157"/>
                </a:lnTo>
                <a:lnTo>
                  <a:pt x="0" y="157"/>
                </a:lnTo>
                <a:lnTo>
                  <a:pt x="0" y="155"/>
                </a:lnTo>
                <a:lnTo>
                  <a:pt x="0" y="155"/>
                </a:lnTo>
                <a:lnTo>
                  <a:pt x="0" y="155"/>
                </a:lnTo>
                <a:lnTo>
                  <a:pt x="0" y="153"/>
                </a:lnTo>
                <a:lnTo>
                  <a:pt x="2" y="153"/>
                </a:lnTo>
                <a:lnTo>
                  <a:pt x="2" y="152"/>
                </a:lnTo>
                <a:lnTo>
                  <a:pt x="2" y="152"/>
                </a:lnTo>
                <a:lnTo>
                  <a:pt x="2" y="150"/>
                </a:lnTo>
                <a:lnTo>
                  <a:pt x="3" y="150"/>
                </a:lnTo>
                <a:lnTo>
                  <a:pt x="3" y="150"/>
                </a:lnTo>
                <a:lnTo>
                  <a:pt x="5" y="149"/>
                </a:lnTo>
                <a:lnTo>
                  <a:pt x="5" y="149"/>
                </a:lnTo>
                <a:lnTo>
                  <a:pt x="7" y="147"/>
                </a:lnTo>
                <a:lnTo>
                  <a:pt x="7" y="147"/>
                </a:lnTo>
                <a:lnTo>
                  <a:pt x="131" y="76"/>
                </a:lnTo>
                <a:lnTo>
                  <a:pt x="131" y="0"/>
                </a:lnTo>
                <a:lnTo>
                  <a:pt x="8" y="71"/>
                </a:lnTo>
                <a:close/>
              </a:path>
            </a:pathLst>
          </a:custGeom>
          <a:solidFill>
            <a:srgbClr val="6D9D4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6" name="Freeform 363">
            <a:extLst>
              <a:ext uri="{FF2B5EF4-FFF2-40B4-BE49-F238E27FC236}">
                <a16:creationId xmlns:a16="http://schemas.microsoft.com/office/drawing/2014/main" id="{C666F3CF-7126-4F80-AA50-D17168293691}"/>
              </a:ext>
            </a:extLst>
          </p:cNvPr>
          <p:cNvSpPr>
            <a:spLocks/>
          </p:cNvSpPr>
          <p:nvPr/>
        </p:nvSpPr>
        <p:spPr bwMode="auto">
          <a:xfrm>
            <a:off x="1924846" y="2384227"/>
            <a:ext cx="1755583" cy="1015326"/>
          </a:xfrm>
          <a:custGeom>
            <a:avLst/>
            <a:gdLst>
              <a:gd name="T0" fmla="*/ 536 w 536"/>
              <a:gd name="T1" fmla="*/ 155 h 310"/>
              <a:gd name="T2" fmla="*/ 460 w 536"/>
              <a:gd name="T3" fmla="*/ 199 h 310"/>
              <a:gd name="T4" fmla="*/ 460 w 536"/>
              <a:gd name="T5" fmla="*/ 212 h 310"/>
              <a:gd name="T6" fmla="*/ 465 w 536"/>
              <a:gd name="T7" fmla="*/ 214 h 310"/>
              <a:gd name="T8" fmla="*/ 491 w 536"/>
              <a:gd name="T9" fmla="*/ 224 h 310"/>
              <a:gd name="T10" fmla="*/ 493 w 536"/>
              <a:gd name="T11" fmla="*/ 225 h 310"/>
              <a:gd name="T12" fmla="*/ 493 w 536"/>
              <a:gd name="T13" fmla="*/ 282 h 310"/>
              <a:gd name="T14" fmla="*/ 387 w 536"/>
              <a:gd name="T15" fmla="*/ 284 h 310"/>
              <a:gd name="T16" fmla="*/ 371 w 536"/>
              <a:gd name="T17" fmla="*/ 269 h 310"/>
              <a:gd name="T18" fmla="*/ 367 w 536"/>
              <a:gd name="T19" fmla="*/ 266 h 310"/>
              <a:gd name="T20" fmla="*/ 345 w 536"/>
              <a:gd name="T21" fmla="*/ 266 h 310"/>
              <a:gd name="T22" fmla="*/ 269 w 536"/>
              <a:gd name="T23" fmla="*/ 310 h 310"/>
              <a:gd name="T24" fmla="*/ 0 w 536"/>
              <a:gd name="T25" fmla="*/ 155 h 310"/>
              <a:gd name="T26" fmla="*/ 267 w 536"/>
              <a:gd name="T27" fmla="*/ 0 h 310"/>
              <a:gd name="T28" fmla="*/ 536 w 536"/>
              <a:gd name="T29" fmla="*/ 155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6" h="310">
                <a:moveTo>
                  <a:pt x="536" y="155"/>
                </a:moveTo>
                <a:cubicBezTo>
                  <a:pt x="460" y="199"/>
                  <a:pt x="460" y="199"/>
                  <a:pt x="460" y="199"/>
                </a:cubicBezTo>
                <a:cubicBezTo>
                  <a:pt x="453" y="203"/>
                  <a:pt x="454" y="209"/>
                  <a:pt x="460" y="212"/>
                </a:cubicBezTo>
                <a:cubicBezTo>
                  <a:pt x="461" y="213"/>
                  <a:pt x="463" y="213"/>
                  <a:pt x="465" y="214"/>
                </a:cubicBezTo>
                <a:cubicBezTo>
                  <a:pt x="474" y="216"/>
                  <a:pt x="483" y="219"/>
                  <a:pt x="491" y="224"/>
                </a:cubicBezTo>
                <a:cubicBezTo>
                  <a:pt x="492" y="224"/>
                  <a:pt x="493" y="225"/>
                  <a:pt x="493" y="225"/>
                </a:cubicBezTo>
                <a:cubicBezTo>
                  <a:pt x="519" y="241"/>
                  <a:pt x="519" y="266"/>
                  <a:pt x="493" y="282"/>
                </a:cubicBezTo>
                <a:cubicBezTo>
                  <a:pt x="465" y="300"/>
                  <a:pt x="417" y="301"/>
                  <a:pt x="387" y="284"/>
                </a:cubicBezTo>
                <a:cubicBezTo>
                  <a:pt x="380" y="279"/>
                  <a:pt x="374" y="274"/>
                  <a:pt x="371" y="269"/>
                </a:cubicBezTo>
                <a:cubicBezTo>
                  <a:pt x="370" y="268"/>
                  <a:pt x="369" y="267"/>
                  <a:pt x="367" y="266"/>
                </a:cubicBezTo>
                <a:cubicBezTo>
                  <a:pt x="361" y="262"/>
                  <a:pt x="351" y="262"/>
                  <a:pt x="345" y="266"/>
                </a:cubicBezTo>
                <a:cubicBezTo>
                  <a:pt x="269" y="310"/>
                  <a:pt x="269" y="310"/>
                  <a:pt x="269" y="310"/>
                </a:cubicBezTo>
                <a:cubicBezTo>
                  <a:pt x="0" y="155"/>
                  <a:pt x="0" y="155"/>
                  <a:pt x="0" y="155"/>
                </a:cubicBezTo>
                <a:cubicBezTo>
                  <a:pt x="267" y="0"/>
                  <a:pt x="267" y="0"/>
                  <a:pt x="267" y="0"/>
                </a:cubicBezTo>
                <a:lnTo>
                  <a:pt x="536" y="155"/>
                </a:lnTo>
                <a:close/>
              </a:path>
            </a:pathLst>
          </a:custGeom>
          <a:solidFill>
            <a:srgbClr val="598F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7" name="Freeform 364">
            <a:extLst>
              <a:ext uri="{FF2B5EF4-FFF2-40B4-BE49-F238E27FC236}">
                <a16:creationId xmlns:a16="http://schemas.microsoft.com/office/drawing/2014/main" id="{EF91451B-F416-47C9-86EC-B7386579CE66}"/>
              </a:ext>
            </a:extLst>
          </p:cNvPr>
          <p:cNvSpPr>
            <a:spLocks/>
          </p:cNvSpPr>
          <p:nvPr/>
        </p:nvSpPr>
        <p:spPr bwMode="auto">
          <a:xfrm>
            <a:off x="2000250" y="2425286"/>
            <a:ext cx="1682770" cy="976898"/>
          </a:xfrm>
          <a:custGeom>
            <a:avLst/>
            <a:gdLst>
              <a:gd name="T0" fmla="*/ 0 w 514"/>
              <a:gd name="T1" fmla="*/ 149 h 298"/>
              <a:gd name="T2" fmla="*/ 256 w 514"/>
              <a:gd name="T3" fmla="*/ 0 h 298"/>
              <a:gd name="T4" fmla="*/ 514 w 514"/>
              <a:gd name="T5" fmla="*/ 149 h 298"/>
              <a:gd name="T6" fmla="*/ 446 w 514"/>
              <a:gd name="T7" fmla="*/ 188 h 298"/>
              <a:gd name="T8" fmla="*/ 439 w 514"/>
              <a:gd name="T9" fmla="*/ 200 h 298"/>
              <a:gd name="T10" fmla="*/ 446 w 514"/>
              <a:gd name="T11" fmla="*/ 211 h 298"/>
              <a:gd name="T12" fmla="*/ 453 w 514"/>
              <a:gd name="T13" fmla="*/ 213 h 298"/>
              <a:gd name="T14" fmla="*/ 477 w 514"/>
              <a:gd name="T15" fmla="*/ 222 h 298"/>
              <a:gd name="T16" fmla="*/ 480 w 514"/>
              <a:gd name="T17" fmla="*/ 224 h 298"/>
              <a:gd name="T18" fmla="*/ 496 w 514"/>
              <a:gd name="T19" fmla="*/ 248 h 298"/>
              <a:gd name="T20" fmla="*/ 479 w 514"/>
              <a:gd name="T21" fmla="*/ 272 h 298"/>
              <a:gd name="T22" fmla="*/ 428 w 514"/>
              <a:gd name="T23" fmla="*/ 285 h 298"/>
              <a:gd name="T24" fmla="*/ 379 w 514"/>
              <a:gd name="T25" fmla="*/ 273 h 298"/>
              <a:gd name="T26" fmla="*/ 364 w 514"/>
              <a:gd name="T27" fmla="*/ 260 h 298"/>
              <a:gd name="T28" fmla="*/ 359 w 514"/>
              <a:gd name="T29" fmla="*/ 255 h 298"/>
              <a:gd name="T30" fmla="*/ 345 w 514"/>
              <a:gd name="T31" fmla="*/ 252 h 298"/>
              <a:gd name="T32" fmla="*/ 331 w 514"/>
              <a:gd name="T33" fmla="*/ 255 h 298"/>
              <a:gd name="T34" fmla="*/ 258 w 514"/>
              <a:gd name="T35" fmla="*/ 298 h 298"/>
              <a:gd name="T36" fmla="*/ 0 w 514"/>
              <a:gd name="T37" fmla="*/ 149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14" h="298">
                <a:moveTo>
                  <a:pt x="0" y="149"/>
                </a:moveTo>
                <a:cubicBezTo>
                  <a:pt x="256" y="0"/>
                  <a:pt x="256" y="0"/>
                  <a:pt x="256" y="0"/>
                </a:cubicBezTo>
                <a:cubicBezTo>
                  <a:pt x="514" y="149"/>
                  <a:pt x="514" y="149"/>
                  <a:pt x="514" y="149"/>
                </a:cubicBezTo>
                <a:cubicBezTo>
                  <a:pt x="446" y="188"/>
                  <a:pt x="446" y="188"/>
                  <a:pt x="446" y="188"/>
                </a:cubicBezTo>
                <a:cubicBezTo>
                  <a:pt x="441" y="191"/>
                  <a:pt x="439" y="195"/>
                  <a:pt x="439" y="200"/>
                </a:cubicBezTo>
                <a:cubicBezTo>
                  <a:pt x="439" y="204"/>
                  <a:pt x="441" y="208"/>
                  <a:pt x="446" y="211"/>
                </a:cubicBezTo>
                <a:cubicBezTo>
                  <a:pt x="448" y="212"/>
                  <a:pt x="450" y="213"/>
                  <a:pt x="453" y="213"/>
                </a:cubicBezTo>
                <a:cubicBezTo>
                  <a:pt x="462" y="215"/>
                  <a:pt x="470" y="218"/>
                  <a:pt x="477" y="222"/>
                </a:cubicBezTo>
                <a:cubicBezTo>
                  <a:pt x="478" y="223"/>
                  <a:pt x="479" y="223"/>
                  <a:pt x="480" y="224"/>
                </a:cubicBezTo>
                <a:cubicBezTo>
                  <a:pt x="490" y="231"/>
                  <a:pt x="496" y="239"/>
                  <a:pt x="496" y="248"/>
                </a:cubicBezTo>
                <a:cubicBezTo>
                  <a:pt x="496" y="257"/>
                  <a:pt x="490" y="265"/>
                  <a:pt x="479" y="272"/>
                </a:cubicBezTo>
                <a:cubicBezTo>
                  <a:pt x="466" y="280"/>
                  <a:pt x="448" y="285"/>
                  <a:pt x="428" y="285"/>
                </a:cubicBezTo>
                <a:cubicBezTo>
                  <a:pt x="410" y="285"/>
                  <a:pt x="392" y="281"/>
                  <a:pt x="379" y="273"/>
                </a:cubicBezTo>
                <a:cubicBezTo>
                  <a:pt x="372" y="269"/>
                  <a:pt x="367" y="265"/>
                  <a:pt x="364" y="260"/>
                </a:cubicBezTo>
                <a:cubicBezTo>
                  <a:pt x="363" y="258"/>
                  <a:pt x="361" y="256"/>
                  <a:pt x="359" y="255"/>
                </a:cubicBezTo>
                <a:cubicBezTo>
                  <a:pt x="355" y="253"/>
                  <a:pt x="350" y="252"/>
                  <a:pt x="345" y="252"/>
                </a:cubicBezTo>
                <a:cubicBezTo>
                  <a:pt x="340" y="252"/>
                  <a:pt x="335" y="253"/>
                  <a:pt x="331" y="255"/>
                </a:cubicBezTo>
                <a:cubicBezTo>
                  <a:pt x="258" y="298"/>
                  <a:pt x="258" y="298"/>
                  <a:pt x="258" y="298"/>
                </a:cubicBezTo>
                <a:lnTo>
                  <a:pt x="0" y="149"/>
                </a:lnTo>
                <a:close/>
              </a:path>
            </a:pathLst>
          </a:custGeom>
          <a:solidFill>
            <a:srgbClr val="4C88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8" name="Freeform 365">
            <a:extLst>
              <a:ext uri="{FF2B5EF4-FFF2-40B4-BE49-F238E27FC236}">
                <a16:creationId xmlns:a16="http://schemas.microsoft.com/office/drawing/2014/main" id="{ACF1AC09-8C3D-4D67-978F-A6CF10058CE8}"/>
              </a:ext>
            </a:extLst>
          </p:cNvPr>
          <p:cNvSpPr>
            <a:spLocks/>
          </p:cNvSpPr>
          <p:nvPr/>
        </p:nvSpPr>
        <p:spPr bwMode="auto">
          <a:xfrm>
            <a:off x="2804301" y="3215500"/>
            <a:ext cx="794867" cy="337768"/>
          </a:xfrm>
          <a:custGeom>
            <a:avLst/>
            <a:gdLst>
              <a:gd name="T0" fmla="*/ 243 w 243"/>
              <a:gd name="T1" fmla="*/ 4 h 103"/>
              <a:gd name="T2" fmla="*/ 242 w 243"/>
              <a:gd name="T3" fmla="*/ 8 h 103"/>
              <a:gd name="T4" fmla="*/ 240 w 243"/>
              <a:gd name="T5" fmla="*/ 13 h 103"/>
              <a:gd name="T6" fmla="*/ 237 w 243"/>
              <a:gd name="T7" fmla="*/ 17 h 103"/>
              <a:gd name="T8" fmla="*/ 232 w 243"/>
              <a:gd name="T9" fmla="*/ 22 h 103"/>
              <a:gd name="T10" fmla="*/ 228 w 243"/>
              <a:gd name="T11" fmla="*/ 25 h 103"/>
              <a:gd name="T12" fmla="*/ 222 w 243"/>
              <a:gd name="T13" fmla="*/ 29 h 103"/>
              <a:gd name="T14" fmla="*/ 214 w 243"/>
              <a:gd name="T15" fmla="*/ 34 h 103"/>
              <a:gd name="T16" fmla="*/ 205 w 243"/>
              <a:gd name="T17" fmla="*/ 37 h 103"/>
              <a:gd name="T18" fmla="*/ 198 w 243"/>
              <a:gd name="T19" fmla="*/ 39 h 103"/>
              <a:gd name="T20" fmla="*/ 191 w 243"/>
              <a:gd name="T21" fmla="*/ 40 h 103"/>
              <a:gd name="T22" fmla="*/ 183 w 243"/>
              <a:gd name="T23" fmla="*/ 42 h 103"/>
              <a:gd name="T24" fmla="*/ 173 w 243"/>
              <a:gd name="T25" fmla="*/ 42 h 103"/>
              <a:gd name="T26" fmla="*/ 166 w 243"/>
              <a:gd name="T27" fmla="*/ 42 h 103"/>
              <a:gd name="T28" fmla="*/ 159 w 243"/>
              <a:gd name="T29" fmla="*/ 42 h 103"/>
              <a:gd name="T30" fmla="*/ 152 w 243"/>
              <a:gd name="T31" fmla="*/ 41 h 103"/>
              <a:gd name="T32" fmla="*/ 145 w 243"/>
              <a:gd name="T33" fmla="*/ 39 h 103"/>
              <a:gd name="T34" fmla="*/ 137 w 243"/>
              <a:gd name="T35" fmla="*/ 38 h 103"/>
              <a:gd name="T36" fmla="*/ 128 w 243"/>
              <a:gd name="T37" fmla="*/ 34 h 103"/>
              <a:gd name="T38" fmla="*/ 122 w 243"/>
              <a:gd name="T39" fmla="*/ 32 h 103"/>
              <a:gd name="T40" fmla="*/ 98 w 243"/>
              <a:gd name="T41" fmla="*/ 12 h 103"/>
              <a:gd name="T42" fmla="*/ 96 w 243"/>
              <a:gd name="T43" fmla="*/ 11 h 103"/>
              <a:gd name="T44" fmla="*/ 93 w 243"/>
              <a:gd name="T45" fmla="*/ 10 h 103"/>
              <a:gd name="T46" fmla="*/ 91 w 243"/>
              <a:gd name="T47" fmla="*/ 9 h 103"/>
              <a:gd name="T48" fmla="*/ 89 w 243"/>
              <a:gd name="T49" fmla="*/ 9 h 103"/>
              <a:gd name="T50" fmla="*/ 87 w 243"/>
              <a:gd name="T51" fmla="*/ 9 h 103"/>
              <a:gd name="T52" fmla="*/ 84 w 243"/>
              <a:gd name="T53" fmla="*/ 9 h 103"/>
              <a:gd name="T54" fmla="*/ 82 w 243"/>
              <a:gd name="T55" fmla="*/ 10 h 103"/>
              <a:gd name="T56" fmla="*/ 80 w 243"/>
              <a:gd name="T57" fmla="*/ 10 h 103"/>
              <a:gd name="T58" fmla="*/ 76 w 243"/>
              <a:gd name="T59" fmla="*/ 12 h 103"/>
              <a:gd name="T60" fmla="*/ 77 w 243"/>
              <a:gd name="T61" fmla="*/ 58 h 103"/>
              <a:gd name="T62" fmla="*/ 80 w 243"/>
              <a:gd name="T63" fmla="*/ 57 h 103"/>
              <a:gd name="T64" fmla="*/ 84 w 243"/>
              <a:gd name="T65" fmla="*/ 56 h 103"/>
              <a:gd name="T66" fmla="*/ 87 w 243"/>
              <a:gd name="T67" fmla="*/ 56 h 103"/>
              <a:gd name="T68" fmla="*/ 90 w 243"/>
              <a:gd name="T69" fmla="*/ 56 h 103"/>
              <a:gd name="T70" fmla="*/ 94 w 243"/>
              <a:gd name="T71" fmla="*/ 57 h 103"/>
              <a:gd name="T72" fmla="*/ 97 w 243"/>
              <a:gd name="T73" fmla="*/ 58 h 103"/>
              <a:gd name="T74" fmla="*/ 121 w 243"/>
              <a:gd name="T75" fmla="*/ 78 h 103"/>
              <a:gd name="T76" fmla="*/ 127 w 243"/>
              <a:gd name="T77" fmla="*/ 81 h 103"/>
              <a:gd name="T78" fmla="*/ 133 w 243"/>
              <a:gd name="T79" fmla="*/ 83 h 103"/>
              <a:gd name="T80" fmla="*/ 139 w 243"/>
              <a:gd name="T81" fmla="*/ 85 h 103"/>
              <a:gd name="T82" fmla="*/ 145 w 243"/>
              <a:gd name="T83" fmla="*/ 86 h 103"/>
              <a:gd name="T84" fmla="*/ 151 w 243"/>
              <a:gd name="T85" fmla="*/ 88 h 103"/>
              <a:gd name="T86" fmla="*/ 157 w 243"/>
              <a:gd name="T87" fmla="*/ 88 h 103"/>
              <a:gd name="T88" fmla="*/ 162 w 243"/>
              <a:gd name="T89" fmla="*/ 89 h 103"/>
              <a:gd name="T90" fmla="*/ 167 w 243"/>
              <a:gd name="T91" fmla="*/ 89 h 103"/>
              <a:gd name="T92" fmla="*/ 175 w 243"/>
              <a:gd name="T93" fmla="*/ 89 h 103"/>
              <a:gd name="T94" fmla="*/ 182 w 243"/>
              <a:gd name="T95" fmla="*/ 88 h 103"/>
              <a:gd name="T96" fmla="*/ 188 w 243"/>
              <a:gd name="T97" fmla="*/ 88 h 103"/>
              <a:gd name="T98" fmla="*/ 194 w 243"/>
              <a:gd name="T99" fmla="*/ 87 h 103"/>
              <a:gd name="T100" fmla="*/ 201 w 243"/>
              <a:gd name="T101" fmla="*/ 85 h 103"/>
              <a:gd name="T102" fmla="*/ 206 w 243"/>
              <a:gd name="T103" fmla="*/ 84 h 103"/>
              <a:gd name="T104" fmla="*/ 215 w 243"/>
              <a:gd name="T105" fmla="*/ 80 h 103"/>
              <a:gd name="T106" fmla="*/ 223 w 243"/>
              <a:gd name="T107" fmla="*/ 76 h 103"/>
              <a:gd name="T108" fmla="*/ 228 w 243"/>
              <a:gd name="T109" fmla="*/ 72 h 103"/>
              <a:gd name="T110" fmla="*/ 232 w 243"/>
              <a:gd name="T111" fmla="*/ 69 h 103"/>
              <a:gd name="T112" fmla="*/ 236 w 243"/>
              <a:gd name="T113" fmla="*/ 65 h 103"/>
              <a:gd name="T114" fmla="*/ 238 w 243"/>
              <a:gd name="T115" fmla="*/ 62 h 103"/>
              <a:gd name="T116" fmla="*/ 241 w 243"/>
              <a:gd name="T117" fmla="*/ 58 h 103"/>
              <a:gd name="T118" fmla="*/ 242 w 243"/>
              <a:gd name="T119" fmla="*/ 55 h 103"/>
              <a:gd name="T120" fmla="*/ 243 w 243"/>
              <a:gd name="T121" fmla="*/ 52 h 103"/>
              <a:gd name="T122" fmla="*/ 243 w 243"/>
              <a:gd name="T123" fmla="*/ 48 h 103"/>
              <a:gd name="T124" fmla="*/ 243 w 243"/>
              <a:gd name="T125" fmla="*/ 1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3" h="103">
                <a:moveTo>
                  <a:pt x="243" y="1"/>
                </a:moveTo>
                <a:cubicBezTo>
                  <a:pt x="243" y="1"/>
                  <a:pt x="243" y="2"/>
                  <a:pt x="243" y="2"/>
                </a:cubicBezTo>
                <a:cubicBezTo>
                  <a:pt x="243" y="3"/>
                  <a:pt x="243" y="3"/>
                  <a:pt x="243" y="3"/>
                </a:cubicBezTo>
                <a:cubicBezTo>
                  <a:pt x="243" y="3"/>
                  <a:pt x="243" y="4"/>
                  <a:pt x="243" y="4"/>
                </a:cubicBezTo>
                <a:cubicBezTo>
                  <a:pt x="243" y="5"/>
                  <a:pt x="243" y="5"/>
                  <a:pt x="243" y="5"/>
                </a:cubicBezTo>
                <a:cubicBezTo>
                  <a:pt x="243" y="6"/>
                  <a:pt x="243" y="6"/>
                  <a:pt x="242" y="6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8"/>
                  <a:pt x="242" y="8"/>
                  <a:pt x="242" y="8"/>
                </a:cubicBezTo>
                <a:cubicBezTo>
                  <a:pt x="242" y="9"/>
                  <a:pt x="242" y="9"/>
                  <a:pt x="242" y="9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1" y="11"/>
                  <a:pt x="241" y="11"/>
                  <a:pt x="241" y="11"/>
                </a:cubicBezTo>
                <a:cubicBezTo>
                  <a:pt x="240" y="12"/>
                  <a:pt x="240" y="12"/>
                  <a:pt x="240" y="13"/>
                </a:cubicBezTo>
                <a:cubicBezTo>
                  <a:pt x="240" y="13"/>
                  <a:pt x="240" y="13"/>
                  <a:pt x="240" y="13"/>
                </a:cubicBezTo>
                <a:cubicBezTo>
                  <a:pt x="239" y="14"/>
                  <a:pt x="239" y="14"/>
                  <a:pt x="238" y="15"/>
                </a:cubicBezTo>
                <a:cubicBezTo>
                  <a:pt x="238" y="16"/>
                  <a:pt x="238" y="16"/>
                  <a:pt x="238" y="16"/>
                </a:cubicBezTo>
                <a:cubicBezTo>
                  <a:pt x="238" y="16"/>
                  <a:pt x="237" y="17"/>
                  <a:pt x="237" y="17"/>
                </a:cubicBezTo>
                <a:cubicBezTo>
                  <a:pt x="236" y="18"/>
                  <a:pt x="236" y="18"/>
                  <a:pt x="236" y="18"/>
                </a:cubicBezTo>
                <a:cubicBezTo>
                  <a:pt x="236" y="18"/>
                  <a:pt x="235" y="19"/>
                  <a:pt x="235" y="20"/>
                </a:cubicBezTo>
                <a:cubicBezTo>
                  <a:pt x="234" y="20"/>
                  <a:pt x="234" y="20"/>
                  <a:pt x="234" y="20"/>
                </a:cubicBezTo>
                <a:cubicBezTo>
                  <a:pt x="234" y="21"/>
                  <a:pt x="233" y="22"/>
                  <a:pt x="232" y="22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30" y="24"/>
                  <a:pt x="230" y="24"/>
                  <a:pt x="230" y="24"/>
                </a:cubicBezTo>
                <a:cubicBezTo>
                  <a:pt x="230" y="24"/>
                  <a:pt x="230" y="24"/>
                  <a:pt x="229" y="25"/>
                </a:cubicBezTo>
                <a:cubicBezTo>
                  <a:pt x="228" y="25"/>
                  <a:pt x="228" y="25"/>
                  <a:pt x="228" y="25"/>
                </a:cubicBezTo>
                <a:cubicBezTo>
                  <a:pt x="228" y="26"/>
                  <a:pt x="228" y="26"/>
                  <a:pt x="227" y="26"/>
                </a:cubicBezTo>
                <a:cubicBezTo>
                  <a:pt x="226" y="27"/>
                  <a:pt x="226" y="27"/>
                  <a:pt x="226" y="27"/>
                </a:cubicBezTo>
                <a:cubicBezTo>
                  <a:pt x="226" y="27"/>
                  <a:pt x="225" y="28"/>
                  <a:pt x="224" y="28"/>
                </a:cubicBezTo>
                <a:cubicBezTo>
                  <a:pt x="224" y="29"/>
                  <a:pt x="223" y="29"/>
                  <a:pt x="222" y="29"/>
                </a:cubicBezTo>
                <a:cubicBezTo>
                  <a:pt x="221" y="30"/>
                  <a:pt x="220" y="31"/>
                  <a:pt x="219" y="31"/>
                </a:cubicBezTo>
                <a:cubicBezTo>
                  <a:pt x="219" y="31"/>
                  <a:pt x="219" y="31"/>
                  <a:pt x="219" y="31"/>
                </a:cubicBezTo>
                <a:cubicBezTo>
                  <a:pt x="218" y="32"/>
                  <a:pt x="216" y="33"/>
                  <a:pt x="215" y="33"/>
                </a:cubicBezTo>
                <a:cubicBezTo>
                  <a:pt x="214" y="34"/>
                  <a:pt x="214" y="34"/>
                  <a:pt x="214" y="34"/>
                </a:cubicBezTo>
                <a:cubicBezTo>
                  <a:pt x="213" y="34"/>
                  <a:pt x="212" y="35"/>
                  <a:pt x="211" y="35"/>
                </a:cubicBezTo>
                <a:cubicBezTo>
                  <a:pt x="210" y="35"/>
                  <a:pt x="210" y="35"/>
                  <a:pt x="210" y="35"/>
                </a:cubicBezTo>
                <a:cubicBezTo>
                  <a:pt x="209" y="36"/>
                  <a:pt x="207" y="36"/>
                  <a:pt x="206" y="37"/>
                </a:cubicBezTo>
                <a:cubicBezTo>
                  <a:pt x="206" y="37"/>
                  <a:pt x="205" y="37"/>
                  <a:pt x="205" y="37"/>
                </a:cubicBezTo>
                <a:cubicBezTo>
                  <a:pt x="204" y="37"/>
                  <a:pt x="203" y="38"/>
                  <a:pt x="203" y="38"/>
                </a:cubicBezTo>
                <a:cubicBezTo>
                  <a:pt x="202" y="38"/>
                  <a:pt x="202" y="38"/>
                  <a:pt x="201" y="38"/>
                </a:cubicBezTo>
                <a:cubicBezTo>
                  <a:pt x="201" y="38"/>
                  <a:pt x="200" y="38"/>
                  <a:pt x="199" y="39"/>
                </a:cubicBezTo>
                <a:cubicBezTo>
                  <a:pt x="199" y="39"/>
                  <a:pt x="198" y="39"/>
                  <a:pt x="198" y="39"/>
                </a:cubicBezTo>
                <a:cubicBezTo>
                  <a:pt x="197" y="39"/>
                  <a:pt x="197" y="39"/>
                  <a:pt x="196" y="39"/>
                </a:cubicBezTo>
                <a:cubicBezTo>
                  <a:pt x="195" y="40"/>
                  <a:pt x="195" y="40"/>
                  <a:pt x="194" y="40"/>
                </a:cubicBezTo>
                <a:cubicBezTo>
                  <a:pt x="194" y="40"/>
                  <a:pt x="193" y="40"/>
                  <a:pt x="193" y="40"/>
                </a:cubicBezTo>
                <a:cubicBezTo>
                  <a:pt x="192" y="40"/>
                  <a:pt x="192" y="40"/>
                  <a:pt x="191" y="40"/>
                </a:cubicBezTo>
                <a:cubicBezTo>
                  <a:pt x="190" y="40"/>
                  <a:pt x="189" y="41"/>
                  <a:pt x="188" y="41"/>
                </a:cubicBezTo>
                <a:cubicBezTo>
                  <a:pt x="188" y="41"/>
                  <a:pt x="187" y="41"/>
                  <a:pt x="187" y="41"/>
                </a:cubicBezTo>
                <a:cubicBezTo>
                  <a:pt x="186" y="41"/>
                  <a:pt x="185" y="41"/>
                  <a:pt x="183" y="41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181" y="42"/>
                  <a:pt x="180" y="42"/>
                  <a:pt x="179" y="42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77" y="42"/>
                  <a:pt x="176" y="42"/>
                  <a:pt x="175" y="42"/>
                </a:cubicBezTo>
                <a:cubicBezTo>
                  <a:pt x="174" y="42"/>
                  <a:pt x="174" y="42"/>
                  <a:pt x="173" y="42"/>
                </a:cubicBezTo>
                <a:cubicBezTo>
                  <a:pt x="173" y="42"/>
                  <a:pt x="172" y="42"/>
                  <a:pt x="171" y="42"/>
                </a:cubicBezTo>
                <a:cubicBezTo>
                  <a:pt x="171" y="42"/>
                  <a:pt x="170" y="42"/>
                  <a:pt x="170" y="42"/>
                </a:cubicBezTo>
                <a:cubicBezTo>
                  <a:pt x="169" y="42"/>
                  <a:pt x="168" y="42"/>
                  <a:pt x="168" y="42"/>
                </a:cubicBezTo>
                <a:cubicBezTo>
                  <a:pt x="167" y="42"/>
                  <a:pt x="166" y="42"/>
                  <a:pt x="166" y="42"/>
                </a:cubicBezTo>
                <a:cubicBezTo>
                  <a:pt x="165" y="42"/>
                  <a:pt x="165" y="42"/>
                  <a:pt x="164" y="42"/>
                </a:cubicBezTo>
                <a:cubicBezTo>
                  <a:pt x="163" y="42"/>
                  <a:pt x="163" y="42"/>
                  <a:pt x="162" y="42"/>
                </a:cubicBezTo>
                <a:cubicBezTo>
                  <a:pt x="162" y="42"/>
                  <a:pt x="161" y="42"/>
                  <a:pt x="160" y="42"/>
                </a:cubicBezTo>
                <a:cubicBezTo>
                  <a:pt x="160" y="42"/>
                  <a:pt x="159" y="42"/>
                  <a:pt x="159" y="42"/>
                </a:cubicBezTo>
                <a:cubicBezTo>
                  <a:pt x="158" y="41"/>
                  <a:pt x="157" y="41"/>
                  <a:pt x="157" y="41"/>
                </a:cubicBezTo>
                <a:cubicBezTo>
                  <a:pt x="156" y="41"/>
                  <a:pt x="156" y="41"/>
                  <a:pt x="155" y="41"/>
                </a:cubicBezTo>
                <a:cubicBezTo>
                  <a:pt x="154" y="41"/>
                  <a:pt x="154" y="41"/>
                  <a:pt x="153" y="41"/>
                </a:cubicBezTo>
                <a:cubicBezTo>
                  <a:pt x="153" y="41"/>
                  <a:pt x="152" y="41"/>
                  <a:pt x="152" y="41"/>
                </a:cubicBezTo>
                <a:cubicBezTo>
                  <a:pt x="151" y="41"/>
                  <a:pt x="150" y="40"/>
                  <a:pt x="150" y="40"/>
                </a:cubicBezTo>
                <a:cubicBezTo>
                  <a:pt x="149" y="40"/>
                  <a:pt x="149" y="40"/>
                  <a:pt x="148" y="40"/>
                </a:cubicBezTo>
                <a:cubicBezTo>
                  <a:pt x="147" y="40"/>
                  <a:pt x="147" y="40"/>
                  <a:pt x="146" y="40"/>
                </a:cubicBezTo>
                <a:cubicBezTo>
                  <a:pt x="146" y="40"/>
                  <a:pt x="145" y="40"/>
                  <a:pt x="145" y="39"/>
                </a:cubicBezTo>
                <a:cubicBezTo>
                  <a:pt x="144" y="39"/>
                  <a:pt x="143" y="39"/>
                  <a:pt x="142" y="39"/>
                </a:cubicBezTo>
                <a:cubicBezTo>
                  <a:pt x="142" y="39"/>
                  <a:pt x="141" y="39"/>
                  <a:pt x="141" y="39"/>
                </a:cubicBezTo>
                <a:cubicBezTo>
                  <a:pt x="140" y="38"/>
                  <a:pt x="139" y="38"/>
                  <a:pt x="139" y="38"/>
                </a:cubicBezTo>
                <a:cubicBezTo>
                  <a:pt x="138" y="38"/>
                  <a:pt x="138" y="38"/>
                  <a:pt x="137" y="38"/>
                </a:cubicBezTo>
                <a:cubicBezTo>
                  <a:pt x="136" y="37"/>
                  <a:pt x="135" y="37"/>
                  <a:pt x="133" y="36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32" y="36"/>
                  <a:pt x="131" y="35"/>
                  <a:pt x="129" y="35"/>
                </a:cubicBezTo>
                <a:cubicBezTo>
                  <a:pt x="129" y="35"/>
                  <a:pt x="128" y="35"/>
                  <a:pt x="128" y="34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26" y="34"/>
                  <a:pt x="125" y="33"/>
                  <a:pt x="125" y="33"/>
                </a:cubicBezTo>
                <a:cubicBezTo>
                  <a:pt x="125" y="33"/>
                  <a:pt x="124" y="33"/>
                  <a:pt x="124" y="33"/>
                </a:cubicBezTo>
                <a:cubicBezTo>
                  <a:pt x="123" y="32"/>
                  <a:pt x="123" y="32"/>
                  <a:pt x="122" y="32"/>
                </a:cubicBezTo>
                <a:cubicBezTo>
                  <a:pt x="121" y="31"/>
                  <a:pt x="121" y="31"/>
                  <a:pt x="121" y="31"/>
                </a:cubicBezTo>
                <a:cubicBezTo>
                  <a:pt x="120" y="31"/>
                  <a:pt x="119" y="30"/>
                  <a:pt x="118" y="30"/>
                </a:cubicBezTo>
                <a:cubicBezTo>
                  <a:pt x="111" y="25"/>
                  <a:pt x="105" y="20"/>
                  <a:pt x="102" y="15"/>
                </a:cubicBezTo>
                <a:cubicBezTo>
                  <a:pt x="101" y="14"/>
                  <a:pt x="100" y="13"/>
                  <a:pt x="98" y="12"/>
                </a:cubicBezTo>
                <a:cubicBezTo>
                  <a:pt x="98" y="11"/>
                  <a:pt x="97" y="11"/>
                  <a:pt x="97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6" y="11"/>
                  <a:pt x="96" y="11"/>
                  <a:pt x="96" y="11"/>
                </a:cubicBezTo>
                <a:cubicBezTo>
                  <a:pt x="96" y="11"/>
                  <a:pt x="96" y="11"/>
                  <a:pt x="96" y="11"/>
                </a:cubicBezTo>
                <a:cubicBezTo>
                  <a:pt x="95" y="10"/>
                  <a:pt x="95" y="10"/>
                  <a:pt x="94" y="10"/>
                </a:cubicBezTo>
                <a:cubicBezTo>
                  <a:pt x="94" y="10"/>
                  <a:pt x="94" y="10"/>
                  <a:pt x="94" y="10"/>
                </a:cubicBezTo>
                <a:cubicBezTo>
                  <a:pt x="94" y="10"/>
                  <a:pt x="94" y="10"/>
                  <a:pt x="94" y="10"/>
                </a:cubicBezTo>
                <a:cubicBezTo>
                  <a:pt x="93" y="10"/>
                  <a:pt x="93" y="10"/>
                  <a:pt x="93" y="10"/>
                </a:cubicBezTo>
                <a:cubicBezTo>
                  <a:pt x="92" y="10"/>
                  <a:pt x="92" y="10"/>
                  <a:pt x="92" y="10"/>
                </a:cubicBezTo>
                <a:cubicBezTo>
                  <a:pt x="92" y="10"/>
                  <a:pt x="92" y="10"/>
                  <a:pt x="92" y="10"/>
                </a:cubicBezTo>
                <a:cubicBezTo>
                  <a:pt x="91" y="9"/>
                  <a:pt x="91" y="9"/>
                  <a:pt x="91" y="9"/>
                </a:cubicBezTo>
                <a:cubicBezTo>
                  <a:pt x="91" y="9"/>
                  <a:pt x="91" y="9"/>
                  <a:pt x="91" y="9"/>
                </a:cubicBezTo>
                <a:cubicBezTo>
                  <a:pt x="91" y="9"/>
                  <a:pt x="91" y="9"/>
                  <a:pt x="91" y="9"/>
                </a:cubicBezTo>
                <a:cubicBezTo>
                  <a:pt x="90" y="9"/>
                  <a:pt x="90" y="9"/>
                  <a:pt x="90" y="9"/>
                </a:cubicBezTo>
                <a:cubicBezTo>
                  <a:pt x="89" y="9"/>
                  <a:pt x="89" y="9"/>
                  <a:pt x="89" y="9"/>
                </a:cubicBezTo>
                <a:cubicBezTo>
                  <a:pt x="89" y="9"/>
                  <a:pt x="89" y="9"/>
                  <a:pt x="89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7" y="9"/>
                  <a:pt x="87" y="9"/>
                  <a:pt x="87" y="9"/>
                </a:cubicBezTo>
                <a:cubicBezTo>
                  <a:pt x="86" y="9"/>
                  <a:pt x="86" y="9"/>
                  <a:pt x="86" y="9"/>
                </a:cubicBezTo>
                <a:cubicBezTo>
                  <a:pt x="86" y="9"/>
                  <a:pt x="86" y="9"/>
                  <a:pt x="86" y="9"/>
                </a:cubicBezTo>
                <a:cubicBezTo>
                  <a:pt x="86" y="9"/>
                  <a:pt x="85" y="9"/>
                  <a:pt x="85" y="9"/>
                </a:cubicBezTo>
                <a:cubicBezTo>
                  <a:pt x="84" y="9"/>
                  <a:pt x="84" y="9"/>
                  <a:pt x="84" y="9"/>
                </a:cubicBezTo>
                <a:cubicBezTo>
                  <a:pt x="84" y="9"/>
                  <a:pt x="84" y="9"/>
                  <a:pt x="84" y="9"/>
                </a:cubicBezTo>
                <a:cubicBezTo>
                  <a:pt x="84" y="9"/>
                  <a:pt x="83" y="9"/>
                  <a:pt x="83" y="9"/>
                </a:cubicBezTo>
                <a:cubicBezTo>
                  <a:pt x="82" y="9"/>
                  <a:pt x="82" y="9"/>
                  <a:pt x="82" y="9"/>
                </a:cubicBezTo>
                <a:cubicBezTo>
                  <a:pt x="82" y="10"/>
                  <a:pt x="82" y="10"/>
                  <a:pt x="82" y="10"/>
                </a:cubicBezTo>
                <a:cubicBezTo>
                  <a:pt x="81" y="10"/>
                  <a:pt x="81" y="10"/>
                  <a:pt x="81" y="10"/>
                </a:cubicBezTo>
                <a:cubicBezTo>
                  <a:pt x="81" y="10"/>
                  <a:pt x="81" y="10"/>
                  <a:pt x="81" y="10"/>
                </a:cubicBezTo>
                <a:cubicBezTo>
                  <a:pt x="80" y="10"/>
                  <a:pt x="80" y="10"/>
                  <a:pt x="80" y="10"/>
                </a:cubicBezTo>
                <a:cubicBezTo>
                  <a:pt x="80" y="10"/>
                  <a:pt x="80" y="10"/>
                  <a:pt x="80" y="10"/>
                </a:cubicBezTo>
                <a:cubicBezTo>
                  <a:pt x="79" y="10"/>
                  <a:pt x="79" y="10"/>
                  <a:pt x="79" y="10"/>
                </a:cubicBezTo>
                <a:cubicBezTo>
                  <a:pt x="79" y="10"/>
                  <a:pt x="78" y="11"/>
                  <a:pt x="78" y="11"/>
                </a:cubicBezTo>
                <a:cubicBezTo>
                  <a:pt x="78" y="11"/>
                  <a:pt x="78" y="11"/>
                  <a:pt x="78" y="11"/>
                </a:cubicBezTo>
                <a:cubicBezTo>
                  <a:pt x="77" y="11"/>
                  <a:pt x="77" y="11"/>
                  <a:pt x="76" y="12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103"/>
                  <a:pt x="0" y="103"/>
                  <a:pt x="0" y="103"/>
                </a:cubicBezTo>
                <a:cubicBezTo>
                  <a:pt x="76" y="59"/>
                  <a:pt x="76" y="59"/>
                  <a:pt x="76" y="59"/>
                </a:cubicBezTo>
                <a:cubicBezTo>
                  <a:pt x="76" y="58"/>
                  <a:pt x="77" y="58"/>
                  <a:pt x="77" y="58"/>
                </a:cubicBezTo>
                <a:cubicBezTo>
                  <a:pt x="78" y="58"/>
                  <a:pt x="78" y="58"/>
                  <a:pt x="78" y="58"/>
                </a:cubicBezTo>
                <a:cubicBezTo>
                  <a:pt x="78" y="57"/>
                  <a:pt x="79" y="57"/>
                  <a:pt x="79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2" y="56"/>
                  <a:pt x="82" y="56"/>
                  <a:pt x="82" y="56"/>
                </a:cubicBezTo>
                <a:cubicBezTo>
                  <a:pt x="82" y="56"/>
                  <a:pt x="82" y="56"/>
                  <a:pt x="82" y="56"/>
                </a:cubicBezTo>
                <a:cubicBezTo>
                  <a:pt x="83" y="56"/>
                  <a:pt x="84" y="56"/>
                  <a:pt x="84" y="56"/>
                </a:cubicBezTo>
                <a:cubicBezTo>
                  <a:pt x="85" y="56"/>
                  <a:pt x="85" y="56"/>
                  <a:pt x="85" y="56"/>
                </a:cubicBezTo>
                <a:cubicBezTo>
                  <a:pt x="85" y="56"/>
                  <a:pt x="85" y="56"/>
                  <a:pt x="86" y="56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56"/>
                  <a:pt x="87" y="56"/>
                  <a:pt x="87" y="56"/>
                </a:cubicBezTo>
                <a:cubicBezTo>
                  <a:pt x="88" y="56"/>
                  <a:pt x="88" y="56"/>
                  <a:pt x="88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0" y="56"/>
                  <a:pt x="90" y="56"/>
                  <a:pt x="90" y="56"/>
                </a:cubicBezTo>
                <a:cubicBezTo>
                  <a:pt x="90" y="56"/>
                  <a:pt x="90" y="56"/>
                  <a:pt x="90" y="56"/>
                </a:cubicBezTo>
                <a:cubicBezTo>
                  <a:pt x="91" y="56"/>
                  <a:pt x="91" y="56"/>
                  <a:pt x="91" y="56"/>
                </a:cubicBezTo>
                <a:cubicBezTo>
                  <a:pt x="92" y="56"/>
                  <a:pt x="92" y="56"/>
                  <a:pt x="92" y="56"/>
                </a:cubicBezTo>
                <a:cubicBezTo>
                  <a:pt x="93" y="57"/>
                  <a:pt x="93" y="57"/>
                  <a:pt x="93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5" y="57"/>
                  <a:pt x="95" y="57"/>
                  <a:pt x="96" y="57"/>
                </a:cubicBezTo>
                <a:cubicBezTo>
                  <a:pt x="96" y="58"/>
                  <a:pt x="96" y="58"/>
                  <a:pt x="96" y="58"/>
                </a:cubicBezTo>
                <a:cubicBezTo>
                  <a:pt x="97" y="58"/>
                  <a:pt x="97" y="58"/>
                  <a:pt x="97" y="58"/>
                </a:cubicBezTo>
                <a:cubicBezTo>
                  <a:pt x="97" y="58"/>
                  <a:pt x="98" y="58"/>
                  <a:pt x="98" y="59"/>
                </a:cubicBezTo>
                <a:cubicBezTo>
                  <a:pt x="99" y="59"/>
                  <a:pt x="101" y="60"/>
                  <a:pt x="101" y="62"/>
                </a:cubicBezTo>
                <a:cubicBezTo>
                  <a:pt x="105" y="67"/>
                  <a:pt x="111" y="72"/>
                  <a:pt x="118" y="76"/>
                </a:cubicBezTo>
                <a:cubicBezTo>
                  <a:pt x="119" y="77"/>
                  <a:pt x="120" y="77"/>
                  <a:pt x="121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80"/>
                  <a:pt x="124" y="80"/>
                  <a:pt x="125" y="80"/>
                </a:cubicBezTo>
                <a:cubicBezTo>
                  <a:pt x="125" y="80"/>
                  <a:pt x="126" y="80"/>
                  <a:pt x="127" y="81"/>
                </a:cubicBezTo>
                <a:cubicBezTo>
                  <a:pt x="127" y="81"/>
                  <a:pt x="127" y="81"/>
                  <a:pt x="128" y="81"/>
                </a:cubicBezTo>
                <a:cubicBezTo>
                  <a:pt x="129" y="82"/>
                  <a:pt x="129" y="82"/>
                  <a:pt x="129" y="82"/>
                </a:cubicBezTo>
                <a:cubicBezTo>
                  <a:pt x="129" y="82"/>
                  <a:pt x="129" y="82"/>
                  <a:pt x="129" y="82"/>
                </a:cubicBezTo>
                <a:cubicBezTo>
                  <a:pt x="131" y="82"/>
                  <a:pt x="132" y="83"/>
                  <a:pt x="133" y="83"/>
                </a:cubicBezTo>
                <a:cubicBezTo>
                  <a:pt x="133" y="83"/>
                  <a:pt x="133" y="83"/>
                  <a:pt x="133" y="83"/>
                </a:cubicBezTo>
                <a:cubicBezTo>
                  <a:pt x="135" y="84"/>
                  <a:pt x="136" y="84"/>
                  <a:pt x="137" y="84"/>
                </a:cubicBezTo>
                <a:cubicBezTo>
                  <a:pt x="138" y="85"/>
                  <a:pt x="138" y="85"/>
                  <a:pt x="138" y="85"/>
                </a:cubicBezTo>
                <a:cubicBezTo>
                  <a:pt x="139" y="85"/>
                  <a:pt x="139" y="85"/>
                  <a:pt x="139" y="85"/>
                </a:cubicBezTo>
                <a:cubicBezTo>
                  <a:pt x="139" y="85"/>
                  <a:pt x="140" y="85"/>
                  <a:pt x="141" y="85"/>
                </a:cubicBezTo>
                <a:cubicBezTo>
                  <a:pt x="141" y="86"/>
                  <a:pt x="142" y="86"/>
                  <a:pt x="142" y="86"/>
                </a:cubicBezTo>
                <a:cubicBezTo>
                  <a:pt x="143" y="86"/>
                  <a:pt x="144" y="86"/>
                  <a:pt x="144" y="86"/>
                </a:cubicBezTo>
                <a:cubicBezTo>
                  <a:pt x="145" y="86"/>
                  <a:pt x="145" y="86"/>
                  <a:pt x="145" y="86"/>
                </a:cubicBezTo>
                <a:cubicBezTo>
                  <a:pt x="146" y="87"/>
                  <a:pt x="146" y="87"/>
                  <a:pt x="146" y="87"/>
                </a:cubicBezTo>
                <a:cubicBezTo>
                  <a:pt x="147" y="87"/>
                  <a:pt x="147" y="87"/>
                  <a:pt x="148" y="87"/>
                </a:cubicBezTo>
                <a:cubicBezTo>
                  <a:pt x="148" y="87"/>
                  <a:pt x="149" y="87"/>
                  <a:pt x="149" y="87"/>
                </a:cubicBezTo>
                <a:cubicBezTo>
                  <a:pt x="150" y="87"/>
                  <a:pt x="151" y="87"/>
                  <a:pt x="151" y="88"/>
                </a:cubicBezTo>
                <a:cubicBezTo>
                  <a:pt x="152" y="88"/>
                  <a:pt x="152" y="88"/>
                  <a:pt x="153" y="88"/>
                </a:cubicBezTo>
                <a:cubicBezTo>
                  <a:pt x="153" y="88"/>
                  <a:pt x="153" y="88"/>
                  <a:pt x="153" y="88"/>
                </a:cubicBezTo>
                <a:cubicBezTo>
                  <a:pt x="154" y="88"/>
                  <a:pt x="154" y="88"/>
                  <a:pt x="155" y="88"/>
                </a:cubicBezTo>
                <a:cubicBezTo>
                  <a:pt x="155" y="88"/>
                  <a:pt x="156" y="88"/>
                  <a:pt x="157" y="88"/>
                </a:cubicBezTo>
                <a:cubicBezTo>
                  <a:pt x="157" y="88"/>
                  <a:pt x="158" y="88"/>
                  <a:pt x="158" y="88"/>
                </a:cubicBezTo>
                <a:cubicBezTo>
                  <a:pt x="159" y="88"/>
                  <a:pt x="159" y="88"/>
                  <a:pt x="160" y="89"/>
                </a:cubicBezTo>
                <a:cubicBezTo>
                  <a:pt x="160" y="89"/>
                  <a:pt x="160" y="89"/>
                  <a:pt x="160" y="89"/>
                </a:cubicBezTo>
                <a:cubicBezTo>
                  <a:pt x="161" y="89"/>
                  <a:pt x="161" y="89"/>
                  <a:pt x="162" y="89"/>
                </a:cubicBezTo>
                <a:cubicBezTo>
                  <a:pt x="163" y="89"/>
                  <a:pt x="163" y="89"/>
                  <a:pt x="164" y="89"/>
                </a:cubicBezTo>
                <a:cubicBezTo>
                  <a:pt x="164" y="89"/>
                  <a:pt x="165" y="89"/>
                  <a:pt x="166" y="89"/>
                </a:cubicBezTo>
                <a:cubicBezTo>
                  <a:pt x="166" y="89"/>
                  <a:pt x="167" y="89"/>
                  <a:pt x="167" y="89"/>
                </a:cubicBezTo>
                <a:cubicBezTo>
                  <a:pt x="167" y="89"/>
                  <a:pt x="167" y="89"/>
                  <a:pt x="167" y="89"/>
                </a:cubicBezTo>
                <a:cubicBezTo>
                  <a:pt x="168" y="89"/>
                  <a:pt x="169" y="89"/>
                  <a:pt x="169" y="89"/>
                </a:cubicBezTo>
                <a:cubicBezTo>
                  <a:pt x="170" y="89"/>
                  <a:pt x="171" y="89"/>
                  <a:pt x="171" y="89"/>
                </a:cubicBezTo>
                <a:cubicBezTo>
                  <a:pt x="172" y="89"/>
                  <a:pt x="172" y="89"/>
                  <a:pt x="173" y="89"/>
                </a:cubicBezTo>
                <a:cubicBezTo>
                  <a:pt x="174" y="89"/>
                  <a:pt x="174" y="89"/>
                  <a:pt x="175" y="89"/>
                </a:cubicBezTo>
                <a:cubicBezTo>
                  <a:pt x="175" y="89"/>
                  <a:pt x="175" y="89"/>
                  <a:pt x="175" y="89"/>
                </a:cubicBezTo>
                <a:cubicBezTo>
                  <a:pt x="176" y="89"/>
                  <a:pt x="177" y="89"/>
                  <a:pt x="178" y="89"/>
                </a:cubicBezTo>
                <a:cubicBezTo>
                  <a:pt x="179" y="89"/>
                  <a:pt x="179" y="89"/>
                  <a:pt x="179" y="89"/>
                </a:cubicBezTo>
                <a:cubicBezTo>
                  <a:pt x="180" y="89"/>
                  <a:pt x="181" y="88"/>
                  <a:pt x="182" y="88"/>
                </a:cubicBezTo>
                <a:cubicBezTo>
                  <a:pt x="183" y="88"/>
                  <a:pt x="183" y="88"/>
                  <a:pt x="183" y="88"/>
                </a:cubicBezTo>
                <a:cubicBezTo>
                  <a:pt x="183" y="88"/>
                  <a:pt x="183" y="88"/>
                  <a:pt x="183" y="88"/>
                </a:cubicBezTo>
                <a:cubicBezTo>
                  <a:pt x="184" y="88"/>
                  <a:pt x="186" y="88"/>
                  <a:pt x="187" y="88"/>
                </a:cubicBezTo>
                <a:cubicBezTo>
                  <a:pt x="187" y="88"/>
                  <a:pt x="188" y="88"/>
                  <a:pt x="188" y="88"/>
                </a:cubicBezTo>
                <a:cubicBezTo>
                  <a:pt x="189" y="87"/>
                  <a:pt x="190" y="87"/>
                  <a:pt x="191" y="87"/>
                </a:cubicBezTo>
                <a:cubicBezTo>
                  <a:pt x="192" y="87"/>
                  <a:pt x="192" y="87"/>
                  <a:pt x="192" y="87"/>
                </a:cubicBezTo>
                <a:cubicBezTo>
                  <a:pt x="192" y="87"/>
                  <a:pt x="192" y="87"/>
                  <a:pt x="192" y="87"/>
                </a:cubicBezTo>
                <a:cubicBezTo>
                  <a:pt x="193" y="87"/>
                  <a:pt x="194" y="87"/>
                  <a:pt x="194" y="87"/>
                </a:cubicBezTo>
                <a:cubicBezTo>
                  <a:pt x="195" y="86"/>
                  <a:pt x="195" y="86"/>
                  <a:pt x="196" y="86"/>
                </a:cubicBezTo>
                <a:cubicBezTo>
                  <a:pt x="197" y="86"/>
                  <a:pt x="197" y="86"/>
                  <a:pt x="198" y="86"/>
                </a:cubicBezTo>
                <a:cubicBezTo>
                  <a:pt x="198" y="86"/>
                  <a:pt x="199" y="86"/>
                  <a:pt x="199" y="85"/>
                </a:cubicBezTo>
                <a:cubicBezTo>
                  <a:pt x="200" y="85"/>
                  <a:pt x="201" y="85"/>
                  <a:pt x="201" y="85"/>
                </a:cubicBezTo>
                <a:cubicBezTo>
                  <a:pt x="202" y="85"/>
                  <a:pt x="202" y="85"/>
                  <a:pt x="203" y="85"/>
                </a:cubicBezTo>
                <a:cubicBezTo>
                  <a:pt x="203" y="84"/>
                  <a:pt x="204" y="84"/>
                  <a:pt x="204" y="84"/>
                </a:cubicBezTo>
                <a:cubicBezTo>
                  <a:pt x="205" y="84"/>
                  <a:pt x="205" y="84"/>
                  <a:pt x="206" y="84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07" y="83"/>
                  <a:pt x="209" y="83"/>
                  <a:pt x="210" y="82"/>
                </a:cubicBezTo>
                <a:cubicBezTo>
                  <a:pt x="211" y="82"/>
                  <a:pt x="211" y="82"/>
                  <a:pt x="211" y="82"/>
                </a:cubicBezTo>
                <a:cubicBezTo>
                  <a:pt x="212" y="81"/>
                  <a:pt x="213" y="81"/>
                  <a:pt x="214" y="80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6" y="80"/>
                  <a:pt x="217" y="79"/>
                  <a:pt x="219" y="78"/>
                </a:cubicBezTo>
                <a:cubicBezTo>
                  <a:pt x="219" y="78"/>
                  <a:pt x="219" y="78"/>
                  <a:pt x="219" y="78"/>
                </a:cubicBezTo>
                <a:cubicBezTo>
                  <a:pt x="220" y="77"/>
                  <a:pt x="221" y="77"/>
                  <a:pt x="222" y="76"/>
                </a:cubicBezTo>
                <a:cubicBezTo>
                  <a:pt x="223" y="76"/>
                  <a:pt x="223" y="76"/>
                  <a:pt x="223" y="76"/>
                </a:cubicBezTo>
                <a:cubicBezTo>
                  <a:pt x="223" y="76"/>
                  <a:pt x="224" y="76"/>
                  <a:pt x="224" y="75"/>
                </a:cubicBezTo>
                <a:cubicBezTo>
                  <a:pt x="225" y="75"/>
                  <a:pt x="225" y="74"/>
                  <a:pt x="226" y="74"/>
                </a:cubicBezTo>
                <a:cubicBezTo>
                  <a:pt x="227" y="73"/>
                  <a:pt x="227" y="73"/>
                  <a:pt x="227" y="73"/>
                </a:cubicBezTo>
                <a:cubicBezTo>
                  <a:pt x="227" y="73"/>
                  <a:pt x="228" y="73"/>
                  <a:pt x="228" y="72"/>
                </a:cubicBezTo>
                <a:cubicBezTo>
                  <a:pt x="229" y="72"/>
                  <a:pt x="229" y="72"/>
                  <a:pt x="229" y="72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1" y="70"/>
                  <a:pt x="231" y="70"/>
                  <a:pt x="231" y="70"/>
                </a:cubicBezTo>
                <a:cubicBezTo>
                  <a:pt x="232" y="69"/>
                  <a:pt x="232" y="69"/>
                  <a:pt x="232" y="69"/>
                </a:cubicBezTo>
                <a:cubicBezTo>
                  <a:pt x="232" y="69"/>
                  <a:pt x="232" y="69"/>
                  <a:pt x="232" y="69"/>
                </a:cubicBezTo>
                <a:cubicBezTo>
                  <a:pt x="233" y="68"/>
                  <a:pt x="234" y="68"/>
                  <a:pt x="234" y="67"/>
                </a:cubicBezTo>
                <a:cubicBezTo>
                  <a:pt x="235" y="66"/>
                  <a:pt x="235" y="66"/>
                  <a:pt x="235" y="66"/>
                </a:cubicBezTo>
                <a:cubicBezTo>
                  <a:pt x="235" y="66"/>
                  <a:pt x="236" y="65"/>
                  <a:pt x="236" y="65"/>
                </a:cubicBezTo>
                <a:cubicBezTo>
                  <a:pt x="237" y="64"/>
                  <a:pt x="237" y="64"/>
                  <a:pt x="237" y="64"/>
                </a:cubicBezTo>
                <a:cubicBezTo>
                  <a:pt x="237" y="64"/>
                  <a:pt x="237" y="64"/>
                  <a:pt x="237" y="64"/>
                </a:cubicBezTo>
                <a:cubicBezTo>
                  <a:pt x="237" y="64"/>
                  <a:pt x="237" y="63"/>
                  <a:pt x="238" y="63"/>
                </a:cubicBezTo>
                <a:cubicBezTo>
                  <a:pt x="238" y="62"/>
                  <a:pt x="238" y="62"/>
                  <a:pt x="238" y="62"/>
                </a:cubicBezTo>
                <a:cubicBezTo>
                  <a:pt x="239" y="61"/>
                  <a:pt x="239" y="61"/>
                  <a:pt x="240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59"/>
                  <a:pt x="240" y="58"/>
                  <a:pt x="241" y="58"/>
                </a:cubicBezTo>
                <a:cubicBezTo>
                  <a:pt x="241" y="57"/>
                  <a:pt x="241" y="57"/>
                  <a:pt x="241" y="57"/>
                </a:cubicBezTo>
                <a:cubicBezTo>
                  <a:pt x="241" y="57"/>
                  <a:pt x="241" y="56"/>
                  <a:pt x="241" y="56"/>
                </a:cubicBezTo>
                <a:cubicBezTo>
                  <a:pt x="241" y="56"/>
                  <a:pt x="241" y="56"/>
                  <a:pt x="241" y="56"/>
                </a:cubicBezTo>
                <a:cubicBezTo>
                  <a:pt x="242" y="55"/>
                  <a:pt x="242" y="55"/>
                  <a:pt x="242" y="55"/>
                </a:cubicBezTo>
                <a:cubicBezTo>
                  <a:pt x="242" y="55"/>
                  <a:pt x="242" y="54"/>
                  <a:pt x="242" y="54"/>
                </a:cubicBezTo>
                <a:cubicBezTo>
                  <a:pt x="242" y="53"/>
                  <a:pt x="242" y="53"/>
                  <a:pt x="242" y="53"/>
                </a:cubicBezTo>
                <a:cubicBezTo>
                  <a:pt x="242" y="53"/>
                  <a:pt x="243" y="52"/>
                  <a:pt x="243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3" y="51"/>
                  <a:pt x="243" y="50"/>
                  <a:pt x="243" y="50"/>
                </a:cubicBezTo>
                <a:cubicBezTo>
                  <a:pt x="243" y="49"/>
                  <a:pt x="243" y="49"/>
                  <a:pt x="243" y="49"/>
                </a:cubicBezTo>
                <a:cubicBezTo>
                  <a:pt x="243" y="49"/>
                  <a:pt x="243" y="48"/>
                  <a:pt x="243" y="48"/>
                </a:cubicBezTo>
                <a:cubicBezTo>
                  <a:pt x="243" y="47"/>
                  <a:pt x="243" y="47"/>
                  <a:pt x="243" y="47"/>
                </a:cubicBezTo>
                <a:cubicBezTo>
                  <a:pt x="243" y="47"/>
                  <a:pt x="243" y="47"/>
                  <a:pt x="243" y="47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3" y="1"/>
                  <a:pt x="243" y="1"/>
                </a:cubicBezTo>
                <a:close/>
              </a:path>
            </a:pathLst>
          </a:custGeom>
          <a:solidFill>
            <a:srgbClr val="6D9D4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9" name="Freeform 366">
            <a:extLst>
              <a:ext uri="{FF2B5EF4-FFF2-40B4-BE49-F238E27FC236}">
                <a16:creationId xmlns:a16="http://schemas.microsoft.com/office/drawing/2014/main" id="{FAE9952D-5C16-43CF-8084-B0CDF875E91D}"/>
              </a:ext>
            </a:extLst>
          </p:cNvPr>
          <p:cNvSpPr>
            <a:spLocks/>
          </p:cNvSpPr>
          <p:nvPr/>
        </p:nvSpPr>
        <p:spPr bwMode="auto">
          <a:xfrm>
            <a:off x="1922465" y="2891890"/>
            <a:ext cx="881836" cy="661378"/>
          </a:xfrm>
          <a:custGeom>
            <a:avLst/>
            <a:gdLst>
              <a:gd name="T0" fmla="*/ 436 w 436"/>
              <a:gd name="T1" fmla="*/ 251 h 327"/>
              <a:gd name="T2" fmla="*/ 436 w 436"/>
              <a:gd name="T3" fmla="*/ 327 h 327"/>
              <a:gd name="T4" fmla="*/ 0 w 436"/>
              <a:gd name="T5" fmla="*/ 76 h 327"/>
              <a:gd name="T6" fmla="*/ 0 w 436"/>
              <a:gd name="T7" fmla="*/ 0 h 327"/>
              <a:gd name="T8" fmla="*/ 436 w 436"/>
              <a:gd name="T9" fmla="*/ 251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6" h="327">
                <a:moveTo>
                  <a:pt x="436" y="251"/>
                </a:moveTo>
                <a:lnTo>
                  <a:pt x="436" y="327"/>
                </a:lnTo>
                <a:lnTo>
                  <a:pt x="0" y="76"/>
                </a:lnTo>
                <a:lnTo>
                  <a:pt x="0" y="0"/>
                </a:lnTo>
                <a:lnTo>
                  <a:pt x="436" y="251"/>
                </a:lnTo>
                <a:close/>
              </a:path>
            </a:pathLst>
          </a:custGeom>
          <a:solidFill>
            <a:srgbClr val="4C88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0" name="Freeform 367">
            <a:extLst>
              <a:ext uri="{FF2B5EF4-FFF2-40B4-BE49-F238E27FC236}">
                <a16:creationId xmlns:a16="http://schemas.microsoft.com/office/drawing/2014/main" id="{C3FFBB74-F20C-4AE2-835C-265BBF4D708D}"/>
              </a:ext>
            </a:extLst>
          </p:cNvPr>
          <p:cNvSpPr>
            <a:spLocks/>
          </p:cNvSpPr>
          <p:nvPr/>
        </p:nvSpPr>
        <p:spPr bwMode="auto">
          <a:xfrm>
            <a:off x="4290884" y="3073921"/>
            <a:ext cx="186076" cy="311474"/>
          </a:xfrm>
          <a:custGeom>
            <a:avLst/>
            <a:gdLst>
              <a:gd name="T0" fmla="*/ 57 w 57"/>
              <a:gd name="T1" fmla="*/ 4 h 95"/>
              <a:gd name="T2" fmla="*/ 56 w 57"/>
              <a:gd name="T3" fmla="*/ 7 h 95"/>
              <a:gd name="T4" fmla="*/ 55 w 57"/>
              <a:gd name="T5" fmla="*/ 10 h 95"/>
              <a:gd name="T6" fmla="*/ 54 w 57"/>
              <a:gd name="T7" fmla="*/ 13 h 95"/>
              <a:gd name="T8" fmla="*/ 52 w 57"/>
              <a:gd name="T9" fmla="*/ 16 h 95"/>
              <a:gd name="T10" fmla="*/ 49 w 57"/>
              <a:gd name="T11" fmla="*/ 20 h 95"/>
              <a:gd name="T12" fmla="*/ 46 w 57"/>
              <a:gd name="T13" fmla="*/ 23 h 95"/>
              <a:gd name="T14" fmla="*/ 42 w 57"/>
              <a:gd name="T15" fmla="*/ 26 h 95"/>
              <a:gd name="T16" fmla="*/ 39 w 57"/>
              <a:gd name="T17" fmla="*/ 28 h 95"/>
              <a:gd name="T18" fmla="*/ 32 w 57"/>
              <a:gd name="T19" fmla="*/ 32 h 95"/>
              <a:gd name="T20" fmla="*/ 28 w 57"/>
              <a:gd name="T21" fmla="*/ 34 h 95"/>
              <a:gd name="T22" fmla="*/ 20 w 57"/>
              <a:gd name="T23" fmla="*/ 37 h 95"/>
              <a:gd name="T24" fmla="*/ 14 w 57"/>
              <a:gd name="T25" fmla="*/ 39 h 95"/>
              <a:gd name="T26" fmla="*/ 8 w 57"/>
              <a:gd name="T27" fmla="*/ 41 h 95"/>
              <a:gd name="T28" fmla="*/ 6 w 57"/>
              <a:gd name="T29" fmla="*/ 41 h 95"/>
              <a:gd name="T30" fmla="*/ 5 w 57"/>
              <a:gd name="T31" fmla="*/ 42 h 95"/>
              <a:gd name="T32" fmla="*/ 3 w 57"/>
              <a:gd name="T33" fmla="*/ 43 h 95"/>
              <a:gd name="T34" fmla="*/ 2 w 57"/>
              <a:gd name="T35" fmla="*/ 45 h 95"/>
              <a:gd name="T36" fmla="*/ 1 w 57"/>
              <a:gd name="T37" fmla="*/ 45 h 95"/>
              <a:gd name="T38" fmla="*/ 1 w 57"/>
              <a:gd name="T39" fmla="*/ 46 h 95"/>
              <a:gd name="T40" fmla="*/ 1 w 57"/>
              <a:gd name="T41" fmla="*/ 47 h 95"/>
              <a:gd name="T42" fmla="*/ 0 w 57"/>
              <a:gd name="T43" fmla="*/ 48 h 95"/>
              <a:gd name="T44" fmla="*/ 0 w 57"/>
              <a:gd name="T45" fmla="*/ 95 h 95"/>
              <a:gd name="T46" fmla="*/ 0 w 57"/>
              <a:gd name="T47" fmla="*/ 94 h 95"/>
              <a:gd name="T48" fmla="*/ 1 w 57"/>
              <a:gd name="T49" fmla="*/ 92 h 95"/>
              <a:gd name="T50" fmla="*/ 2 w 57"/>
              <a:gd name="T51" fmla="*/ 91 h 95"/>
              <a:gd name="T52" fmla="*/ 4 w 57"/>
              <a:gd name="T53" fmla="*/ 90 h 95"/>
              <a:gd name="T54" fmla="*/ 5 w 57"/>
              <a:gd name="T55" fmla="*/ 89 h 95"/>
              <a:gd name="T56" fmla="*/ 8 w 57"/>
              <a:gd name="T57" fmla="*/ 87 h 95"/>
              <a:gd name="T58" fmla="*/ 14 w 57"/>
              <a:gd name="T59" fmla="*/ 86 h 95"/>
              <a:gd name="T60" fmla="*/ 19 w 57"/>
              <a:gd name="T61" fmla="*/ 84 h 95"/>
              <a:gd name="T62" fmla="*/ 24 w 57"/>
              <a:gd name="T63" fmla="*/ 83 h 95"/>
              <a:gd name="T64" fmla="*/ 31 w 57"/>
              <a:gd name="T65" fmla="*/ 80 h 95"/>
              <a:gd name="T66" fmla="*/ 37 w 57"/>
              <a:gd name="T67" fmla="*/ 77 h 95"/>
              <a:gd name="T68" fmla="*/ 40 w 57"/>
              <a:gd name="T69" fmla="*/ 74 h 95"/>
              <a:gd name="T70" fmla="*/ 43 w 57"/>
              <a:gd name="T71" fmla="*/ 72 h 95"/>
              <a:gd name="T72" fmla="*/ 46 w 57"/>
              <a:gd name="T73" fmla="*/ 70 h 95"/>
              <a:gd name="T74" fmla="*/ 49 w 57"/>
              <a:gd name="T75" fmla="*/ 67 h 95"/>
              <a:gd name="T76" fmla="*/ 51 w 57"/>
              <a:gd name="T77" fmla="*/ 64 h 95"/>
              <a:gd name="T78" fmla="*/ 53 w 57"/>
              <a:gd name="T79" fmla="*/ 61 h 95"/>
              <a:gd name="T80" fmla="*/ 54 w 57"/>
              <a:gd name="T81" fmla="*/ 59 h 95"/>
              <a:gd name="T82" fmla="*/ 55 w 57"/>
              <a:gd name="T83" fmla="*/ 56 h 95"/>
              <a:gd name="T84" fmla="*/ 56 w 57"/>
              <a:gd name="T85" fmla="*/ 54 h 95"/>
              <a:gd name="T86" fmla="*/ 57 w 57"/>
              <a:gd name="T87" fmla="*/ 52 h 95"/>
              <a:gd name="T88" fmla="*/ 57 w 57"/>
              <a:gd name="T89" fmla="*/ 49 h 95"/>
              <a:gd name="T90" fmla="*/ 57 w 57"/>
              <a:gd name="T91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7" h="95">
                <a:moveTo>
                  <a:pt x="57" y="2"/>
                </a:moveTo>
                <a:cubicBezTo>
                  <a:pt x="57" y="2"/>
                  <a:pt x="57" y="2"/>
                  <a:pt x="57" y="3"/>
                </a:cubicBezTo>
                <a:cubicBezTo>
                  <a:pt x="57" y="4"/>
                  <a:pt x="57" y="4"/>
                  <a:pt x="57" y="4"/>
                </a:cubicBezTo>
                <a:cubicBezTo>
                  <a:pt x="57" y="4"/>
                  <a:pt x="57" y="5"/>
                  <a:pt x="57" y="5"/>
                </a:cubicBezTo>
                <a:cubicBezTo>
                  <a:pt x="57" y="6"/>
                  <a:pt x="57" y="6"/>
                  <a:pt x="57" y="6"/>
                </a:cubicBezTo>
                <a:cubicBezTo>
                  <a:pt x="56" y="7"/>
                  <a:pt x="56" y="7"/>
                  <a:pt x="56" y="7"/>
                </a:cubicBezTo>
                <a:cubicBezTo>
                  <a:pt x="56" y="8"/>
                  <a:pt x="56" y="8"/>
                  <a:pt x="56" y="8"/>
                </a:cubicBezTo>
                <a:cubicBezTo>
                  <a:pt x="56" y="9"/>
                  <a:pt x="56" y="9"/>
                  <a:pt x="56" y="9"/>
                </a:cubicBezTo>
                <a:cubicBezTo>
                  <a:pt x="55" y="10"/>
                  <a:pt x="55" y="10"/>
                  <a:pt x="55" y="10"/>
                </a:cubicBezTo>
                <a:cubicBezTo>
                  <a:pt x="55" y="10"/>
                  <a:pt x="55" y="11"/>
                  <a:pt x="55" y="11"/>
                </a:cubicBezTo>
                <a:cubicBezTo>
                  <a:pt x="54" y="12"/>
                  <a:pt x="54" y="12"/>
                  <a:pt x="54" y="12"/>
                </a:cubicBezTo>
                <a:cubicBezTo>
                  <a:pt x="54" y="12"/>
                  <a:pt x="54" y="13"/>
                  <a:pt x="54" y="13"/>
                </a:cubicBezTo>
                <a:cubicBezTo>
                  <a:pt x="53" y="14"/>
                  <a:pt x="53" y="14"/>
                  <a:pt x="53" y="14"/>
                </a:cubicBezTo>
                <a:cubicBezTo>
                  <a:pt x="53" y="14"/>
                  <a:pt x="53" y="15"/>
                  <a:pt x="53" y="15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7"/>
                  <a:pt x="51" y="17"/>
                  <a:pt x="51" y="17"/>
                </a:cubicBezTo>
                <a:cubicBezTo>
                  <a:pt x="51" y="18"/>
                  <a:pt x="51" y="18"/>
                  <a:pt x="51" y="18"/>
                </a:cubicBezTo>
                <a:cubicBezTo>
                  <a:pt x="50" y="19"/>
                  <a:pt x="49" y="20"/>
                  <a:pt x="49" y="20"/>
                </a:cubicBezTo>
                <a:cubicBezTo>
                  <a:pt x="48" y="21"/>
                  <a:pt x="48" y="21"/>
                  <a:pt x="48" y="21"/>
                </a:cubicBezTo>
                <a:cubicBezTo>
                  <a:pt x="48" y="21"/>
                  <a:pt x="47" y="22"/>
                  <a:pt x="46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45" y="24"/>
                  <a:pt x="45" y="24"/>
                  <a:pt x="45" y="24"/>
                </a:cubicBezTo>
                <a:cubicBezTo>
                  <a:pt x="44" y="25"/>
                  <a:pt x="44" y="25"/>
                  <a:pt x="44" y="25"/>
                </a:cubicBezTo>
                <a:cubicBezTo>
                  <a:pt x="43" y="25"/>
                  <a:pt x="43" y="26"/>
                  <a:pt x="42" y="26"/>
                </a:cubicBezTo>
                <a:cubicBezTo>
                  <a:pt x="42" y="26"/>
                  <a:pt x="42" y="26"/>
                  <a:pt x="41" y="27"/>
                </a:cubicBezTo>
                <a:cubicBezTo>
                  <a:pt x="41" y="27"/>
                  <a:pt x="41" y="27"/>
                  <a:pt x="40" y="28"/>
                </a:cubicBezTo>
                <a:cubicBezTo>
                  <a:pt x="40" y="28"/>
                  <a:pt x="39" y="28"/>
                  <a:pt x="39" y="28"/>
                </a:cubicBezTo>
                <a:cubicBezTo>
                  <a:pt x="38" y="29"/>
                  <a:pt x="38" y="29"/>
                  <a:pt x="38" y="29"/>
                </a:cubicBezTo>
                <a:cubicBezTo>
                  <a:pt x="37" y="30"/>
                  <a:pt x="36" y="30"/>
                  <a:pt x="36" y="30"/>
                </a:cubicBezTo>
                <a:cubicBezTo>
                  <a:pt x="35" y="31"/>
                  <a:pt x="34" y="32"/>
                  <a:pt x="32" y="32"/>
                </a:cubicBezTo>
                <a:cubicBezTo>
                  <a:pt x="31" y="33"/>
                  <a:pt x="31" y="33"/>
                  <a:pt x="31" y="33"/>
                </a:cubicBezTo>
                <a:cubicBezTo>
                  <a:pt x="30" y="33"/>
                  <a:pt x="30" y="34"/>
                  <a:pt x="29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6" y="35"/>
                  <a:pt x="25" y="35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1" y="37"/>
                  <a:pt x="20" y="37"/>
                </a:cubicBezTo>
                <a:cubicBezTo>
                  <a:pt x="20" y="37"/>
                  <a:pt x="19" y="38"/>
                  <a:pt x="19" y="38"/>
                </a:cubicBezTo>
                <a:cubicBezTo>
                  <a:pt x="18" y="38"/>
                  <a:pt x="17" y="38"/>
                  <a:pt x="16" y="39"/>
                </a:cubicBezTo>
                <a:cubicBezTo>
                  <a:pt x="15" y="39"/>
                  <a:pt x="15" y="39"/>
                  <a:pt x="14" y="39"/>
                </a:cubicBezTo>
                <a:cubicBezTo>
                  <a:pt x="13" y="39"/>
                  <a:pt x="12" y="40"/>
                  <a:pt x="10" y="40"/>
                </a:cubicBezTo>
                <a:cubicBezTo>
                  <a:pt x="10" y="40"/>
                  <a:pt x="9" y="40"/>
                  <a:pt x="8" y="40"/>
                </a:cubicBezTo>
                <a:cubicBezTo>
                  <a:pt x="8" y="41"/>
                  <a:pt x="8" y="41"/>
                  <a:pt x="8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8" y="41"/>
                  <a:pt x="7" y="41"/>
                  <a:pt x="6" y="41"/>
                </a:cubicBezTo>
                <a:cubicBezTo>
                  <a:pt x="6" y="41"/>
                  <a:pt x="6" y="41"/>
                  <a:pt x="6" y="41"/>
                </a:cubicBezTo>
                <a:cubicBezTo>
                  <a:pt x="6" y="41"/>
                  <a:pt x="5" y="42"/>
                  <a:pt x="5" y="42"/>
                </a:cubicBezTo>
                <a:cubicBezTo>
                  <a:pt x="5" y="42"/>
                  <a:pt x="5" y="42"/>
                  <a:pt x="5" y="42"/>
                </a:cubicBezTo>
                <a:cubicBezTo>
                  <a:pt x="5" y="42"/>
                  <a:pt x="5" y="42"/>
                  <a:pt x="5" y="42"/>
                </a:cubicBezTo>
                <a:cubicBezTo>
                  <a:pt x="4" y="43"/>
                  <a:pt x="4" y="43"/>
                  <a:pt x="4" y="43"/>
                </a:cubicBezTo>
                <a:cubicBezTo>
                  <a:pt x="4" y="43"/>
                  <a:pt x="4" y="43"/>
                  <a:pt x="4" y="43"/>
                </a:cubicBezTo>
                <a:cubicBezTo>
                  <a:pt x="3" y="43"/>
                  <a:pt x="3" y="43"/>
                  <a:pt x="3" y="43"/>
                </a:cubicBezTo>
                <a:cubicBezTo>
                  <a:pt x="3" y="43"/>
                  <a:pt x="3" y="43"/>
                  <a:pt x="3" y="43"/>
                </a:cubicBezTo>
                <a:cubicBezTo>
                  <a:pt x="3" y="44"/>
                  <a:pt x="3" y="44"/>
                  <a:pt x="3" y="44"/>
                </a:cubicBezTo>
                <a:cubicBezTo>
                  <a:pt x="2" y="45"/>
                  <a:pt x="2" y="45"/>
                  <a:pt x="2" y="45"/>
                </a:cubicBezTo>
                <a:cubicBezTo>
                  <a:pt x="2" y="45"/>
                  <a:pt x="2" y="45"/>
                  <a:pt x="2" y="45"/>
                </a:cubicBezTo>
                <a:cubicBezTo>
                  <a:pt x="2" y="45"/>
                  <a:pt x="2" y="45"/>
                  <a:pt x="2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7"/>
                  <a:pt x="1" y="47"/>
                  <a:pt x="1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4"/>
                  <a:pt x="0" y="94"/>
                  <a:pt x="0" y="94"/>
                </a:cubicBezTo>
                <a:cubicBezTo>
                  <a:pt x="1" y="93"/>
                  <a:pt x="1" y="93"/>
                  <a:pt x="1" y="93"/>
                </a:cubicBezTo>
                <a:cubicBezTo>
                  <a:pt x="1" y="93"/>
                  <a:pt x="1" y="93"/>
                  <a:pt x="1" y="93"/>
                </a:cubicBezTo>
                <a:cubicBezTo>
                  <a:pt x="1" y="92"/>
                  <a:pt x="1" y="92"/>
                  <a:pt x="1" y="92"/>
                </a:cubicBezTo>
                <a:cubicBezTo>
                  <a:pt x="1" y="92"/>
                  <a:pt x="1" y="92"/>
                  <a:pt x="1" y="92"/>
                </a:cubicBezTo>
                <a:cubicBezTo>
                  <a:pt x="2" y="91"/>
                  <a:pt x="2" y="91"/>
                  <a:pt x="2" y="91"/>
                </a:cubicBezTo>
                <a:cubicBezTo>
                  <a:pt x="2" y="91"/>
                  <a:pt x="2" y="91"/>
                  <a:pt x="2" y="91"/>
                </a:cubicBezTo>
                <a:cubicBezTo>
                  <a:pt x="3" y="90"/>
                  <a:pt x="3" y="90"/>
                  <a:pt x="3" y="90"/>
                </a:cubicBezTo>
                <a:cubicBezTo>
                  <a:pt x="3" y="90"/>
                  <a:pt x="3" y="90"/>
                  <a:pt x="3" y="90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9"/>
                  <a:pt x="4" y="89"/>
                  <a:pt x="4" y="89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89"/>
                  <a:pt x="6" y="88"/>
                  <a:pt x="6" y="88"/>
                </a:cubicBezTo>
                <a:cubicBezTo>
                  <a:pt x="6" y="88"/>
                  <a:pt x="6" y="88"/>
                  <a:pt x="6" y="88"/>
                </a:cubicBezTo>
                <a:cubicBezTo>
                  <a:pt x="7" y="88"/>
                  <a:pt x="7" y="88"/>
                  <a:pt x="8" y="87"/>
                </a:cubicBezTo>
                <a:cubicBezTo>
                  <a:pt x="8" y="87"/>
                  <a:pt x="8" y="87"/>
                  <a:pt x="8" y="87"/>
                </a:cubicBezTo>
                <a:cubicBezTo>
                  <a:pt x="9" y="87"/>
                  <a:pt x="9" y="87"/>
                  <a:pt x="10" y="87"/>
                </a:cubicBezTo>
                <a:cubicBezTo>
                  <a:pt x="12" y="86"/>
                  <a:pt x="13" y="86"/>
                  <a:pt x="14" y="86"/>
                </a:cubicBezTo>
                <a:cubicBezTo>
                  <a:pt x="15" y="86"/>
                  <a:pt x="15" y="86"/>
                  <a:pt x="16" y="85"/>
                </a:cubicBezTo>
                <a:cubicBezTo>
                  <a:pt x="17" y="85"/>
                  <a:pt x="18" y="85"/>
                  <a:pt x="19" y="85"/>
                </a:cubicBezTo>
                <a:cubicBezTo>
                  <a:pt x="19" y="84"/>
                  <a:pt x="19" y="84"/>
                  <a:pt x="19" y="84"/>
                </a:cubicBezTo>
                <a:cubicBezTo>
                  <a:pt x="20" y="84"/>
                  <a:pt x="20" y="84"/>
                  <a:pt x="20" y="84"/>
                </a:cubicBezTo>
                <a:cubicBezTo>
                  <a:pt x="21" y="84"/>
                  <a:pt x="22" y="83"/>
                  <a:pt x="24" y="83"/>
                </a:cubicBezTo>
                <a:cubicBezTo>
                  <a:pt x="24" y="83"/>
                  <a:pt x="24" y="83"/>
                  <a:pt x="24" y="83"/>
                </a:cubicBezTo>
                <a:cubicBezTo>
                  <a:pt x="25" y="82"/>
                  <a:pt x="26" y="82"/>
                  <a:pt x="27" y="81"/>
                </a:cubicBezTo>
                <a:cubicBezTo>
                  <a:pt x="28" y="81"/>
                  <a:pt x="28" y="81"/>
                  <a:pt x="29" y="81"/>
                </a:cubicBezTo>
                <a:cubicBezTo>
                  <a:pt x="29" y="80"/>
                  <a:pt x="30" y="80"/>
                  <a:pt x="31" y="80"/>
                </a:cubicBezTo>
                <a:cubicBezTo>
                  <a:pt x="32" y="79"/>
                  <a:pt x="32" y="79"/>
                  <a:pt x="32" y="79"/>
                </a:cubicBezTo>
                <a:cubicBezTo>
                  <a:pt x="33" y="78"/>
                  <a:pt x="35" y="78"/>
                  <a:pt x="36" y="77"/>
                </a:cubicBezTo>
                <a:cubicBezTo>
                  <a:pt x="37" y="77"/>
                  <a:pt x="37" y="77"/>
                  <a:pt x="37" y="77"/>
                </a:cubicBezTo>
                <a:cubicBezTo>
                  <a:pt x="37" y="76"/>
                  <a:pt x="37" y="76"/>
                  <a:pt x="37" y="76"/>
                </a:cubicBezTo>
                <a:cubicBezTo>
                  <a:pt x="38" y="76"/>
                  <a:pt x="38" y="76"/>
                  <a:pt x="39" y="75"/>
                </a:cubicBezTo>
                <a:cubicBezTo>
                  <a:pt x="39" y="75"/>
                  <a:pt x="40" y="75"/>
                  <a:pt x="40" y="74"/>
                </a:cubicBezTo>
                <a:cubicBezTo>
                  <a:pt x="40" y="74"/>
                  <a:pt x="41" y="74"/>
                  <a:pt x="41" y="74"/>
                </a:cubicBezTo>
                <a:cubicBezTo>
                  <a:pt x="42" y="73"/>
                  <a:pt x="42" y="73"/>
                  <a:pt x="42" y="73"/>
                </a:cubicBezTo>
                <a:cubicBezTo>
                  <a:pt x="43" y="72"/>
                  <a:pt x="43" y="72"/>
                  <a:pt x="43" y="72"/>
                </a:cubicBezTo>
                <a:cubicBezTo>
                  <a:pt x="44" y="71"/>
                  <a:pt x="44" y="71"/>
                  <a:pt x="44" y="71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69"/>
                  <a:pt x="46" y="69"/>
                  <a:pt x="46" y="69"/>
                </a:cubicBezTo>
                <a:cubicBezTo>
                  <a:pt x="47" y="69"/>
                  <a:pt x="47" y="68"/>
                  <a:pt x="48" y="68"/>
                </a:cubicBezTo>
                <a:cubicBezTo>
                  <a:pt x="49" y="67"/>
                  <a:pt x="49" y="67"/>
                  <a:pt x="49" y="67"/>
                </a:cubicBezTo>
                <a:cubicBezTo>
                  <a:pt x="49" y="66"/>
                  <a:pt x="50" y="66"/>
                  <a:pt x="50" y="65"/>
                </a:cubicBezTo>
                <a:cubicBezTo>
                  <a:pt x="50" y="65"/>
                  <a:pt x="50" y="65"/>
                  <a:pt x="50" y="65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4"/>
                  <a:pt x="52" y="63"/>
                  <a:pt x="52" y="63"/>
                </a:cubicBezTo>
                <a:cubicBezTo>
                  <a:pt x="52" y="62"/>
                  <a:pt x="52" y="62"/>
                  <a:pt x="52" y="62"/>
                </a:cubicBezTo>
                <a:cubicBezTo>
                  <a:pt x="53" y="62"/>
                  <a:pt x="53" y="61"/>
                  <a:pt x="53" y="61"/>
                </a:cubicBezTo>
                <a:cubicBezTo>
                  <a:pt x="53" y="60"/>
                  <a:pt x="53" y="60"/>
                  <a:pt x="53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54" y="60"/>
                  <a:pt x="54" y="59"/>
                  <a:pt x="54" y="59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7"/>
                  <a:pt x="55" y="57"/>
                </a:cubicBezTo>
                <a:cubicBezTo>
                  <a:pt x="55" y="56"/>
                  <a:pt x="55" y="56"/>
                  <a:pt x="55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56" y="55"/>
                  <a:pt x="56" y="55"/>
                  <a:pt x="56" y="55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3"/>
                  <a:pt x="56" y="53"/>
                  <a:pt x="56" y="53"/>
                </a:cubicBezTo>
                <a:cubicBezTo>
                  <a:pt x="57" y="52"/>
                  <a:pt x="57" y="52"/>
                  <a:pt x="57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57" y="51"/>
                  <a:pt x="57" y="51"/>
                  <a:pt x="57" y="51"/>
                </a:cubicBezTo>
                <a:cubicBezTo>
                  <a:pt x="57" y="50"/>
                  <a:pt x="57" y="50"/>
                  <a:pt x="57" y="50"/>
                </a:cubicBezTo>
                <a:cubicBezTo>
                  <a:pt x="57" y="49"/>
                  <a:pt x="57" y="49"/>
                  <a:pt x="57" y="49"/>
                </a:cubicBezTo>
                <a:cubicBezTo>
                  <a:pt x="57" y="48"/>
                  <a:pt x="57" y="48"/>
                  <a:pt x="57" y="48"/>
                </a:cubicBezTo>
                <a:cubicBezTo>
                  <a:pt x="57" y="47"/>
                  <a:pt x="57" y="47"/>
                  <a:pt x="57" y="47"/>
                </a:cubicBezTo>
                <a:cubicBezTo>
                  <a:pt x="57" y="0"/>
                  <a:pt x="57" y="0"/>
                  <a:pt x="57" y="0"/>
                </a:cubicBezTo>
                <a:cubicBezTo>
                  <a:pt x="57" y="1"/>
                  <a:pt x="57" y="1"/>
                  <a:pt x="57" y="2"/>
                </a:cubicBezTo>
                <a:close/>
              </a:path>
            </a:pathLst>
          </a:custGeom>
          <a:solidFill>
            <a:srgbClr val="76AB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1" name="Freeform 368">
            <a:extLst>
              <a:ext uri="{FF2B5EF4-FFF2-40B4-BE49-F238E27FC236}">
                <a16:creationId xmlns:a16="http://schemas.microsoft.com/office/drawing/2014/main" id="{671D011E-8D32-41B8-BF90-C99C55DB9718}"/>
              </a:ext>
            </a:extLst>
          </p:cNvPr>
          <p:cNvSpPr>
            <a:spLocks/>
          </p:cNvSpPr>
          <p:nvPr/>
        </p:nvSpPr>
        <p:spPr bwMode="auto">
          <a:xfrm>
            <a:off x="2804301" y="2891890"/>
            <a:ext cx="1755583" cy="1015326"/>
          </a:xfrm>
          <a:custGeom>
            <a:avLst/>
            <a:gdLst>
              <a:gd name="T0" fmla="*/ 490 w 536"/>
              <a:gd name="T1" fmla="*/ 26 h 310"/>
              <a:gd name="T2" fmla="*/ 490 w 536"/>
              <a:gd name="T3" fmla="*/ 86 h 310"/>
              <a:gd name="T4" fmla="*/ 464 w 536"/>
              <a:gd name="T5" fmla="*/ 96 h 310"/>
              <a:gd name="T6" fmla="*/ 459 w 536"/>
              <a:gd name="T7" fmla="*/ 111 h 310"/>
              <a:gd name="T8" fmla="*/ 536 w 536"/>
              <a:gd name="T9" fmla="*/ 155 h 310"/>
              <a:gd name="T10" fmla="*/ 269 w 536"/>
              <a:gd name="T11" fmla="*/ 310 h 310"/>
              <a:gd name="T12" fmla="*/ 0 w 536"/>
              <a:gd name="T13" fmla="*/ 155 h 310"/>
              <a:gd name="T14" fmla="*/ 77 w 536"/>
              <a:gd name="T15" fmla="*/ 110 h 310"/>
              <a:gd name="T16" fmla="*/ 98 w 536"/>
              <a:gd name="T17" fmla="*/ 111 h 310"/>
              <a:gd name="T18" fmla="*/ 102 w 536"/>
              <a:gd name="T19" fmla="*/ 114 h 310"/>
              <a:gd name="T20" fmla="*/ 118 w 536"/>
              <a:gd name="T21" fmla="*/ 129 h 310"/>
              <a:gd name="T22" fmla="*/ 224 w 536"/>
              <a:gd name="T23" fmla="*/ 127 h 310"/>
              <a:gd name="T24" fmla="*/ 224 w 536"/>
              <a:gd name="T25" fmla="*/ 70 h 310"/>
              <a:gd name="T26" fmla="*/ 222 w 536"/>
              <a:gd name="T27" fmla="*/ 69 h 310"/>
              <a:gd name="T28" fmla="*/ 196 w 536"/>
              <a:gd name="T29" fmla="*/ 59 h 310"/>
              <a:gd name="T30" fmla="*/ 191 w 536"/>
              <a:gd name="T31" fmla="*/ 57 h 310"/>
              <a:gd name="T32" fmla="*/ 190 w 536"/>
              <a:gd name="T33" fmla="*/ 45 h 310"/>
              <a:gd name="T34" fmla="*/ 267 w 536"/>
              <a:gd name="T35" fmla="*/ 0 h 310"/>
              <a:gd name="T36" fmla="*/ 344 w 536"/>
              <a:gd name="T37" fmla="*/ 44 h 310"/>
              <a:gd name="T38" fmla="*/ 369 w 536"/>
              <a:gd name="T39" fmla="*/ 41 h 310"/>
              <a:gd name="T40" fmla="*/ 389 w 536"/>
              <a:gd name="T41" fmla="*/ 25 h 310"/>
              <a:gd name="T42" fmla="*/ 487 w 536"/>
              <a:gd name="T43" fmla="*/ 25 h 310"/>
              <a:gd name="T44" fmla="*/ 490 w 536"/>
              <a:gd name="T45" fmla="*/ 26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36" h="310">
                <a:moveTo>
                  <a:pt x="490" y="26"/>
                </a:moveTo>
                <a:cubicBezTo>
                  <a:pt x="518" y="43"/>
                  <a:pt x="518" y="70"/>
                  <a:pt x="490" y="86"/>
                </a:cubicBezTo>
                <a:cubicBezTo>
                  <a:pt x="482" y="91"/>
                  <a:pt x="474" y="94"/>
                  <a:pt x="464" y="96"/>
                </a:cubicBezTo>
                <a:cubicBezTo>
                  <a:pt x="454" y="98"/>
                  <a:pt x="451" y="106"/>
                  <a:pt x="459" y="111"/>
                </a:cubicBezTo>
                <a:cubicBezTo>
                  <a:pt x="536" y="155"/>
                  <a:pt x="536" y="155"/>
                  <a:pt x="536" y="155"/>
                </a:cubicBezTo>
                <a:cubicBezTo>
                  <a:pt x="269" y="310"/>
                  <a:pt x="269" y="310"/>
                  <a:pt x="269" y="310"/>
                </a:cubicBezTo>
                <a:cubicBezTo>
                  <a:pt x="0" y="155"/>
                  <a:pt x="0" y="155"/>
                  <a:pt x="0" y="155"/>
                </a:cubicBezTo>
                <a:cubicBezTo>
                  <a:pt x="77" y="110"/>
                  <a:pt x="77" y="110"/>
                  <a:pt x="77" y="110"/>
                </a:cubicBezTo>
                <a:cubicBezTo>
                  <a:pt x="83" y="107"/>
                  <a:pt x="92" y="107"/>
                  <a:pt x="98" y="111"/>
                </a:cubicBezTo>
                <a:cubicBezTo>
                  <a:pt x="100" y="111"/>
                  <a:pt x="101" y="113"/>
                  <a:pt x="102" y="114"/>
                </a:cubicBezTo>
                <a:cubicBezTo>
                  <a:pt x="105" y="119"/>
                  <a:pt x="111" y="124"/>
                  <a:pt x="118" y="129"/>
                </a:cubicBezTo>
                <a:cubicBezTo>
                  <a:pt x="148" y="146"/>
                  <a:pt x="196" y="145"/>
                  <a:pt x="224" y="127"/>
                </a:cubicBezTo>
                <a:cubicBezTo>
                  <a:pt x="250" y="111"/>
                  <a:pt x="250" y="86"/>
                  <a:pt x="224" y="70"/>
                </a:cubicBezTo>
                <a:cubicBezTo>
                  <a:pt x="224" y="70"/>
                  <a:pt x="223" y="69"/>
                  <a:pt x="222" y="69"/>
                </a:cubicBezTo>
                <a:cubicBezTo>
                  <a:pt x="214" y="64"/>
                  <a:pt x="205" y="61"/>
                  <a:pt x="196" y="59"/>
                </a:cubicBezTo>
                <a:cubicBezTo>
                  <a:pt x="194" y="58"/>
                  <a:pt x="192" y="58"/>
                  <a:pt x="191" y="57"/>
                </a:cubicBezTo>
                <a:cubicBezTo>
                  <a:pt x="185" y="54"/>
                  <a:pt x="184" y="48"/>
                  <a:pt x="190" y="45"/>
                </a:cubicBezTo>
                <a:cubicBezTo>
                  <a:pt x="267" y="0"/>
                  <a:pt x="267" y="0"/>
                  <a:pt x="267" y="0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52" y="49"/>
                  <a:pt x="365" y="47"/>
                  <a:pt x="369" y="41"/>
                </a:cubicBezTo>
                <a:cubicBezTo>
                  <a:pt x="373" y="35"/>
                  <a:pt x="380" y="29"/>
                  <a:pt x="389" y="25"/>
                </a:cubicBezTo>
                <a:cubicBezTo>
                  <a:pt x="417" y="10"/>
                  <a:pt x="460" y="10"/>
                  <a:pt x="487" y="25"/>
                </a:cubicBezTo>
                <a:cubicBezTo>
                  <a:pt x="488" y="25"/>
                  <a:pt x="489" y="26"/>
                  <a:pt x="490" y="26"/>
                </a:cubicBezTo>
                <a:close/>
              </a:path>
            </a:pathLst>
          </a:custGeom>
          <a:solidFill>
            <a:srgbClr val="1BADA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2" name="Freeform 369">
            <a:extLst>
              <a:ext uri="{FF2B5EF4-FFF2-40B4-BE49-F238E27FC236}">
                <a16:creationId xmlns:a16="http://schemas.microsoft.com/office/drawing/2014/main" id="{C4A5C337-2EC9-4465-9671-7F5CFC5AFB12}"/>
              </a:ext>
            </a:extLst>
          </p:cNvPr>
          <p:cNvSpPr>
            <a:spLocks/>
          </p:cNvSpPr>
          <p:nvPr/>
        </p:nvSpPr>
        <p:spPr bwMode="auto">
          <a:xfrm>
            <a:off x="2840708" y="2910093"/>
            <a:ext cx="1682770" cy="976898"/>
          </a:xfrm>
          <a:custGeom>
            <a:avLst/>
            <a:gdLst>
              <a:gd name="T0" fmla="*/ 0 w 514"/>
              <a:gd name="T1" fmla="*/ 149 h 298"/>
              <a:gd name="T2" fmla="*/ 68 w 514"/>
              <a:gd name="T3" fmla="*/ 109 h 298"/>
              <a:gd name="T4" fmla="*/ 76 w 514"/>
              <a:gd name="T5" fmla="*/ 107 h 298"/>
              <a:gd name="T6" fmla="*/ 84 w 514"/>
              <a:gd name="T7" fmla="*/ 109 h 298"/>
              <a:gd name="T8" fmla="*/ 86 w 514"/>
              <a:gd name="T9" fmla="*/ 111 h 298"/>
              <a:gd name="T10" fmla="*/ 105 w 514"/>
              <a:gd name="T11" fmla="*/ 127 h 298"/>
              <a:gd name="T12" fmla="*/ 159 w 514"/>
              <a:gd name="T13" fmla="*/ 141 h 298"/>
              <a:gd name="T14" fmla="*/ 216 w 514"/>
              <a:gd name="T15" fmla="*/ 126 h 298"/>
              <a:gd name="T16" fmla="*/ 238 w 514"/>
              <a:gd name="T17" fmla="*/ 93 h 298"/>
              <a:gd name="T18" fmla="*/ 216 w 514"/>
              <a:gd name="T19" fmla="*/ 60 h 298"/>
              <a:gd name="T20" fmla="*/ 213 w 514"/>
              <a:gd name="T21" fmla="*/ 58 h 298"/>
              <a:gd name="T22" fmla="*/ 186 w 514"/>
              <a:gd name="T23" fmla="*/ 48 h 298"/>
              <a:gd name="T24" fmla="*/ 182 w 514"/>
              <a:gd name="T25" fmla="*/ 46 h 298"/>
              <a:gd name="T26" fmla="*/ 180 w 514"/>
              <a:gd name="T27" fmla="*/ 44 h 298"/>
              <a:gd name="T28" fmla="*/ 182 w 514"/>
              <a:gd name="T29" fmla="*/ 43 h 298"/>
              <a:gd name="T30" fmla="*/ 256 w 514"/>
              <a:gd name="T31" fmla="*/ 0 h 298"/>
              <a:gd name="T32" fmla="*/ 330 w 514"/>
              <a:gd name="T33" fmla="*/ 43 h 298"/>
              <a:gd name="T34" fmla="*/ 344 w 514"/>
              <a:gd name="T35" fmla="*/ 46 h 298"/>
              <a:gd name="T36" fmla="*/ 363 w 514"/>
              <a:gd name="T37" fmla="*/ 38 h 298"/>
              <a:gd name="T38" fmla="*/ 380 w 514"/>
              <a:gd name="T39" fmla="*/ 23 h 298"/>
              <a:gd name="T40" fmla="*/ 427 w 514"/>
              <a:gd name="T41" fmla="*/ 13 h 298"/>
              <a:gd name="T42" fmla="*/ 474 w 514"/>
              <a:gd name="T43" fmla="*/ 24 h 298"/>
              <a:gd name="T44" fmla="*/ 476 w 514"/>
              <a:gd name="T45" fmla="*/ 25 h 298"/>
              <a:gd name="T46" fmla="*/ 495 w 514"/>
              <a:gd name="T47" fmla="*/ 50 h 298"/>
              <a:gd name="T48" fmla="*/ 476 w 514"/>
              <a:gd name="T49" fmla="*/ 76 h 298"/>
              <a:gd name="T50" fmla="*/ 452 w 514"/>
              <a:gd name="T51" fmla="*/ 85 h 298"/>
              <a:gd name="T52" fmla="*/ 438 w 514"/>
              <a:gd name="T53" fmla="*/ 97 h 298"/>
              <a:gd name="T54" fmla="*/ 445 w 514"/>
              <a:gd name="T55" fmla="*/ 109 h 298"/>
              <a:gd name="T56" fmla="*/ 514 w 514"/>
              <a:gd name="T57" fmla="*/ 149 h 298"/>
              <a:gd name="T58" fmla="*/ 258 w 514"/>
              <a:gd name="T59" fmla="*/ 298 h 298"/>
              <a:gd name="T60" fmla="*/ 0 w 514"/>
              <a:gd name="T61" fmla="*/ 149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14" h="298">
                <a:moveTo>
                  <a:pt x="0" y="149"/>
                </a:moveTo>
                <a:cubicBezTo>
                  <a:pt x="68" y="109"/>
                  <a:pt x="68" y="109"/>
                  <a:pt x="68" y="109"/>
                </a:cubicBezTo>
                <a:cubicBezTo>
                  <a:pt x="71" y="108"/>
                  <a:pt x="73" y="107"/>
                  <a:pt x="76" y="107"/>
                </a:cubicBezTo>
                <a:cubicBezTo>
                  <a:pt x="79" y="107"/>
                  <a:pt x="82" y="108"/>
                  <a:pt x="84" y="109"/>
                </a:cubicBezTo>
                <a:cubicBezTo>
                  <a:pt x="85" y="110"/>
                  <a:pt x="86" y="110"/>
                  <a:pt x="86" y="111"/>
                </a:cubicBezTo>
                <a:cubicBezTo>
                  <a:pt x="90" y="117"/>
                  <a:pt x="96" y="123"/>
                  <a:pt x="105" y="127"/>
                </a:cubicBezTo>
                <a:cubicBezTo>
                  <a:pt x="119" y="136"/>
                  <a:pt x="139" y="141"/>
                  <a:pt x="159" y="141"/>
                </a:cubicBezTo>
                <a:cubicBezTo>
                  <a:pt x="181" y="141"/>
                  <a:pt x="201" y="135"/>
                  <a:pt x="216" y="126"/>
                </a:cubicBezTo>
                <a:cubicBezTo>
                  <a:pt x="230" y="117"/>
                  <a:pt x="238" y="105"/>
                  <a:pt x="238" y="93"/>
                </a:cubicBezTo>
                <a:cubicBezTo>
                  <a:pt x="238" y="80"/>
                  <a:pt x="230" y="68"/>
                  <a:pt x="216" y="60"/>
                </a:cubicBezTo>
                <a:cubicBezTo>
                  <a:pt x="215" y="59"/>
                  <a:pt x="214" y="58"/>
                  <a:pt x="213" y="58"/>
                </a:cubicBezTo>
                <a:cubicBezTo>
                  <a:pt x="206" y="53"/>
                  <a:pt x="196" y="50"/>
                  <a:pt x="186" y="48"/>
                </a:cubicBezTo>
                <a:cubicBezTo>
                  <a:pt x="185" y="47"/>
                  <a:pt x="183" y="47"/>
                  <a:pt x="182" y="46"/>
                </a:cubicBezTo>
                <a:cubicBezTo>
                  <a:pt x="181" y="45"/>
                  <a:pt x="180" y="45"/>
                  <a:pt x="180" y="44"/>
                </a:cubicBezTo>
                <a:cubicBezTo>
                  <a:pt x="180" y="44"/>
                  <a:pt x="181" y="44"/>
                  <a:pt x="182" y="43"/>
                </a:cubicBezTo>
                <a:cubicBezTo>
                  <a:pt x="256" y="0"/>
                  <a:pt x="256" y="0"/>
                  <a:pt x="256" y="0"/>
                </a:cubicBezTo>
                <a:cubicBezTo>
                  <a:pt x="330" y="43"/>
                  <a:pt x="330" y="43"/>
                  <a:pt x="330" y="43"/>
                </a:cubicBezTo>
                <a:cubicBezTo>
                  <a:pt x="334" y="45"/>
                  <a:pt x="339" y="46"/>
                  <a:pt x="344" y="46"/>
                </a:cubicBezTo>
                <a:cubicBezTo>
                  <a:pt x="350" y="46"/>
                  <a:pt x="359" y="44"/>
                  <a:pt x="363" y="38"/>
                </a:cubicBezTo>
                <a:cubicBezTo>
                  <a:pt x="366" y="33"/>
                  <a:pt x="372" y="28"/>
                  <a:pt x="380" y="23"/>
                </a:cubicBezTo>
                <a:cubicBezTo>
                  <a:pt x="393" y="17"/>
                  <a:pt x="409" y="13"/>
                  <a:pt x="427" y="13"/>
                </a:cubicBezTo>
                <a:cubicBezTo>
                  <a:pt x="444" y="13"/>
                  <a:pt x="461" y="17"/>
                  <a:pt x="474" y="24"/>
                </a:cubicBezTo>
                <a:cubicBezTo>
                  <a:pt x="475" y="24"/>
                  <a:pt x="475" y="25"/>
                  <a:pt x="476" y="25"/>
                </a:cubicBezTo>
                <a:cubicBezTo>
                  <a:pt x="488" y="32"/>
                  <a:pt x="495" y="41"/>
                  <a:pt x="495" y="50"/>
                </a:cubicBezTo>
                <a:cubicBezTo>
                  <a:pt x="495" y="60"/>
                  <a:pt x="488" y="69"/>
                  <a:pt x="476" y="76"/>
                </a:cubicBezTo>
                <a:cubicBezTo>
                  <a:pt x="469" y="80"/>
                  <a:pt x="461" y="83"/>
                  <a:pt x="452" y="85"/>
                </a:cubicBezTo>
                <a:cubicBezTo>
                  <a:pt x="444" y="86"/>
                  <a:pt x="439" y="91"/>
                  <a:pt x="438" y="97"/>
                </a:cubicBezTo>
                <a:cubicBezTo>
                  <a:pt x="437" y="102"/>
                  <a:pt x="440" y="106"/>
                  <a:pt x="445" y="109"/>
                </a:cubicBezTo>
                <a:cubicBezTo>
                  <a:pt x="514" y="149"/>
                  <a:pt x="514" y="149"/>
                  <a:pt x="514" y="149"/>
                </a:cubicBezTo>
                <a:cubicBezTo>
                  <a:pt x="258" y="298"/>
                  <a:pt x="258" y="298"/>
                  <a:pt x="258" y="298"/>
                </a:cubicBezTo>
                <a:lnTo>
                  <a:pt x="0" y="149"/>
                </a:lnTo>
                <a:close/>
              </a:path>
            </a:pathLst>
          </a:custGeom>
          <a:solidFill>
            <a:srgbClr val="1EBCBD"/>
          </a:solidFill>
          <a:ln>
            <a:solidFill>
              <a:srgbClr val="1BADAD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3" name="Freeform 370">
            <a:extLst>
              <a:ext uri="{FF2B5EF4-FFF2-40B4-BE49-F238E27FC236}">
                <a16:creationId xmlns:a16="http://schemas.microsoft.com/office/drawing/2014/main" id="{3786B382-13A6-4B83-85A1-2E9A7131C3D2}"/>
              </a:ext>
            </a:extLst>
          </p:cNvPr>
          <p:cNvSpPr>
            <a:spLocks/>
          </p:cNvSpPr>
          <p:nvPr/>
        </p:nvSpPr>
        <p:spPr bwMode="auto">
          <a:xfrm>
            <a:off x="3686138" y="3394790"/>
            <a:ext cx="873746" cy="661378"/>
          </a:xfrm>
          <a:custGeom>
            <a:avLst/>
            <a:gdLst>
              <a:gd name="T0" fmla="*/ 432 w 432"/>
              <a:gd name="T1" fmla="*/ 0 h 327"/>
              <a:gd name="T2" fmla="*/ 432 w 432"/>
              <a:gd name="T3" fmla="*/ 76 h 327"/>
              <a:gd name="T4" fmla="*/ 0 w 432"/>
              <a:gd name="T5" fmla="*/ 327 h 327"/>
              <a:gd name="T6" fmla="*/ 0 w 432"/>
              <a:gd name="T7" fmla="*/ 251 h 327"/>
              <a:gd name="T8" fmla="*/ 432 w 432"/>
              <a:gd name="T9" fmla="*/ 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327">
                <a:moveTo>
                  <a:pt x="432" y="0"/>
                </a:moveTo>
                <a:lnTo>
                  <a:pt x="432" y="76"/>
                </a:lnTo>
                <a:lnTo>
                  <a:pt x="0" y="327"/>
                </a:lnTo>
                <a:lnTo>
                  <a:pt x="0" y="251"/>
                </a:lnTo>
                <a:lnTo>
                  <a:pt x="432" y="0"/>
                </a:lnTo>
                <a:close/>
              </a:path>
            </a:pathLst>
          </a:custGeom>
          <a:solidFill>
            <a:srgbClr val="1EBCB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4" name="Freeform 371">
            <a:extLst>
              <a:ext uri="{FF2B5EF4-FFF2-40B4-BE49-F238E27FC236}">
                <a16:creationId xmlns:a16="http://schemas.microsoft.com/office/drawing/2014/main" id="{70808245-E254-430A-AA6C-2BABD065A403}"/>
              </a:ext>
            </a:extLst>
          </p:cNvPr>
          <p:cNvSpPr>
            <a:spLocks/>
          </p:cNvSpPr>
          <p:nvPr/>
        </p:nvSpPr>
        <p:spPr bwMode="auto">
          <a:xfrm>
            <a:off x="2804301" y="3394790"/>
            <a:ext cx="881836" cy="661378"/>
          </a:xfrm>
          <a:custGeom>
            <a:avLst/>
            <a:gdLst>
              <a:gd name="T0" fmla="*/ 436 w 436"/>
              <a:gd name="T1" fmla="*/ 251 h 327"/>
              <a:gd name="T2" fmla="*/ 436 w 436"/>
              <a:gd name="T3" fmla="*/ 327 h 327"/>
              <a:gd name="T4" fmla="*/ 0 w 436"/>
              <a:gd name="T5" fmla="*/ 76 h 327"/>
              <a:gd name="T6" fmla="*/ 0 w 436"/>
              <a:gd name="T7" fmla="*/ 0 h 327"/>
              <a:gd name="T8" fmla="*/ 436 w 436"/>
              <a:gd name="T9" fmla="*/ 251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6" h="327">
                <a:moveTo>
                  <a:pt x="436" y="251"/>
                </a:moveTo>
                <a:lnTo>
                  <a:pt x="436" y="327"/>
                </a:lnTo>
                <a:lnTo>
                  <a:pt x="0" y="76"/>
                </a:lnTo>
                <a:lnTo>
                  <a:pt x="0" y="0"/>
                </a:lnTo>
                <a:lnTo>
                  <a:pt x="436" y="251"/>
                </a:lnTo>
                <a:close/>
              </a:path>
            </a:pathLst>
          </a:custGeom>
          <a:solidFill>
            <a:srgbClr val="1EBCB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5" name="Freeform 372">
            <a:extLst>
              <a:ext uri="{FF2B5EF4-FFF2-40B4-BE49-F238E27FC236}">
                <a16:creationId xmlns:a16="http://schemas.microsoft.com/office/drawing/2014/main" id="{A59CB8D5-6F0B-4465-BB40-4A801F252FC5}"/>
              </a:ext>
            </a:extLst>
          </p:cNvPr>
          <p:cNvSpPr>
            <a:spLocks/>
          </p:cNvSpPr>
          <p:nvPr/>
        </p:nvSpPr>
        <p:spPr bwMode="auto">
          <a:xfrm>
            <a:off x="5168675" y="2891890"/>
            <a:ext cx="264956" cy="317543"/>
          </a:xfrm>
          <a:custGeom>
            <a:avLst/>
            <a:gdLst>
              <a:gd name="T0" fmla="*/ 8 w 131"/>
              <a:gd name="T1" fmla="*/ 71 h 157"/>
              <a:gd name="T2" fmla="*/ 6 w 131"/>
              <a:gd name="T3" fmla="*/ 71 h 157"/>
              <a:gd name="T4" fmla="*/ 6 w 131"/>
              <a:gd name="T5" fmla="*/ 72 h 157"/>
              <a:gd name="T6" fmla="*/ 6 w 131"/>
              <a:gd name="T7" fmla="*/ 72 h 157"/>
              <a:gd name="T8" fmla="*/ 5 w 131"/>
              <a:gd name="T9" fmla="*/ 72 h 157"/>
              <a:gd name="T10" fmla="*/ 5 w 131"/>
              <a:gd name="T11" fmla="*/ 74 h 157"/>
              <a:gd name="T12" fmla="*/ 3 w 131"/>
              <a:gd name="T13" fmla="*/ 74 h 157"/>
              <a:gd name="T14" fmla="*/ 3 w 131"/>
              <a:gd name="T15" fmla="*/ 74 h 157"/>
              <a:gd name="T16" fmla="*/ 3 w 131"/>
              <a:gd name="T17" fmla="*/ 76 h 157"/>
              <a:gd name="T18" fmla="*/ 3 w 131"/>
              <a:gd name="T19" fmla="*/ 76 h 157"/>
              <a:gd name="T20" fmla="*/ 2 w 131"/>
              <a:gd name="T21" fmla="*/ 76 h 157"/>
              <a:gd name="T22" fmla="*/ 2 w 131"/>
              <a:gd name="T23" fmla="*/ 76 h 157"/>
              <a:gd name="T24" fmla="*/ 2 w 131"/>
              <a:gd name="T25" fmla="*/ 77 h 157"/>
              <a:gd name="T26" fmla="*/ 2 w 131"/>
              <a:gd name="T27" fmla="*/ 77 h 157"/>
              <a:gd name="T28" fmla="*/ 2 w 131"/>
              <a:gd name="T29" fmla="*/ 77 h 157"/>
              <a:gd name="T30" fmla="*/ 2 w 131"/>
              <a:gd name="T31" fmla="*/ 79 h 157"/>
              <a:gd name="T32" fmla="*/ 0 w 131"/>
              <a:gd name="T33" fmla="*/ 79 h 157"/>
              <a:gd name="T34" fmla="*/ 0 w 131"/>
              <a:gd name="T35" fmla="*/ 79 h 157"/>
              <a:gd name="T36" fmla="*/ 0 w 131"/>
              <a:gd name="T37" fmla="*/ 79 h 157"/>
              <a:gd name="T38" fmla="*/ 0 w 131"/>
              <a:gd name="T39" fmla="*/ 81 h 157"/>
              <a:gd name="T40" fmla="*/ 0 w 131"/>
              <a:gd name="T41" fmla="*/ 81 h 157"/>
              <a:gd name="T42" fmla="*/ 0 w 131"/>
              <a:gd name="T43" fmla="*/ 81 h 157"/>
              <a:gd name="T44" fmla="*/ 0 w 131"/>
              <a:gd name="T45" fmla="*/ 81 h 157"/>
              <a:gd name="T46" fmla="*/ 0 w 131"/>
              <a:gd name="T47" fmla="*/ 157 h 157"/>
              <a:gd name="T48" fmla="*/ 0 w 131"/>
              <a:gd name="T49" fmla="*/ 157 h 157"/>
              <a:gd name="T50" fmla="*/ 0 w 131"/>
              <a:gd name="T51" fmla="*/ 155 h 157"/>
              <a:gd name="T52" fmla="*/ 0 w 131"/>
              <a:gd name="T53" fmla="*/ 155 h 157"/>
              <a:gd name="T54" fmla="*/ 0 w 131"/>
              <a:gd name="T55" fmla="*/ 155 h 157"/>
              <a:gd name="T56" fmla="*/ 2 w 131"/>
              <a:gd name="T57" fmla="*/ 153 h 157"/>
              <a:gd name="T58" fmla="*/ 2 w 131"/>
              <a:gd name="T59" fmla="*/ 153 h 157"/>
              <a:gd name="T60" fmla="*/ 2 w 131"/>
              <a:gd name="T61" fmla="*/ 152 h 157"/>
              <a:gd name="T62" fmla="*/ 2 w 131"/>
              <a:gd name="T63" fmla="*/ 152 h 157"/>
              <a:gd name="T64" fmla="*/ 3 w 131"/>
              <a:gd name="T65" fmla="*/ 150 h 157"/>
              <a:gd name="T66" fmla="*/ 3 w 131"/>
              <a:gd name="T67" fmla="*/ 150 h 157"/>
              <a:gd name="T68" fmla="*/ 3 w 131"/>
              <a:gd name="T69" fmla="*/ 150 h 157"/>
              <a:gd name="T70" fmla="*/ 5 w 131"/>
              <a:gd name="T71" fmla="*/ 149 h 157"/>
              <a:gd name="T72" fmla="*/ 5 w 131"/>
              <a:gd name="T73" fmla="*/ 149 h 157"/>
              <a:gd name="T74" fmla="*/ 6 w 131"/>
              <a:gd name="T75" fmla="*/ 147 h 157"/>
              <a:gd name="T76" fmla="*/ 8 w 131"/>
              <a:gd name="T77" fmla="*/ 147 h 157"/>
              <a:gd name="T78" fmla="*/ 131 w 131"/>
              <a:gd name="T79" fmla="*/ 76 h 157"/>
              <a:gd name="T80" fmla="*/ 131 w 131"/>
              <a:gd name="T81" fmla="*/ 0 h 157"/>
              <a:gd name="T82" fmla="*/ 8 w 131"/>
              <a:gd name="T83" fmla="*/ 71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1" h="157">
                <a:moveTo>
                  <a:pt x="8" y="71"/>
                </a:moveTo>
                <a:lnTo>
                  <a:pt x="6" y="71"/>
                </a:lnTo>
                <a:lnTo>
                  <a:pt x="6" y="72"/>
                </a:lnTo>
                <a:lnTo>
                  <a:pt x="6" y="72"/>
                </a:lnTo>
                <a:lnTo>
                  <a:pt x="5" y="72"/>
                </a:lnTo>
                <a:lnTo>
                  <a:pt x="5" y="74"/>
                </a:lnTo>
                <a:lnTo>
                  <a:pt x="3" y="74"/>
                </a:lnTo>
                <a:lnTo>
                  <a:pt x="3" y="74"/>
                </a:lnTo>
                <a:lnTo>
                  <a:pt x="3" y="76"/>
                </a:lnTo>
                <a:lnTo>
                  <a:pt x="3" y="76"/>
                </a:lnTo>
                <a:lnTo>
                  <a:pt x="2" y="76"/>
                </a:lnTo>
                <a:lnTo>
                  <a:pt x="2" y="76"/>
                </a:lnTo>
                <a:lnTo>
                  <a:pt x="2" y="77"/>
                </a:lnTo>
                <a:lnTo>
                  <a:pt x="2" y="77"/>
                </a:lnTo>
                <a:lnTo>
                  <a:pt x="2" y="77"/>
                </a:lnTo>
                <a:lnTo>
                  <a:pt x="2" y="79"/>
                </a:lnTo>
                <a:lnTo>
                  <a:pt x="0" y="79"/>
                </a:lnTo>
                <a:lnTo>
                  <a:pt x="0" y="79"/>
                </a:lnTo>
                <a:lnTo>
                  <a:pt x="0" y="79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157"/>
                </a:lnTo>
                <a:lnTo>
                  <a:pt x="0" y="157"/>
                </a:lnTo>
                <a:lnTo>
                  <a:pt x="0" y="155"/>
                </a:lnTo>
                <a:lnTo>
                  <a:pt x="0" y="155"/>
                </a:lnTo>
                <a:lnTo>
                  <a:pt x="0" y="155"/>
                </a:lnTo>
                <a:lnTo>
                  <a:pt x="2" y="153"/>
                </a:lnTo>
                <a:lnTo>
                  <a:pt x="2" y="153"/>
                </a:lnTo>
                <a:lnTo>
                  <a:pt x="2" y="152"/>
                </a:lnTo>
                <a:lnTo>
                  <a:pt x="2" y="152"/>
                </a:lnTo>
                <a:lnTo>
                  <a:pt x="3" y="150"/>
                </a:lnTo>
                <a:lnTo>
                  <a:pt x="3" y="150"/>
                </a:lnTo>
                <a:lnTo>
                  <a:pt x="3" y="150"/>
                </a:lnTo>
                <a:lnTo>
                  <a:pt x="5" y="149"/>
                </a:lnTo>
                <a:lnTo>
                  <a:pt x="5" y="149"/>
                </a:lnTo>
                <a:lnTo>
                  <a:pt x="6" y="147"/>
                </a:lnTo>
                <a:lnTo>
                  <a:pt x="8" y="147"/>
                </a:lnTo>
                <a:lnTo>
                  <a:pt x="131" y="76"/>
                </a:lnTo>
                <a:lnTo>
                  <a:pt x="131" y="0"/>
                </a:lnTo>
                <a:lnTo>
                  <a:pt x="8" y="7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6" name="Freeform 373">
            <a:extLst>
              <a:ext uri="{FF2B5EF4-FFF2-40B4-BE49-F238E27FC236}">
                <a16:creationId xmlns:a16="http://schemas.microsoft.com/office/drawing/2014/main" id="{E0589470-708E-4705-900D-AF1DBB2E8BF1}"/>
              </a:ext>
            </a:extLst>
          </p:cNvPr>
          <p:cNvSpPr>
            <a:spLocks/>
          </p:cNvSpPr>
          <p:nvPr/>
        </p:nvSpPr>
        <p:spPr bwMode="auto">
          <a:xfrm>
            <a:off x="4559884" y="3215500"/>
            <a:ext cx="794867" cy="337768"/>
          </a:xfrm>
          <a:custGeom>
            <a:avLst/>
            <a:gdLst>
              <a:gd name="T0" fmla="*/ 243 w 243"/>
              <a:gd name="T1" fmla="*/ 4 h 103"/>
              <a:gd name="T2" fmla="*/ 242 w 243"/>
              <a:gd name="T3" fmla="*/ 9 h 103"/>
              <a:gd name="T4" fmla="*/ 240 w 243"/>
              <a:gd name="T5" fmla="*/ 13 h 103"/>
              <a:gd name="T6" fmla="*/ 237 w 243"/>
              <a:gd name="T7" fmla="*/ 17 h 103"/>
              <a:gd name="T8" fmla="*/ 232 w 243"/>
              <a:gd name="T9" fmla="*/ 22 h 103"/>
              <a:gd name="T10" fmla="*/ 228 w 243"/>
              <a:gd name="T11" fmla="*/ 26 h 103"/>
              <a:gd name="T12" fmla="*/ 220 w 243"/>
              <a:gd name="T13" fmla="*/ 31 h 103"/>
              <a:gd name="T14" fmla="*/ 213 w 243"/>
              <a:gd name="T15" fmla="*/ 34 h 103"/>
              <a:gd name="T16" fmla="*/ 205 w 243"/>
              <a:gd name="T17" fmla="*/ 37 h 103"/>
              <a:gd name="T18" fmla="*/ 198 w 243"/>
              <a:gd name="T19" fmla="*/ 39 h 103"/>
              <a:gd name="T20" fmla="*/ 192 w 243"/>
              <a:gd name="T21" fmla="*/ 40 h 103"/>
              <a:gd name="T22" fmla="*/ 182 w 243"/>
              <a:gd name="T23" fmla="*/ 41 h 103"/>
              <a:gd name="T24" fmla="*/ 174 w 243"/>
              <a:gd name="T25" fmla="*/ 42 h 103"/>
              <a:gd name="T26" fmla="*/ 166 w 243"/>
              <a:gd name="T27" fmla="*/ 42 h 103"/>
              <a:gd name="T28" fmla="*/ 159 w 243"/>
              <a:gd name="T29" fmla="*/ 42 h 103"/>
              <a:gd name="T30" fmla="*/ 152 w 243"/>
              <a:gd name="T31" fmla="*/ 41 h 103"/>
              <a:gd name="T32" fmla="*/ 145 w 243"/>
              <a:gd name="T33" fmla="*/ 39 h 103"/>
              <a:gd name="T34" fmla="*/ 137 w 243"/>
              <a:gd name="T35" fmla="*/ 37 h 103"/>
              <a:gd name="T36" fmla="*/ 128 w 243"/>
              <a:gd name="T37" fmla="*/ 34 h 103"/>
              <a:gd name="T38" fmla="*/ 118 w 243"/>
              <a:gd name="T39" fmla="*/ 30 h 103"/>
              <a:gd name="T40" fmla="*/ 97 w 243"/>
              <a:gd name="T41" fmla="*/ 11 h 103"/>
              <a:gd name="T42" fmla="*/ 94 w 243"/>
              <a:gd name="T43" fmla="*/ 10 h 103"/>
              <a:gd name="T44" fmla="*/ 92 w 243"/>
              <a:gd name="T45" fmla="*/ 10 h 103"/>
              <a:gd name="T46" fmla="*/ 90 w 243"/>
              <a:gd name="T47" fmla="*/ 9 h 103"/>
              <a:gd name="T48" fmla="*/ 88 w 243"/>
              <a:gd name="T49" fmla="*/ 9 h 103"/>
              <a:gd name="T50" fmla="*/ 86 w 243"/>
              <a:gd name="T51" fmla="*/ 9 h 103"/>
              <a:gd name="T52" fmla="*/ 83 w 243"/>
              <a:gd name="T53" fmla="*/ 9 h 103"/>
              <a:gd name="T54" fmla="*/ 81 w 243"/>
              <a:gd name="T55" fmla="*/ 10 h 103"/>
              <a:gd name="T56" fmla="*/ 78 w 243"/>
              <a:gd name="T57" fmla="*/ 11 h 103"/>
              <a:gd name="T58" fmla="*/ 0 w 243"/>
              <a:gd name="T59" fmla="*/ 103 h 103"/>
              <a:gd name="T60" fmla="*/ 79 w 243"/>
              <a:gd name="T61" fmla="*/ 57 h 103"/>
              <a:gd name="T62" fmla="*/ 82 w 243"/>
              <a:gd name="T63" fmla="*/ 56 h 103"/>
              <a:gd name="T64" fmla="*/ 86 w 243"/>
              <a:gd name="T65" fmla="*/ 56 h 103"/>
              <a:gd name="T66" fmla="*/ 89 w 243"/>
              <a:gd name="T67" fmla="*/ 56 h 103"/>
              <a:gd name="T68" fmla="*/ 92 w 243"/>
              <a:gd name="T69" fmla="*/ 56 h 103"/>
              <a:gd name="T70" fmla="*/ 96 w 243"/>
              <a:gd name="T71" fmla="*/ 57 h 103"/>
              <a:gd name="T72" fmla="*/ 102 w 243"/>
              <a:gd name="T73" fmla="*/ 62 h 103"/>
              <a:gd name="T74" fmla="*/ 125 w 243"/>
              <a:gd name="T75" fmla="*/ 80 h 103"/>
              <a:gd name="T76" fmla="*/ 133 w 243"/>
              <a:gd name="T77" fmla="*/ 83 h 103"/>
              <a:gd name="T78" fmla="*/ 138 w 243"/>
              <a:gd name="T79" fmla="*/ 85 h 103"/>
              <a:gd name="T80" fmla="*/ 145 w 243"/>
              <a:gd name="T81" fmla="*/ 86 h 103"/>
              <a:gd name="T82" fmla="*/ 152 w 243"/>
              <a:gd name="T83" fmla="*/ 88 h 103"/>
              <a:gd name="T84" fmla="*/ 157 w 243"/>
              <a:gd name="T85" fmla="*/ 88 h 103"/>
              <a:gd name="T86" fmla="*/ 162 w 243"/>
              <a:gd name="T87" fmla="*/ 89 h 103"/>
              <a:gd name="T88" fmla="*/ 167 w 243"/>
              <a:gd name="T89" fmla="*/ 89 h 103"/>
              <a:gd name="T90" fmla="*/ 175 w 243"/>
              <a:gd name="T91" fmla="*/ 89 h 103"/>
              <a:gd name="T92" fmla="*/ 182 w 243"/>
              <a:gd name="T93" fmla="*/ 88 h 103"/>
              <a:gd name="T94" fmla="*/ 188 w 243"/>
              <a:gd name="T95" fmla="*/ 88 h 103"/>
              <a:gd name="T96" fmla="*/ 195 w 243"/>
              <a:gd name="T97" fmla="*/ 86 h 103"/>
              <a:gd name="T98" fmla="*/ 202 w 243"/>
              <a:gd name="T99" fmla="*/ 85 h 103"/>
              <a:gd name="T100" fmla="*/ 206 w 243"/>
              <a:gd name="T101" fmla="*/ 84 h 103"/>
              <a:gd name="T102" fmla="*/ 214 w 243"/>
              <a:gd name="T103" fmla="*/ 81 h 103"/>
              <a:gd name="T104" fmla="*/ 223 w 243"/>
              <a:gd name="T105" fmla="*/ 76 h 103"/>
              <a:gd name="T106" fmla="*/ 228 w 243"/>
              <a:gd name="T107" fmla="*/ 73 h 103"/>
              <a:gd name="T108" fmla="*/ 232 w 243"/>
              <a:gd name="T109" fmla="*/ 69 h 103"/>
              <a:gd name="T110" fmla="*/ 236 w 243"/>
              <a:gd name="T111" fmla="*/ 65 h 103"/>
              <a:gd name="T112" fmla="*/ 239 w 243"/>
              <a:gd name="T113" fmla="*/ 62 h 103"/>
              <a:gd name="T114" fmla="*/ 240 w 243"/>
              <a:gd name="T115" fmla="*/ 58 h 103"/>
              <a:gd name="T116" fmla="*/ 242 w 243"/>
              <a:gd name="T117" fmla="*/ 55 h 103"/>
              <a:gd name="T118" fmla="*/ 243 w 243"/>
              <a:gd name="T119" fmla="*/ 52 h 103"/>
              <a:gd name="T120" fmla="*/ 243 w 243"/>
              <a:gd name="T121" fmla="*/ 48 h 103"/>
              <a:gd name="T122" fmla="*/ 243 w 243"/>
              <a:gd name="T123" fmla="*/ 1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3" h="103">
                <a:moveTo>
                  <a:pt x="243" y="1"/>
                </a:moveTo>
                <a:cubicBezTo>
                  <a:pt x="243" y="2"/>
                  <a:pt x="243" y="2"/>
                  <a:pt x="243" y="2"/>
                </a:cubicBezTo>
                <a:cubicBezTo>
                  <a:pt x="243" y="3"/>
                  <a:pt x="243" y="3"/>
                  <a:pt x="243" y="3"/>
                </a:cubicBezTo>
                <a:cubicBezTo>
                  <a:pt x="243" y="4"/>
                  <a:pt x="243" y="4"/>
                  <a:pt x="243" y="4"/>
                </a:cubicBezTo>
                <a:cubicBezTo>
                  <a:pt x="243" y="5"/>
                  <a:pt x="243" y="5"/>
                  <a:pt x="243" y="5"/>
                </a:cubicBezTo>
                <a:cubicBezTo>
                  <a:pt x="243" y="6"/>
                  <a:pt x="243" y="6"/>
                  <a:pt x="243" y="6"/>
                </a:cubicBezTo>
                <a:cubicBezTo>
                  <a:pt x="242" y="8"/>
                  <a:pt x="242" y="8"/>
                  <a:pt x="242" y="8"/>
                </a:cubicBezTo>
                <a:cubicBezTo>
                  <a:pt x="242" y="9"/>
                  <a:pt x="242" y="9"/>
                  <a:pt x="242" y="9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1" y="11"/>
                  <a:pt x="241" y="11"/>
                  <a:pt x="241" y="11"/>
                </a:cubicBezTo>
                <a:cubicBezTo>
                  <a:pt x="241" y="12"/>
                  <a:pt x="241" y="12"/>
                  <a:pt x="241" y="12"/>
                </a:cubicBezTo>
                <a:cubicBezTo>
                  <a:pt x="240" y="13"/>
                  <a:pt x="240" y="13"/>
                  <a:pt x="240" y="13"/>
                </a:cubicBezTo>
                <a:cubicBezTo>
                  <a:pt x="239" y="14"/>
                  <a:pt x="239" y="14"/>
                  <a:pt x="239" y="14"/>
                </a:cubicBezTo>
                <a:cubicBezTo>
                  <a:pt x="239" y="14"/>
                  <a:pt x="239" y="14"/>
                  <a:pt x="239" y="15"/>
                </a:cubicBezTo>
                <a:cubicBezTo>
                  <a:pt x="238" y="16"/>
                  <a:pt x="238" y="16"/>
                  <a:pt x="238" y="16"/>
                </a:cubicBezTo>
                <a:cubicBezTo>
                  <a:pt x="238" y="16"/>
                  <a:pt x="238" y="17"/>
                  <a:pt x="237" y="17"/>
                </a:cubicBezTo>
                <a:cubicBezTo>
                  <a:pt x="237" y="18"/>
                  <a:pt x="237" y="18"/>
                  <a:pt x="237" y="18"/>
                </a:cubicBezTo>
                <a:cubicBezTo>
                  <a:pt x="236" y="18"/>
                  <a:pt x="236" y="19"/>
                  <a:pt x="235" y="19"/>
                </a:cubicBezTo>
                <a:cubicBezTo>
                  <a:pt x="235" y="20"/>
                  <a:pt x="235" y="20"/>
                  <a:pt x="235" y="20"/>
                </a:cubicBezTo>
                <a:cubicBezTo>
                  <a:pt x="234" y="21"/>
                  <a:pt x="233" y="21"/>
                  <a:pt x="232" y="22"/>
                </a:cubicBezTo>
                <a:cubicBezTo>
                  <a:pt x="232" y="23"/>
                  <a:pt x="232" y="23"/>
                  <a:pt x="231" y="23"/>
                </a:cubicBezTo>
                <a:cubicBezTo>
                  <a:pt x="230" y="24"/>
                  <a:pt x="230" y="24"/>
                  <a:pt x="230" y="24"/>
                </a:cubicBezTo>
                <a:cubicBezTo>
                  <a:pt x="230" y="24"/>
                  <a:pt x="229" y="25"/>
                  <a:pt x="229" y="25"/>
                </a:cubicBezTo>
                <a:cubicBezTo>
                  <a:pt x="228" y="26"/>
                  <a:pt x="228" y="26"/>
                  <a:pt x="228" y="26"/>
                </a:cubicBezTo>
                <a:cubicBezTo>
                  <a:pt x="227" y="26"/>
                  <a:pt x="226" y="27"/>
                  <a:pt x="226" y="28"/>
                </a:cubicBezTo>
                <a:cubicBezTo>
                  <a:pt x="225" y="28"/>
                  <a:pt x="225" y="28"/>
                  <a:pt x="225" y="28"/>
                </a:cubicBezTo>
                <a:cubicBezTo>
                  <a:pt x="224" y="28"/>
                  <a:pt x="224" y="29"/>
                  <a:pt x="223" y="29"/>
                </a:cubicBezTo>
                <a:cubicBezTo>
                  <a:pt x="222" y="30"/>
                  <a:pt x="221" y="30"/>
                  <a:pt x="220" y="31"/>
                </a:cubicBezTo>
                <a:cubicBezTo>
                  <a:pt x="219" y="31"/>
                  <a:pt x="218" y="32"/>
                  <a:pt x="217" y="32"/>
                </a:cubicBezTo>
                <a:cubicBezTo>
                  <a:pt x="216" y="33"/>
                  <a:pt x="216" y="33"/>
                  <a:pt x="216" y="33"/>
                </a:cubicBezTo>
                <a:cubicBezTo>
                  <a:pt x="215" y="33"/>
                  <a:pt x="215" y="33"/>
                  <a:pt x="214" y="34"/>
                </a:cubicBezTo>
                <a:cubicBezTo>
                  <a:pt x="214" y="34"/>
                  <a:pt x="213" y="34"/>
                  <a:pt x="213" y="34"/>
                </a:cubicBezTo>
                <a:cubicBezTo>
                  <a:pt x="212" y="35"/>
                  <a:pt x="211" y="35"/>
                  <a:pt x="210" y="35"/>
                </a:cubicBezTo>
                <a:cubicBezTo>
                  <a:pt x="209" y="36"/>
                  <a:pt x="209" y="36"/>
                  <a:pt x="209" y="36"/>
                </a:cubicBezTo>
                <a:cubicBezTo>
                  <a:pt x="208" y="36"/>
                  <a:pt x="207" y="36"/>
                  <a:pt x="206" y="37"/>
                </a:cubicBezTo>
                <a:cubicBezTo>
                  <a:pt x="205" y="37"/>
                  <a:pt x="205" y="37"/>
                  <a:pt x="205" y="37"/>
                </a:cubicBezTo>
                <a:cubicBezTo>
                  <a:pt x="205" y="37"/>
                  <a:pt x="204" y="37"/>
                  <a:pt x="203" y="38"/>
                </a:cubicBezTo>
                <a:cubicBezTo>
                  <a:pt x="203" y="38"/>
                  <a:pt x="202" y="38"/>
                  <a:pt x="202" y="38"/>
                </a:cubicBezTo>
                <a:cubicBezTo>
                  <a:pt x="201" y="38"/>
                  <a:pt x="200" y="38"/>
                  <a:pt x="200" y="39"/>
                </a:cubicBezTo>
                <a:cubicBezTo>
                  <a:pt x="199" y="39"/>
                  <a:pt x="199" y="39"/>
                  <a:pt x="198" y="39"/>
                </a:cubicBezTo>
                <a:cubicBezTo>
                  <a:pt x="198" y="39"/>
                  <a:pt x="197" y="39"/>
                  <a:pt x="196" y="39"/>
                </a:cubicBezTo>
                <a:cubicBezTo>
                  <a:pt x="196" y="39"/>
                  <a:pt x="195" y="40"/>
                  <a:pt x="195" y="40"/>
                </a:cubicBezTo>
                <a:cubicBezTo>
                  <a:pt x="194" y="40"/>
                  <a:pt x="194" y="40"/>
                  <a:pt x="193" y="40"/>
                </a:cubicBezTo>
                <a:cubicBezTo>
                  <a:pt x="193" y="40"/>
                  <a:pt x="192" y="40"/>
                  <a:pt x="192" y="40"/>
                </a:cubicBezTo>
                <a:cubicBezTo>
                  <a:pt x="191" y="40"/>
                  <a:pt x="189" y="41"/>
                  <a:pt x="188" y="41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86" y="41"/>
                  <a:pt x="185" y="41"/>
                  <a:pt x="183" y="41"/>
                </a:cubicBezTo>
                <a:cubicBezTo>
                  <a:pt x="183" y="41"/>
                  <a:pt x="183" y="41"/>
                  <a:pt x="182" y="41"/>
                </a:cubicBezTo>
                <a:cubicBezTo>
                  <a:pt x="181" y="42"/>
                  <a:pt x="180" y="42"/>
                  <a:pt x="180" y="42"/>
                </a:cubicBezTo>
                <a:cubicBezTo>
                  <a:pt x="179" y="42"/>
                  <a:pt x="179" y="42"/>
                  <a:pt x="178" y="42"/>
                </a:cubicBezTo>
                <a:cubicBezTo>
                  <a:pt x="177" y="42"/>
                  <a:pt x="176" y="42"/>
                  <a:pt x="175" y="42"/>
                </a:cubicBezTo>
                <a:cubicBezTo>
                  <a:pt x="174" y="42"/>
                  <a:pt x="174" y="42"/>
                  <a:pt x="174" y="42"/>
                </a:cubicBezTo>
                <a:cubicBezTo>
                  <a:pt x="173" y="42"/>
                  <a:pt x="172" y="42"/>
                  <a:pt x="171" y="42"/>
                </a:cubicBezTo>
                <a:cubicBezTo>
                  <a:pt x="171" y="42"/>
                  <a:pt x="171" y="42"/>
                  <a:pt x="171" y="42"/>
                </a:cubicBezTo>
                <a:cubicBezTo>
                  <a:pt x="170" y="42"/>
                  <a:pt x="169" y="42"/>
                  <a:pt x="167" y="42"/>
                </a:cubicBezTo>
                <a:cubicBezTo>
                  <a:pt x="167" y="42"/>
                  <a:pt x="166" y="42"/>
                  <a:pt x="166" y="42"/>
                </a:cubicBezTo>
                <a:cubicBezTo>
                  <a:pt x="165" y="42"/>
                  <a:pt x="165" y="42"/>
                  <a:pt x="164" y="42"/>
                </a:cubicBezTo>
                <a:cubicBezTo>
                  <a:pt x="163" y="42"/>
                  <a:pt x="163" y="42"/>
                  <a:pt x="162" y="42"/>
                </a:cubicBezTo>
                <a:cubicBezTo>
                  <a:pt x="162" y="42"/>
                  <a:pt x="161" y="42"/>
                  <a:pt x="160" y="42"/>
                </a:cubicBezTo>
                <a:cubicBezTo>
                  <a:pt x="160" y="42"/>
                  <a:pt x="159" y="42"/>
                  <a:pt x="159" y="42"/>
                </a:cubicBezTo>
                <a:cubicBezTo>
                  <a:pt x="158" y="41"/>
                  <a:pt x="158" y="41"/>
                  <a:pt x="157" y="41"/>
                </a:cubicBezTo>
                <a:cubicBezTo>
                  <a:pt x="156" y="41"/>
                  <a:pt x="156" y="41"/>
                  <a:pt x="155" y="41"/>
                </a:cubicBezTo>
                <a:cubicBezTo>
                  <a:pt x="155" y="41"/>
                  <a:pt x="154" y="41"/>
                  <a:pt x="153" y="41"/>
                </a:cubicBezTo>
                <a:cubicBezTo>
                  <a:pt x="153" y="41"/>
                  <a:pt x="152" y="41"/>
                  <a:pt x="152" y="41"/>
                </a:cubicBezTo>
                <a:cubicBezTo>
                  <a:pt x="151" y="41"/>
                  <a:pt x="151" y="40"/>
                  <a:pt x="150" y="40"/>
                </a:cubicBezTo>
                <a:cubicBezTo>
                  <a:pt x="149" y="40"/>
                  <a:pt x="149" y="40"/>
                  <a:pt x="148" y="40"/>
                </a:cubicBezTo>
                <a:cubicBezTo>
                  <a:pt x="148" y="40"/>
                  <a:pt x="147" y="40"/>
                  <a:pt x="146" y="40"/>
                </a:cubicBezTo>
                <a:cubicBezTo>
                  <a:pt x="146" y="40"/>
                  <a:pt x="146" y="40"/>
                  <a:pt x="145" y="39"/>
                </a:cubicBezTo>
                <a:cubicBezTo>
                  <a:pt x="144" y="39"/>
                  <a:pt x="143" y="39"/>
                  <a:pt x="142" y="39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0" y="38"/>
                  <a:pt x="139" y="38"/>
                  <a:pt x="138" y="38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6" y="37"/>
                  <a:pt x="135" y="37"/>
                  <a:pt x="134" y="36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32" y="36"/>
                  <a:pt x="130" y="35"/>
                  <a:pt x="129" y="35"/>
                </a:cubicBezTo>
                <a:cubicBezTo>
                  <a:pt x="128" y="34"/>
                  <a:pt x="128" y="34"/>
                  <a:pt x="128" y="34"/>
                </a:cubicBezTo>
                <a:cubicBezTo>
                  <a:pt x="127" y="34"/>
                  <a:pt x="126" y="34"/>
                  <a:pt x="126" y="33"/>
                </a:cubicBezTo>
                <a:cubicBezTo>
                  <a:pt x="125" y="33"/>
                  <a:pt x="125" y="33"/>
                  <a:pt x="125" y="33"/>
                </a:cubicBezTo>
                <a:cubicBezTo>
                  <a:pt x="123" y="32"/>
                  <a:pt x="122" y="32"/>
                  <a:pt x="121" y="31"/>
                </a:cubicBezTo>
                <a:cubicBezTo>
                  <a:pt x="120" y="31"/>
                  <a:pt x="119" y="30"/>
                  <a:pt x="118" y="30"/>
                </a:cubicBezTo>
                <a:cubicBezTo>
                  <a:pt x="111" y="25"/>
                  <a:pt x="105" y="20"/>
                  <a:pt x="102" y="15"/>
                </a:cubicBezTo>
                <a:cubicBezTo>
                  <a:pt x="101" y="14"/>
                  <a:pt x="100" y="12"/>
                  <a:pt x="98" y="12"/>
                </a:cubicBezTo>
                <a:cubicBezTo>
                  <a:pt x="98" y="11"/>
                  <a:pt x="97" y="11"/>
                  <a:pt x="97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6" y="11"/>
                  <a:pt x="96" y="11"/>
                  <a:pt x="96" y="11"/>
                </a:cubicBezTo>
                <a:cubicBezTo>
                  <a:pt x="96" y="11"/>
                  <a:pt x="96" y="11"/>
                  <a:pt x="96" y="11"/>
                </a:cubicBezTo>
                <a:cubicBezTo>
                  <a:pt x="95" y="10"/>
                  <a:pt x="95" y="10"/>
                  <a:pt x="94" y="10"/>
                </a:cubicBezTo>
                <a:cubicBezTo>
                  <a:pt x="94" y="10"/>
                  <a:pt x="94" y="10"/>
                  <a:pt x="94" y="10"/>
                </a:cubicBezTo>
                <a:cubicBezTo>
                  <a:pt x="94" y="10"/>
                  <a:pt x="94" y="10"/>
                  <a:pt x="94" y="10"/>
                </a:cubicBezTo>
                <a:cubicBezTo>
                  <a:pt x="93" y="10"/>
                  <a:pt x="93" y="10"/>
                  <a:pt x="93" y="10"/>
                </a:cubicBezTo>
                <a:cubicBezTo>
                  <a:pt x="92" y="10"/>
                  <a:pt x="92" y="10"/>
                  <a:pt x="92" y="10"/>
                </a:cubicBezTo>
                <a:cubicBezTo>
                  <a:pt x="92" y="10"/>
                  <a:pt x="92" y="10"/>
                  <a:pt x="92" y="10"/>
                </a:cubicBezTo>
                <a:cubicBezTo>
                  <a:pt x="91" y="9"/>
                  <a:pt x="91" y="9"/>
                  <a:pt x="91" y="9"/>
                </a:cubicBezTo>
                <a:cubicBezTo>
                  <a:pt x="91" y="9"/>
                  <a:pt x="91" y="9"/>
                  <a:pt x="91" y="9"/>
                </a:cubicBezTo>
                <a:cubicBezTo>
                  <a:pt x="91" y="9"/>
                  <a:pt x="91" y="9"/>
                  <a:pt x="91" y="9"/>
                </a:cubicBezTo>
                <a:cubicBezTo>
                  <a:pt x="90" y="9"/>
                  <a:pt x="90" y="9"/>
                  <a:pt x="90" y="9"/>
                </a:cubicBezTo>
                <a:cubicBezTo>
                  <a:pt x="89" y="9"/>
                  <a:pt x="89" y="9"/>
                  <a:pt x="89" y="9"/>
                </a:cubicBezTo>
                <a:cubicBezTo>
                  <a:pt x="89" y="9"/>
                  <a:pt x="89" y="9"/>
                  <a:pt x="89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7" y="9"/>
                  <a:pt x="87" y="9"/>
                  <a:pt x="87" y="9"/>
                </a:cubicBezTo>
                <a:cubicBezTo>
                  <a:pt x="86" y="9"/>
                  <a:pt x="86" y="9"/>
                  <a:pt x="86" y="9"/>
                </a:cubicBezTo>
                <a:cubicBezTo>
                  <a:pt x="86" y="9"/>
                  <a:pt x="86" y="9"/>
                  <a:pt x="86" y="9"/>
                </a:cubicBezTo>
                <a:cubicBezTo>
                  <a:pt x="86" y="9"/>
                  <a:pt x="85" y="9"/>
                  <a:pt x="85" y="9"/>
                </a:cubicBezTo>
                <a:cubicBezTo>
                  <a:pt x="85" y="9"/>
                  <a:pt x="85" y="9"/>
                  <a:pt x="85" y="9"/>
                </a:cubicBezTo>
                <a:cubicBezTo>
                  <a:pt x="84" y="9"/>
                  <a:pt x="84" y="9"/>
                  <a:pt x="84" y="9"/>
                </a:cubicBezTo>
                <a:cubicBezTo>
                  <a:pt x="84" y="9"/>
                  <a:pt x="83" y="9"/>
                  <a:pt x="83" y="9"/>
                </a:cubicBezTo>
                <a:cubicBezTo>
                  <a:pt x="83" y="9"/>
                  <a:pt x="83" y="9"/>
                  <a:pt x="83" y="9"/>
                </a:cubicBezTo>
                <a:cubicBezTo>
                  <a:pt x="82" y="10"/>
                  <a:pt x="82" y="10"/>
                  <a:pt x="82" y="10"/>
                </a:cubicBezTo>
                <a:cubicBezTo>
                  <a:pt x="81" y="10"/>
                  <a:pt x="81" y="10"/>
                  <a:pt x="81" y="10"/>
                </a:cubicBezTo>
                <a:cubicBezTo>
                  <a:pt x="81" y="10"/>
                  <a:pt x="81" y="10"/>
                  <a:pt x="81" y="10"/>
                </a:cubicBezTo>
                <a:cubicBezTo>
                  <a:pt x="80" y="10"/>
                  <a:pt x="80" y="10"/>
                  <a:pt x="80" y="10"/>
                </a:cubicBezTo>
                <a:cubicBezTo>
                  <a:pt x="80" y="10"/>
                  <a:pt x="80" y="10"/>
                  <a:pt x="80" y="10"/>
                </a:cubicBezTo>
                <a:cubicBezTo>
                  <a:pt x="79" y="10"/>
                  <a:pt x="79" y="10"/>
                  <a:pt x="79" y="10"/>
                </a:cubicBezTo>
                <a:cubicBezTo>
                  <a:pt x="79" y="10"/>
                  <a:pt x="79" y="11"/>
                  <a:pt x="78" y="11"/>
                </a:cubicBezTo>
                <a:cubicBezTo>
                  <a:pt x="78" y="11"/>
                  <a:pt x="78" y="11"/>
                  <a:pt x="78" y="11"/>
                </a:cubicBezTo>
                <a:cubicBezTo>
                  <a:pt x="77" y="11"/>
                  <a:pt x="77" y="11"/>
                  <a:pt x="76" y="12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103"/>
                  <a:pt x="0" y="103"/>
                  <a:pt x="0" y="103"/>
                </a:cubicBezTo>
                <a:cubicBezTo>
                  <a:pt x="76" y="59"/>
                  <a:pt x="76" y="59"/>
                  <a:pt x="76" y="59"/>
                </a:cubicBezTo>
                <a:cubicBezTo>
                  <a:pt x="77" y="58"/>
                  <a:pt x="77" y="58"/>
                  <a:pt x="78" y="58"/>
                </a:cubicBezTo>
                <a:cubicBezTo>
                  <a:pt x="78" y="58"/>
                  <a:pt x="78" y="58"/>
                  <a:pt x="78" y="58"/>
                </a:cubicBezTo>
                <a:cubicBezTo>
                  <a:pt x="78" y="57"/>
                  <a:pt x="79" y="57"/>
                  <a:pt x="79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2" y="56"/>
                  <a:pt x="82" y="56"/>
                  <a:pt x="82" y="56"/>
                </a:cubicBezTo>
                <a:cubicBezTo>
                  <a:pt x="83" y="56"/>
                  <a:pt x="83" y="56"/>
                  <a:pt x="83" y="56"/>
                </a:cubicBezTo>
                <a:cubicBezTo>
                  <a:pt x="83" y="56"/>
                  <a:pt x="84" y="56"/>
                  <a:pt x="84" y="56"/>
                </a:cubicBezTo>
                <a:cubicBezTo>
                  <a:pt x="85" y="56"/>
                  <a:pt x="85" y="56"/>
                  <a:pt x="85" y="56"/>
                </a:cubicBezTo>
                <a:cubicBezTo>
                  <a:pt x="85" y="56"/>
                  <a:pt x="86" y="56"/>
                  <a:pt x="86" y="56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56"/>
                  <a:pt x="87" y="56"/>
                  <a:pt x="87" y="56"/>
                </a:cubicBezTo>
                <a:cubicBezTo>
                  <a:pt x="88" y="56"/>
                  <a:pt x="88" y="56"/>
                  <a:pt x="88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0" y="56"/>
                  <a:pt x="90" y="56"/>
                  <a:pt x="90" y="56"/>
                </a:cubicBezTo>
                <a:cubicBezTo>
                  <a:pt x="91" y="56"/>
                  <a:pt x="91" y="56"/>
                  <a:pt x="91" y="56"/>
                </a:cubicBezTo>
                <a:cubicBezTo>
                  <a:pt x="91" y="56"/>
                  <a:pt x="91" y="56"/>
                  <a:pt x="91" y="56"/>
                </a:cubicBezTo>
                <a:cubicBezTo>
                  <a:pt x="92" y="56"/>
                  <a:pt x="92" y="56"/>
                  <a:pt x="92" y="56"/>
                </a:cubicBezTo>
                <a:cubicBezTo>
                  <a:pt x="93" y="56"/>
                  <a:pt x="93" y="56"/>
                  <a:pt x="93" y="56"/>
                </a:cubicBezTo>
                <a:cubicBezTo>
                  <a:pt x="94" y="57"/>
                  <a:pt x="94" y="57"/>
                  <a:pt x="94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5" y="57"/>
                  <a:pt x="95" y="57"/>
                  <a:pt x="96" y="57"/>
                </a:cubicBezTo>
                <a:cubicBezTo>
                  <a:pt x="97" y="58"/>
                  <a:pt x="97" y="58"/>
                  <a:pt x="97" y="58"/>
                </a:cubicBezTo>
                <a:cubicBezTo>
                  <a:pt x="97" y="58"/>
                  <a:pt x="97" y="58"/>
                  <a:pt x="97" y="58"/>
                </a:cubicBezTo>
                <a:cubicBezTo>
                  <a:pt x="97" y="58"/>
                  <a:pt x="98" y="58"/>
                  <a:pt x="98" y="58"/>
                </a:cubicBezTo>
                <a:cubicBezTo>
                  <a:pt x="99" y="59"/>
                  <a:pt x="101" y="60"/>
                  <a:pt x="102" y="62"/>
                </a:cubicBezTo>
                <a:cubicBezTo>
                  <a:pt x="105" y="67"/>
                  <a:pt x="111" y="72"/>
                  <a:pt x="118" y="76"/>
                </a:cubicBezTo>
                <a:cubicBezTo>
                  <a:pt x="119" y="77"/>
                  <a:pt x="120" y="78"/>
                  <a:pt x="121" y="78"/>
                </a:cubicBezTo>
                <a:cubicBezTo>
                  <a:pt x="122" y="79"/>
                  <a:pt x="123" y="79"/>
                  <a:pt x="124" y="80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26" y="81"/>
                  <a:pt x="127" y="81"/>
                  <a:pt x="128" y="81"/>
                </a:cubicBezTo>
                <a:cubicBezTo>
                  <a:pt x="129" y="82"/>
                  <a:pt x="129" y="82"/>
                  <a:pt x="129" y="82"/>
                </a:cubicBezTo>
                <a:cubicBezTo>
                  <a:pt x="129" y="82"/>
                  <a:pt x="129" y="82"/>
                  <a:pt x="129" y="82"/>
                </a:cubicBezTo>
                <a:cubicBezTo>
                  <a:pt x="130" y="82"/>
                  <a:pt x="132" y="83"/>
                  <a:pt x="133" y="83"/>
                </a:cubicBezTo>
                <a:cubicBezTo>
                  <a:pt x="134" y="83"/>
                  <a:pt x="134" y="83"/>
                  <a:pt x="134" y="83"/>
                </a:cubicBezTo>
                <a:cubicBezTo>
                  <a:pt x="135" y="84"/>
                  <a:pt x="136" y="84"/>
                  <a:pt x="137" y="84"/>
                </a:cubicBezTo>
                <a:cubicBezTo>
                  <a:pt x="138" y="85"/>
                  <a:pt x="138" y="85"/>
                  <a:pt x="138" y="85"/>
                </a:cubicBezTo>
                <a:cubicBezTo>
                  <a:pt x="138" y="85"/>
                  <a:pt x="138" y="85"/>
                  <a:pt x="138" y="85"/>
                </a:cubicBezTo>
                <a:cubicBezTo>
                  <a:pt x="139" y="85"/>
                  <a:pt x="140" y="85"/>
                  <a:pt x="141" y="85"/>
                </a:cubicBezTo>
                <a:cubicBezTo>
                  <a:pt x="141" y="86"/>
                  <a:pt x="141" y="86"/>
                  <a:pt x="141" y="86"/>
                </a:cubicBezTo>
                <a:cubicBezTo>
                  <a:pt x="143" y="86"/>
                  <a:pt x="144" y="86"/>
                  <a:pt x="145" y="86"/>
                </a:cubicBezTo>
                <a:cubicBezTo>
                  <a:pt x="145" y="86"/>
                  <a:pt x="145" y="86"/>
                  <a:pt x="145" y="86"/>
                </a:cubicBezTo>
                <a:cubicBezTo>
                  <a:pt x="146" y="87"/>
                  <a:pt x="146" y="87"/>
                  <a:pt x="146" y="87"/>
                </a:cubicBezTo>
                <a:cubicBezTo>
                  <a:pt x="147" y="87"/>
                  <a:pt x="148" y="87"/>
                  <a:pt x="148" y="87"/>
                </a:cubicBezTo>
                <a:cubicBezTo>
                  <a:pt x="149" y="87"/>
                  <a:pt x="149" y="87"/>
                  <a:pt x="150" y="87"/>
                </a:cubicBezTo>
                <a:cubicBezTo>
                  <a:pt x="150" y="87"/>
                  <a:pt x="151" y="87"/>
                  <a:pt x="152" y="88"/>
                </a:cubicBezTo>
                <a:cubicBezTo>
                  <a:pt x="153" y="88"/>
                  <a:pt x="153" y="88"/>
                  <a:pt x="153" y="88"/>
                </a:cubicBezTo>
                <a:cubicBezTo>
                  <a:pt x="153" y="88"/>
                  <a:pt x="153" y="88"/>
                  <a:pt x="153" y="88"/>
                </a:cubicBezTo>
                <a:cubicBezTo>
                  <a:pt x="154" y="88"/>
                  <a:pt x="155" y="88"/>
                  <a:pt x="155" y="88"/>
                </a:cubicBezTo>
                <a:cubicBezTo>
                  <a:pt x="156" y="88"/>
                  <a:pt x="156" y="88"/>
                  <a:pt x="157" y="88"/>
                </a:cubicBezTo>
                <a:cubicBezTo>
                  <a:pt x="157" y="88"/>
                  <a:pt x="158" y="88"/>
                  <a:pt x="159" y="88"/>
                </a:cubicBezTo>
                <a:cubicBezTo>
                  <a:pt x="160" y="88"/>
                  <a:pt x="160" y="88"/>
                  <a:pt x="160" y="88"/>
                </a:cubicBezTo>
                <a:cubicBezTo>
                  <a:pt x="160" y="88"/>
                  <a:pt x="160" y="88"/>
                  <a:pt x="160" y="88"/>
                </a:cubicBezTo>
                <a:cubicBezTo>
                  <a:pt x="161" y="89"/>
                  <a:pt x="162" y="89"/>
                  <a:pt x="162" y="89"/>
                </a:cubicBezTo>
                <a:cubicBezTo>
                  <a:pt x="163" y="89"/>
                  <a:pt x="163" y="89"/>
                  <a:pt x="164" y="89"/>
                </a:cubicBezTo>
                <a:cubicBezTo>
                  <a:pt x="164" y="89"/>
                  <a:pt x="165" y="89"/>
                  <a:pt x="166" y="89"/>
                </a:cubicBezTo>
                <a:cubicBezTo>
                  <a:pt x="167" y="89"/>
                  <a:pt x="167" y="89"/>
                  <a:pt x="167" y="89"/>
                </a:cubicBezTo>
                <a:cubicBezTo>
                  <a:pt x="167" y="89"/>
                  <a:pt x="167" y="89"/>
                  <a:pt x="167" y="89"/>
                </a:cubicBezTo>
                <a:cubicBezTo>
                  <a:pt x="168" y="89"/>
                  <a:pt x="170" y="89"/>
                  <a:pt x="171" y="89"/>
                </a:cubicBezTo>
                <a:cubicBezTo>
                  <a:pt x="171" y="89"/>
                  <a:pt x="171" y="89"/>
                  <a:pt x="171" y="89"/>
                </a:cubicBezTo>
                <a:cubicBezTo>
                  <a:pt x="172" y="89"/>
                  <a:pt x="173" y="89"/>
                  <a:pt x="174" y="89"/>
                </a:cubicBezTo>
                <a:cubicBezTo>
                  <a:pt x="175" y="89"/>
                  <a:pt x="175" y="89"/>
                  <a:pt x="175" y="89"/>
                </a:cubicBezTo>
                <a:cubicBezTo>
                  <a:pt x="175" y="89"/>
                  <a:pt x="175" y="89"/>
                  <a:pt x="175" y="89"/>
                </a:cubicBezTo>
                <a:cubicBezTo>
                  <a:pt x="176" y="89"/>
                  <a:pt x="177" y="89"/>
                  <a:pt x="178" y="89"/>
                </a:cubicBezTo>
                <a:cubicBezTo>
                  <a:pt x="179" y="89"/>
                  <a:pt x="179" y="89"/>
                  <a:pt x="179" y="89"/>
                </a:cubicBezTo>
                <a:cubicBezTo>
                  <a:pt x="180" y="88"/>
                  <a:pt x="181" y="88"/>
                  <a:pt x="182" y="88"/>
                </a:cubicBezTo>
                <a:cubicBezTo>
                  <a:pt x="183" y="88"/>
                  <a:pt x="183" y="88"/>
                  <a:pt x="183" y="88"/>
                </a:cubicBezTo>
                <a:cubicBezTo>
                  <a:pt x="183" y="88"/>
                  <a:pt x="183" y="88"/>
                  <a:pt x="183" y="88"/>
                </a:cubicBezTo>
                <a:cubicBezTo>
                  <a:pt x="185" y="88"/>
                  <a:pt x="186" y="88"/>
                  <a:pt x="187" y="88"/>
                </a:cubicBezTo>
                <a:cubicBezTo>
                  <a:pt x="188" y="88"/>
                  <a:pt x="188" y="88"/>
                  <a:pt x="188" y="88"/>
                </a:cubicBezTo>
                <a:cubicBezTo>
                  <a:pt x="189" y="87"/>
                  <a:pt x="190" y="87"/>
                  <a:pt x="192" y="87"/>
                </a:cubicBezTo>
                <a:cubicBezTo>
                  <a:pt x="192" y="87"/>
                  <a:pt x="192" y="87"/>
                  <a:pt x="192" y="87"/>
                </a:cubicBezTo>
                <a:cubicBezTo>
                  <a:pt x="193" y="87"/>
                  <a:pt x="193" y="87"/>
                  <a:pt x="193" y="87"/>
                </a:cubicBezTo>
                <a:cubicBezTo>
                  <a:pt x="194" y="87"/>
                  <a:pt x="194" y="87"/>
                  <a:pt x="195" y="86"/>
                </a:cubicBezTo>
                <a:cubicBezTo>
                  <a:pt x="195" y="86"/>
                  <a:pt x="196" y="86"/>
                  <a:pt x="196" y="86"/>
                </a:cubicBezTo>
                <a:cubicBezTo>
                  <a:pt x="197" y="86"/>
                  <a:pt x="198" y="86"/>
                  <a:pt x="198" y="86"/>
                </a:cubicBezTo>
                <a:cubicBezTo>
                  <a:pt x="199" y="86"/>
                  <a:pt x="199" y="85"/>
                  <a:pt x="200" y="85"/>
                </a:cubicBezTo>
                <a:cubicBezTo>
                  <a:pt x="200" y="85"/>
                  <a:pt x="201" y="85"/>
                  <a:pt x="202" y="85"/>
                </a:cubicBezTo>
                <a:cubicBezTo>
                  <a:pt x="202" y="85"/>
                  <a:pt x="202" y="85"/>
                  <a:pt x="203" y="85"/>
                </a:cubicBezTo>
                <a:cubicBezTo>
                  <a:pt x="204" y="84"/>
                  <a:pt x="204" y="84"/>
                  <a:pt x="205" y="84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07" y="83"/>
                  <a:pt x="208" y="83"/>
                  <a:pt x="209" y="82"/>
                </a:cubicBezTo>
                <a:cubicBezTo>
                  <a:pt x="210" y="82"/>
                  <a:pt x="210" y="82"/>
                  <a:pt x="210" y="82"/>
                </a:cubicBezTo>
                <a:cubicBezTo>
                  <a:pt x="211" y="82"/>
                  <a:pt x="212" y="81"/>
                  <a:pt x="213" y="81"/>
                </a:cubicBezTo>
                <a:cubicBezTo>
                  <a:pt x="213" y="81"/>
                  <a:pt x="213" y="81"/>
                  <a:pt x="214" y="81"/>
                </a:cubicBezTo>
                <a:cubicBezTo>
                  <a:pt x="215" y="80"/>
                  <a:pt x="215" y="80"/>
                  <a:pt x="216" y="80"/>
                </a:cubicBezTo>
                <a:cubicBezTo>
                  <a:pt x="217" y="79"/>
                  <a:pt x="217" y="79"/>
                  <a:pt x="217" y="79"/>
                </a:cubicBezTo>
                <a:cubicBezTo>
                  <a:pt x="218" y="79"/>
                  <a:pt x="219" y="78"/>
                  <a:pt x="220" y="78"/>
                </a:cubicBezTo>
                <a:cubicBezTo>
                  <a:pt x="221" y="77"/>
                  <a:pt x="222" y="77"/>
                  <a:pt x="223" y="76"/>
                </a:cubicBezTo>
                <a:cubicBezTo>
                  <a:pt x="223" y="76"/>
                  <a:pt x="223" y="76"/>
                  <a:pt x="223" y="76"/>
                </a:cubicBezTo>
                <a:cubicBezTo>
                  <a:pt x="224" y="76"/>
                  <a:pt x="224" y="75"/>
                  <a:pt x="225" y="75"/>
                </a:cubicBezTo>
                <a:cubicBezTo>
                  <a:pt x="225" y="74"/>
                  <a:pt x="225" y="74"/>
                  <a:pt x="225" y="74"/>
                </a:cubicBezTo>
                <a:cubicBezTo>
                  <a:pt x="226" y="74"/>
                  <a:pt x="227" y="73"/>
                  <a:pt x="228" y="73"/>
                </a:cubicBezTo>
                <a:cubicBezTo>
                  <a:pt x="229" y="72"/>
                  <a:pt x="229" y="72"/>
                  <a:pt x="229" y="72"/>
                </a:cubicBezTo>
                <a:cubicBezTo>
                  <a:pt x="229" y="72"/>
                  <a:pt x="230" y="71"/>
                  <a:pt x="230" y="71"/>
                </a:cubicBezTo>
                <a:cubicBezTo>
                  <a:pt x="231" y="70"/>
                  <a:pt x="231" y="70"/>
                  <a:pt x="231" y="70"/>
                </a:cubicBezTo>
                <a:cubicBezTo>
                  <a:pt x="231" y="70"/>
                  <a:pt x="232" y="69"/>
                  <a:pt x="232" y="69"/>
                </a:cubicBezTo>
                <a:cubicBezTo>
                  <a:pt x="232" y="69"/>
                  <a:pt x="232" y="69"/>
                  <a:pt x="232" y="69"/>
                </a:cubicBezTo>
                <a:cubicBezTo>
                  <a:pt x="233" y="68"/>
                  <a:pt x="234" y="68"/>
                  <a:pt x="234" y="67"/>
                </a:cubicBezTo>
                <a:cubicBezTo>
                  <a:pt x="235" y="66"/>
                  <a:pt x="235" y="66"/>
                  <a:pt x="235" y="66"/>
                </a:cubicBezTo>
                <a:cubicBezTo>
                  <a:pt x="236" y="66"/>
                  <a:pt x="236" y="65"/>
                  <a:pt x="236" y="65"/>
                </a:cubicBezTo>
                <a:cubicBezTo>
                  <a:pt x="237" y="64"/>
                  <a:pt x="237" y="64"/>
                  <a:pt x="237" y="64"/>
                </a:cubicBezTo>
                <a:cubicBezTo>
                  <a:pt x="237" y="64"/>
                  <a:pt x="237" y="64"/>
                  <a:pt x="237" y="64"/>
                </a:cubicBezTo>
                <a:cubicBezTo>
                  <a:pt x="237" y="63"/>
                  <a:pt x="238" y="63"/>
                  <a:pt x="238" y="63"/>
                </a:cubicBezTo>
                <a:cubicBezTo>
                  <a:pt x="239" y="62"/>
                  <a:pt x="239" y="62"/>
                  <a:pt x="239" y="62"/>
                </a:cubicBezTo>
                <a:cubicBezTo>
                  <a:pt x="239" y="61"/>
                  <a:pt x="239" y="61"/>
                  <a:pt x="239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58"/>
                  <a:pt x="240" y="58"/>
                  <a:pt x="240" y="58"/>
                </a:cubicBezTo>
                <a:cubicBezTo>
                  <a:pt x="241" y="57"/>
                  <a:pt x="241" y="57"/>
                  <a:pt x="241" y="57"/>
                </a:cubicBezTo>
                <a:cubicBezTo>
                  <a:pt x="241" y="56"/>
                  <a:pt x="241" y="56"/>
                  <a:pt x="241" y="56"/>
                </a:cubicBezTo>
                <a:cubicBezTo>
                  <a:pt x="242" y="56"/>
                  <a:pt x="242" y="56"/>
                  <a:pt x="242" y="56"/>
                </a:cubicBezTo>
                <a:cubicBezTo>
                  <a:pt x="242" y="55"/>
                  <a:pt x="242" y="55"/>
                  <a:pt x="242" y="55"/>
                </a:cubicBezTo>
                <a:cubicBezTo>
                  <a:pt x="242" y="54"/>
                  <a:pt x="242" y="54"/>
                  <a:pt x="242" y="54"/>
                </a:cubicBezTo>
                <a:cubicBezTo>
                  <a:pt x="242" y="53"/>
                  <a:pt x="242" y="53"/>
                  <a:pt x="242" y="53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3" y="50"/>
                  <a:pt x="243" y="50"/>
                  <a:pt x="243" y="50"/>
                </a:cubicBezTo>
                <a:cubicBezTo>
                  <a:pt x="243" y="49"/>
                  <a:pt x="243" y="49"/>
                  <a:pt x="243" y="49"/>
                </a:cubicBezTo>
                <a:cubicBezTo>
                  <a:pt x="243" y="48"/>
                  <a:pt x="243" y="48"/>
                  <a:pt x="243" y="48"/>
                </a:cubicBezTo>
                <a:cubicBezTo>
                  <a:pt x="243" y="47"/>
                  <a:pt x="243" y="47"/>
                  <a:pt x="243" y="47"/>
                </a:cubicBezTo>
                <a:cubicBezTo>
                  <a:pt x="243" y="47"/>
                  <a:pt x="243" y="47"/>
                  <a:pt x="243" y="47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3" y="1"/>
                  <a:pt x="243" y="1"/>
                </a:cubicBezTo>
                <a:close/>
              </a:path>
            </a:pathLst>
          </a:custGeom>
          <a:solidFill>
            <a:srgbClr val="0D4D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7" name="Freeform 374">
            <a:extLst>
              <a:ext uri="{FF2B5EF4-FFF2-40B4-BE49-F238E27FC236}">
                <a16:creationId xmlns:a16="http://schemas.microsoft.com/office/drawing/2014/main" id="{00BC2AC0-4037-4B01-96BC-B5382BB9C47D}"/>
              </a:ext>
            </a:extLst>
          </p:cNvPr>
          <p:cNvSpPr>
            <a:spLocks/>
          </p:cNvSpPr>
          <p:nvPr/>
        </p:nvSpPr>
        <p:spPr bwMode="auto">
          <a:xfrm>
            <a:off x="3678048" y="2384227"/>
            <a:ext cx="1755583" cy="1015326"/>
          </a:xfrm>
          <a:custGeom>
            <a:avLst/>
            <a:gdLst>
              <a:gd name="T0" fmla="*/ 536 w 536"/>
              <a:gd name="T1" fmla="*/ 155 h 310"/>
              <a:gd name="T2" fmla="*/ 460 w 536"/>
              <a:gd name="T3" fmla="*/ 199 h 310"/>
              <a:gd name="T4" fmla="*/ 460 w 536"/>
              <a:gd name="T5" fmla="*/ 212 h 310"/>
              <a:gd name="T6" fmla="*/ 465 w 536"/>
              <a:gd name="T7" fmla="*/ 214 h 310"/>
              <a:gd name="T8" fmla="*/ 491 w 536"/>
              <a:gd name="T9" fmla="*/ 224 h 310"/>
              <a:gd name="T10" fmla="*/ 489 w 536"/>
              <a:gd name="T11" fmla="*/ 285 h 310"/>
              <a:gd name="T12" fmla="*/ 390 w 536"/>
              <a:gd name="T13" fmla="*/ 285 h 310"/>
              <a:gd name="T14" fmla="*/ 387 w 536"/>
              <a:gd name="T15" fmla="*/ 284 h 310"/>
              <a:gd name="T16" fmla="*/ 371 w 536"/>
              <a:gd name="T17" fmla="*/ 269 h 310"/>
              <a:gd name="T18" fmla="*/ 367 w 536"/>
              <a:gd name="T19" fmla="*/ 266 h 310"/>
              <a:gd name="T20" fmla="*/ 345 w 536"/>
              <a:gd name="T21" fmla="*/ 266 h 310"/>
              <a:gd name="T22" fmla="*/ 269 w 536"/>
              <a:gd name="T23" fmla="*/ 310 h 310"/>
              <a:gd name="T24" fmla="*/ 191 w 536"/>
              <a:gd name="T25" fmla="*/ 265 h 310"/>
              <a:gd name="T26" fmla="*/ 197 w 536"/>
              <a:gd name="T27" fmla="*/ 251 h 310"/>
              <a:gd name="T28" fmla="*/ 226 w 536"/>
              <a:gd name="T29" fmla="*/ 240 h 310"/>
              <a:gd name="T30" fmla="*/ 224 w 536"/>
              <a:gd name="T31" fmla="*/ 182 h 310"/>
              <a:gd name="T32" fmla="*/ 222 w 536"/>
              <a:gd name="T33" fmla="*/ 181 h 310"/>
              <a:gd name="T34" fmla="*/ 119 w 536"/>
              <a:gd name="T35" fmla="*/ 181 h 310"/>
              <a:gd name="T36" fmla="*/ 102 w 536"/>
              <a:gd name="T37" fmla="*/ 196 h 310"/>
              <a:gd name="T38" fmla="*/ 78 w 536"/>
              <a:gd name="T39" fmla="*/ 200 h 310"/>
              <a:gd name="T40" fmla="*/ 0 w 536"/>
              <a:gd name="T41" fmla="*/ 155 h 310"/>
              <a:gd name="T42" fmla="*/ 267 w 536"/>
              <a:gd name="T43" fmla="*/ 0 h 310"/>
              <a:gd name="T44" fmla="*/ 536 w 536"/>
              <a:gd name="T45" fmla="*/ 155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36" h="310">
                <a:moveTo>
                  <a:pt x="536" y="155"/>
                </a:moveTo>
                <a:cubicBezTo>
                  <a:pt x="460" y="199"/>
                  <a:pt x="460" y="199"/>
                  <a:pt x="460" y="199"/>
                </a:cubicBezTo>
                <a:cubicBezTo>
                  <a:pt x="453" y="203"/>
                  <a:pt x="454" y="209"/>
                  <a:pt x="460" y="212"/>
                </a:cubicBezTo>
                <a:cubicBezTo>
                  <a:pt x="461" y="213"/>
                  <a:pt x="463" y="213"/>
                  <a:pt x="465" y="214"/>
                </a:cubicBezTo>
                <a:cubicBezTo>
                  <a:pt x="474" y="216"/>
                  <a:pt x="483" y="219"/>
                  <a:pt x="491" y="224"/>
                </a:cubicBezTo>
                <a:cubicBezTo>
                  <a:pt x="520" y="241"/>
                  <a:pt x="520" y="268"/>
                  <a:pt x="489" y="285"/>
                </a:cubicBezTo>
                <a:cubicBezTo>
                  <a:pt x="462" y="300"/>
                  <a:pt x="418" y="300"/>
                  <a:pt x="390" y="285"/>
                </a:cubicBezTo>
                <a:cubicBezTo>
                  <a:pt x="389" y="285"/>
                  <a:pt x="388" y="284"/>
                  <a:pt x="387" y="284"/>
                </a:cubicBezTo>
                <a:cubicBezTo>
                  <a:pt x="380" y="279"/>
                  <a:pt x="374" y="274"/>
                  <a:pt x="371" y="269"/>
                </a:cubicBezTo>
                <a:cubicBezTo>
                  <a:pt x="370" y="268"/>
                  <a:pt x="369" y="266"/>
                  <a:pt x="367" y="266"/>
                </a:cubicBezTo>
                <a:cubicBezTo>
                  <a:pt x="361" y="262"/>
                  <a:pt x="351" y="262"/>
                  <a:pt x="345" y="266"/>
                </a:cubicBezTo>
                <a:cubicBezTo>
                  <a:pt x="269" y="310"/>
                  <a:pt x="269" y="310"/>
                  <a:pt x="269" y="310"/>
                </a:cubicBezTo>
                <a:cubicBezTo>
                  <a:pt x="191" y="265"/>
                  <a:pt x="191" y="265"/>
                  <a:pt x="191" y="265"/>
                </a:cubicBezTo>
                <a:cubicBezTo>
                  <a:pt x="184" y="261"/>
                  <a:pt x="187" y="253"/>
                  <a:pt x="197" y="251"/>
                </a:cubicBezTo>
                <a:cubicBezTo>
                  <a:pt x="208" y="249"/>
                  <a:pt x="217" y="245"/>
                  <a:pt x="226" y="240"/>
                </a:cubicBezTo>
                <a:cubicBezTo>
                  <a:pt x="251" y="223"/>
                  <a:pt x="250" y="198"/>
                  <a:pt x="224" y="182"/>
                </a:cubicBezTo>
                <a:cubicBezTo>
                  <a:pt x="224" y="182"/>
                  <a:pt x="223" y="182"/>
                  <a:pt x="222" y="181"/>
                </a:cubicBezTo>
                <a:cubicBezTo>
                  <a:pt x="194" y="165"/>
                  <a:pt x="147" y="165"/>
                  <a:pt x="119" y="181"/>
                </a:cubicBezTo>
                <a:cubicBezTo>
                  <a:pt x="111" y="186"/>
                  <a:pt x="106" y="191"/>
                  <a:pt x="102" y="196"/>
                </a:cubicBezTo>
                <a:cubicBezTo>
                  <a:pt x="98" y="202"/>
                  <a:pt x="86" y="204"/>
                  <a:pt x="78" y="200"/>
                </a:cubicBezTo>
                <a:cubicBezTo>
                  <a:pt x="0" y="155"/>
                  <a:pt x="0" y="155"/>
                  <a:pt x="0" y="155"/>
                </a:cubicBezTo>
                <a:cubicBezTo>
                  <a:pt x="267" y="0"/>
                  <a:pt x="267" y="0"/>
                  <a:pt x="267" y="0"/>
                </a:cubicBezTo>
                <a:lnTo>
                  <a:pt x="536" y="155"/>
                </a:lnTo>
                <a:close/>
              </a:path>
            </a:pathLst>
          </a:custGeom>
          <a:solidFill>
            <a:srgbClr val="EE80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8" name="Freeform 375">
            <a:extLst>
              <a:ext uri="{FF2B5EF4-FFF2-40B4-BE49-F238E27FC236}">
                <a16:creationId xmlns:a16="http://schemas.microsoft.com/office/drawing/2014/main" id="{F1F18AD3-FB97-4381-B3C3-B986EA47845D}"/>
              </a:ext>
            </a:extLst>
          </p:cNvPr>
          <p:cNvSpPr>
            <a:spLocks/>
          </p:cNvSpPr>
          <p:nvPr/>
        </p:nvSpPr>
        <p:spPr bwMode="auto">
          <a:xfrm>
            <a:off x="3714454" y="2402431"/>
            <a:ext cx="1682770" cy="976898"/>
          </a:xfrm>
          <a:custGeom>
            <a:avLst/>
            <a:gdLst>
              <a:gd name="T0" fmla="*/ 183 w 514"/>
              <a:gd name="T1" fmla="*/ 255 h 298"/>
              <a:gd name="T2" fmla="*/ 182 w 514"/>
              <a:gd name="T3" fmla="*/ 253 h 298"/>
              <a:gd name="T4" fmla="*/ 187 w 514"/>
              <a:gd name="T5" fmla="*/ 250 h 298"/>
              <a:gd name="T6" fmla="*/ 217 w 514"/>
              <a:gd name="T7" fmla="*/ 238 h 298"/>
              <a:gd name="T8" fmla="*/ 238 w 514"/>
              <a:gd name="T9" fmla="*/ 205 h 298"/>
              <a:gd name="T10" fmla="*/ 216 w 514"/>
              <a:gd name="T11" fmla="*/ 172 h 298"/>
              <a:gd name="T12" fmla="*/ 214 w 514"/>
              <a:gd name="T13" fmla="*/ 171 h 298"/>
              <a:gd name="T14" fmla="*/ 160 w 514"/>
              <a:gd name="T15" fmla="*/ 157 h 298"/>
              <a:gd name="T16" fmla="*/ 105 w 514"/>
              <a:gd name="T17" fmla="*/ 171 h 298"/>
              <a:gd name="T18" fmla="*/ 87 w 514"/>
              <a:gd name="T19" fmla="*/ 187 h 298"/>
              <a:gd name="T20" fmla="*/ 77 w 514"/>
              <a:gd name="T21" fmla="*/ 190 h 298"/>
              <a:gd name="T22" fmla="*/ 69 w 514"/>
              <a:gd name="T23" fmla="*/ 189 h 298"/>
              <a:gd name="T24" fmla="*/ 0 w 514"/>
              <a:gd name="T25" fmla="*/ 149 h 298"/>
              <a:gd name="T26" fmla="*/ 256 w 514"/>
              <a:gd name="T27" fmla="*/ 0 h 298"/>
              <a:gd name="T28" fmla="*/ 514 w 514"/>
              <a:gd name="T29" fmla="*/ 149 h 298"/>
              <a:gd name="T30" fmla="*/ 446 w 514"/>
              <a:gd name="T31" fmla="*/ 188 h 298"/>
              <a:gd name="T32" fmla="*/ 439 w 514"/>
              <a:gd name="T33" fmla="*/ 199 h 298"/>
              <a:gd name="T34" fmla="*/ 446 w 514"/>
              <a:gd name="T35" fmla="*/ 211 h 298"/>
              <a:gd name="T36" fmla="*/ 453 w 514"/>
              <a:gd name="T37" fmla="*/ 213 h 298"/>
              <a:gd name="T38" fmla="*/ 477 w 514"/>
              <a:gd name="T39" fmla="*/ 222 h 298"/>
              <a:gd name="T40" fmla="*/ 496 w 514"/>
              <a:gd name="T41" fmla="*/ 248 h 298"/>
              <a:gd name="T42" fmla="*/ 476 w 514"/>
              <a:gd name="T43" fmla="*/ 274 h 298"/>
              <a:gd name="T44" fmla="*/ 428 w 514"/>
              <a:gd name="T45" fmla="*/ 285 h 298"/>
              <a:gd name="T46" fmla="*/ 382 w 514"/>
              <a:gd name="T47" fmla="*/ 274 h 298"/>
              <a:gd name="T48" fmla="*/ 379 w 514"/>
              <a:gd name="T49" fmla="*/ 273 h 298"/>
              <a:gd name="T50" fmla="*/ 364 w 514"/>
              <a:gd name="T51" fmla="*/ 260 h 298"/>
              <a:gd name="T52" fmla="*/ 359 w 514"/>
              <a:gd name="T53" fmla="*/ 255 h 298"/>
              <a:gd name="T54" fmla="*/ 345 w 514"/>
              <a:gd name="T55" fmla="*/ 252 h 298"/>
              <a:gd name="T56" fmla="*/ 331 w 514"/>
              <a:gd name="T57" fmla="*/ 255 h 298"/>
              <a:gd name="T58" fmla="*/ 258 w 514"/>
              <a:gd name="T59" fmla="*/ 298 h 298"/>
              <a:gd name="T60" fmla="*/ 183 w 514"/>
              <a:gd name="T61" fmla="*/ 255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14" h="298">
                <a:moveTo>
                  <a:pt x="183" y="255"/>
                </a:moveTo>
                <a:cubicBezTo>
                  <a:pt x="182" y="254"/>
                  <a:pt x="182" y="253"/>
                  <a:pt x="182" y="253"/>
                </a:cubicBezTo>
                <a:cubicBezTo>
                  <a:pt x="182" y="253"/>
                  <a:pt x="183" y="251"/>
                  <a:pt x="187" y="250"/>
                </a:cubicBezTo>
                <a:cubicBezTo>
                  <a:pt x="199" y="248"/>
                  <a:pt x="209" y="244"/>
                  <a:pt x="217" y="238"/>
                </a:cubicBezTo>
                <a:cubicBezTo>
                  <a:pt x="231" y="229"/>
                  <a:pt x="239" y="218"/>
                  <a:pt x="238" y="205"/>
                </a:cubicBezTo>
                <a:cubicBezTo>
                  <a:pt x="238" y="192"/>
                  <a:pt x="231" y="181"/>
                  <a:pt x="216" y="172"/>
                </a:cubicBezTo>
                <a:cubicBezTo>
                  <a:pt x="216" y="171"/>
                  <a:pt x="215" y="171"/>
                  <a:pt x="214" y="171"/>
                </a:cubicBezTo>
                <a:cubicBezTo>
                  <a:pt x="199" y="162"/>
                  <a:pt x="180" y="157"/>
                  <a:pt x="160" y="157"/>
                </a:cubicBezTo>
                <a:cubicBezTo>
                  <a:pt x="139" y="157"/>
                  <a:pt x="120" y="162"/>
                  <a:pt x="105" y="171"/>
                </a:cubicBezTo>
                <a:cubicBezTo>
                  <a:pt x="97" y="175"/>
                  <a:pt x="91" y="181"/>
                  <a:pt x="87" y="187"/>
                </a:cubicBezTo>
                <a:cubicBezTo>
                  <a:pt x="86" y="189"/>
                  <a:pt x="82" y="190"/>
                  <a:pt x="77" y="190"/>
                </a:cubicBezTo>
                <a:cubicBezTo>
                  <a:pt x="74" y="190"/>
                  <a:pt x="71" y="190"/>
                  <a:pt x="69" y="189"/>
                </a:cubicBezTo>
                <a:cubicBezTo>
                  <a:pt x="0" y="149"/>
                  <a:pt x="0" y="149"/>
                  <a:pt x="0" y="149"/>
                </a:cubicBezTo>
                <a:cubicBezTo>
                  <a:pt x="256" y="0"/>
                  <a:pt x="256" y="0"/>
                  <a:pt x="256" y="0"/>
                </a:cubicBezTo>
                <a:cubicBezTo>
                  <a:pt x="514" y="149"/>
                  <a:pt x="514" y="149"/>
                  <a:pt x="514" y="149"/>
                </a:cubicBezTo>
                <a:cubicBezTo>
                  <a:pt x="446" y="188"/>
                  <a:pt x="446" y="188"/>
                  <a:pt x="446" y="188"/>
                </a:cubicBezTo>
                <a:cubicBezTo>
                  <a:pt x="441" y="191"/>
                  <a:pt x="439" y="195"/>
                  <a:pt x="439" y="199"/>
                </a:cubicBezTo>
                <a:cubicBezTo>
                  <a:pt x="439" y="204"/>
                  <a:pt x="441" y="208"/>
                  <a:pt x="446" y="211"/>
                </a:cubicBezTo>
                <a:cubicBezTo>
                  <a:pt x="448" y="212"/>
                  <a:pt x="450" y="213"/>
                  <a:pt x="453" y="213"/>
                </a:cubicBezTo>
                <a:cubicBezTo>
                  <a:pt x="462" y="215"/>
                  <a:pt x="470" y="218"/>
                  <a:pt x="477" y="222"/>
                </a:cubicBezTo>
                <a:cubicBezTo>
                  <a:pt x="489" y="229"/>
                  <a:pt x="496" y="239"/>
                  <a:pt x="496" y="248"/>
                </a:cubicBezTo>
                <a:cubicBezTo>
                  <a:pt x="496" y="258"/>
                  <a:pt x="489" y="267"/>
                  <a:pt x="476" y="274"/>
                </a:cubicBezTo>
                <a:cubicBezTo>
                  <a:pt x="463" y="281"/>
                  <a:pt x="446" y="285"/>
                  <a:pt x="428" y="285"/>
                </a:cubicBezTo>
                <a:cubicBezTo>
                  <a:pt x="411" y="285"/>
                  <a:pt x="394" y="281"/>
                  <a:pt x="382" y="274"/>
                </a:cubicBezTo>
                <a:cubicBezTo>
                  <a:pt x="381" y="274"/>
                  <a:pt x="380" y="273"/>
                  <a:pt x="379" y="273"/>
                </a:cubicBezTo>
                <a:cubicBezTo>
                  <a:pt x="372" y="269"/>
                  <a:pt x="367" y="265"/>
                  <a:pt x="364" y="260"/>
                </a:cubicBezTo>
                <a:cubicBezTo>
                  <a:pt x="363" y="258"/>
                  <a:pt x="361" y="256"/>
                  <a:pt x="359" y="255"/>
                </a:cubicBezTo>
                <a:cubicBezTo>
                  <a:pt x="355" y="253"/>
                  <a:pt x="350" y="252"/>
                  <a:pt x="345" y="252"/>
                </a:cubicBezTo>
                <a:cubicBezTo>
                  <a:pt x="340" y="252"/>
                  <a:pt x="335" y="253"/>
                  <a:pt x="331" y="255"/>
                </a:cubicBezTo>
                <a:cubicBezTo>
                  <a:pt x="258" y="298"/>
                  <a:pt x="258" y="298"/>
                  <a:pt x="258" y="298"/>
                </a:cubicBezTo>
                <a:lnTo>
                  <a:pt x="183" y="255"/>
                </a:lnTo>
                <a:close/>
              </a:path>
            </a:pathLst>
          </a:custGeom>
          <a:solidFill>
            <a:srgbClr val="F3A5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9" name="Freeform 378">
            <a:extLst>
              <a:ext uri="{FF2B5EF4-FFF2-40B4-BE49-F238E27FC236}">
                <a16:creationId xmlns:a16="http://schemas.microsoft.com/office/drawing/2014/main" id="{C497F95A-F50A-4F1A-A238-99585F26F70E}"/>
              </a:ext>
            </a:extLst>
          </p:cNvPr>
          <p:cNvSpPr>
            <a:spLocks/>
          </p:cNvSpPr>
          <p:nvPr/>
        </p:nvSpPr>
        <p:spPr bwMode="auto">
          <a:xfrm>
            <a:off x="4559884" y="2891890"/>
            <a:ext cx="1755583" cy="1015326"/>
          </a:xfrm>
          <a:custGeom>
            <a:avLst/>
            <a:gdLst>
              <a:gd name="T0" fmla="*/ 490 w 536"/>
              <a:gd name="T1" fmla="*/ 26 h 310"/>
              <a:gd name="T2" fmla="*/ 490 w 536"/>
              <a:gd name="T3" fmla="*/ 86 h 310"/>
              <a:gd name="T4" fmla="*/ 464 w 536"/>
              <a:gd name="T5" fmla="*/ 96 h 310"/>
              <a:gd name="T6" fmla="*/ 459 w 536"/>
              <a:gd name="T7" fmla="*/ 111 h 310"/>
              <a:gd name="T8" fmla="*/ 536 w 536"/>
              <a:gd name="T9" fmla="*/ 155 h 310"/>
              <a:gd name="T10" fmla="*/ 269 w 536"/>
              <a:gd name="T11" fmla="*/ 310 h 310"/>
              <a:gd name="T12" fmla="*/ 0 w 536"/>
              <a:gd name="T13" fmla="*/ 155 h 310"/>
              <a:gd name="T14" fmla="*/ 77 w 536"/>
              <a:gd name="T15" fmla="*/ 110 h 310"/>
              <a:gd name="T16" fmla="*/ 98 w 536"/>
              <a:gd name="T17" fmla="*/ 111 h 310"/>
              <a:gd name="T18" fmla="*/ 102 w 536"/>
              <a:gd name="T19" fmla="*/ 114 h 310"/>
              <a:gd name="T20" fmla="*/ 118 w 536"/>
              <a:gd name="T21" fmla="*/ 129 h 310"/>
              <a:gd name="T22" fmla="*/ 224 w 536"/>
              <a:gd name="T23" fmla="*/ 127 h 310"/>
              <a:gd name="T24" fmla="*/ 224 w 536"/>
              <a:gd name="T25" fmla="*/ 70 h 310"/>
              <a:gd name="T26" fmla="*/ 222 w 536"/>
              <a:gd name="T27" fmla="*/ 69 h 310"/>
              <a:gd name="T28" fmla="*/ 196 w 536"/>
              <a:gd name="T29" fmla="*/ 59 h 310"/>
              <a:gd name="T30" fmla="*/ 191 w 536"/>
              <a:gd name="T31" fmla="*/ 57 h 310"/>
              <a:gd name="T32" fmla="*/ 190 w 536"/>
              <a:gd name="T33" fmla="*/ 45 h 310"/>
              <a:gd name="T34" fmla="*/ 267 w 536"/>
              <a:gd name="T35" fmla="*/ 0 h 310"/>
              <a:gd name="T36" fmla="*/ 344 w 536"/>
              <a:gd name="T37" fmla="*/ 44 h 310"/>
              <a:gd name="T38" fmla="*/ 369 w 536"/>
              <a:gd name="T39" fmla="*/ 41 h 310"/>
              <a:gd name="T40" fmla="*/ 389 w 536"/>
              <a:gd name="T41" fmla="*/ 25 h 310"/>
              <a:gd name="T42" fmla="*/ 488 w 536"/>
              <a:gd name="T43" fmla="*/ 25 h 310"/>
              <a:gd name="T44" fmla="*/ 490 w 536"/>
              <a:gd name="T45" fmla="*/ 26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36" h="310">
                <a:moveTo>
                  <a:pt x="490" y="26"/>
                </a:moveTo>
                <a:cubicBezTo>
                  <a:pt x="518" y="43"/>
                  <a:pt x="519" y="70"/>
                  <a:pt x="490" y="86"/>
                </a:cubicBezTo>
                <a:cubicBezTo>
                  <a:pt x="482" y="91"/>
                  <a:pt x="474" y="94"/>
                  <a:pt x="464" y="96"/>
                </a:cubicBezTo>
                <a:cubicBezTo>
                  <a:pt x="454" y="98"/>
                  <a:pt x="451" y="106"/>
                  <a:pt x="459" y="111"/>
                </a:cubicBezTo>
                <a:cubicBezTo>
                  <a:pt x="536" y="155"/>
                  <a:pt x="536" y="155"/>
                  <a:pt x="536" y="155"/>
                </a:cubicBezTo>
                <a:cubicBezTo>
                  <a:pt x="269" y="310"/>
                  <a:pt x="269" y="310"/>
                  <a:pt x="269" y="310"/>
                </a:cubicBezTo>
                <a:cubicBezTo>
                  <a:pt x="0" y="155"/>
                  <a:pt x="0" y="155"/>
                  <a:pt x="0" y="155"/>
                </a:cubicBezTo>
                <a:cubicBezTo>
                  <a:pt x="77" y="110"/>
                  <a:pt x="77" y="110"/>
                  <a:pt x="77" y="110"/>
                </a:cubicBezTo>
                <a:cubicBezTo>
                  <a:pt x="83" y="107"/>
                  <a:pt x="93" y="107"/>
                  <a:pt x="98" y="111"/>
                </a:cubicBezTo>
                <a:cubicBezTo>
                  <a:pt x="100" y="112"/>
                  <a:pt x="101" y="113"/>
                  <a:pt x="102" y="114"/>
                </a:cubicBezTo>
                <a:cubicBezTo>
                  <a:pt x="105" y="119"/>
                  <a:pt x="111" y="124"/>
                  <a:pt x="118" y="129"/>
                </a:cubicBezTo>
                <a:cubicBezTo>
                  <a:pt x="148" y="146"/>
                  <a:pt x="196" y="145"/>
                  <a:pt x="224" y="127"/>
                </a:cubicBezTo>
                <a:cubicBezTo>
                  <a:pt x="250" y="111"/>
                  <a:pt x="250" y="86"/>
                  <a:pt x="224" y="70"/>
                </a:cubicBezTo>
                <a:cubicBezTo>
                  <a:pt x="224" y="70"/>
                  <a:pt x="223" y="69"/>
                  <a:pt x="222" y="69"/>
                </a:cubicBezTo>
                <a:cubicBezTo>
                  <a:pt x="214" y="64"/>
                  <a:pt x="205" y="61"/>
                  <a:pt x="196" y="59"/>
                </a:cubicBezTo>
                <a:cubicBezTo>
                  <a:pt x="194" y="58"/>
                  <a:pt x="192" y="58"/>
                  <a:pt x="191" y="57"/>
                </a:cubicBezTo>
                <a:cubicBezTo>
                  <a:pt x="185" y="54"/>
                  <a:pt x="184" y="48"/>
                  <a:pt x="190" y="45"/>
                </a:cubicBezTo>
                <a:cubicBezTo>
                  <a:pt x="267" y="0"/>
                  <a:pt x="267" y="0"/>
                  <a:pt x="267" y="0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52" y="49"/>
                  <a:pt x="365" y="47"/>
                  <a:pt x="369" y="41"/>
                </a:cubicBezTo>
                <a:cubicBezTo>
                  <a:pt x="373" y="35"/>
                  <a:pt x="380" y="29"/>
                  <a:pt x="389" y="25"/>
                </a:cubicBezTo>
                <a:cubicBezTo>
                  <a:pt x="417" y="10"/>
                  <a:pt x="460" y="10"/>
                  <a:pt x="488" y="25"/>
                </a:cubicBezTo>
                <a:cubicBezTo>
                  <a:pt x="488" y="25"/>
                  <a:pt x="489" y="26"/>
                  <a:pt x="490" y="26"/>
                </a:cubicBezTo>
                <a:close/>
              </a:path>
            </a:pathLst>
          </a:custGeom>
          <a:solidFill>
            <a:srgbClr val="25A3D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0" name="Freeform 379">
            <a:extLst>
              <a:ext uri="{FF2B5EF4-FFF2-40B4-BE49-F238E27FC236}">
                <a16:creationId xmlns:a16="http://schemas.microsoft.com/office/drawing/2014/main" id="{2807F2EE-9F7C-4A57-B021-943CA006AF10}"/>
              </a:ext>
            </a:extLst>
          </p:cNvPr>
          <p:cNvSpPr>
            <a:spLocks/>
          </p:cNvSpPr>
          <p:nvPr/>
        </p:nvSpPr>
        <p:spPr bwMode="auto">
          <a:xfrm>
            <a:off x="4596290" y="2910093"/>
            <a:ext cx="1682770" cy="976898"/>
          </a:xfrm>
          <a:custGeom>
            <a:avLst/>
            <a:gdLst>
              <a:gd name="T0" fmla="*/ 0 w 514"/>
              <a:gd name="T1" fmla="*/ 149 h 298"/>
              <a:gd name="T2" fmla="*/ 69 w 514"/>
              <a:gd name="T3" fmla="*/ 109 h 298"/>
              <a:gd name="T4" fmla="*/ 76 w 514"/>
              <a:gd name="T5" fmla="*/ 107 h 298"/>
              <a:gd name="T6" fmla="*/ 84 w 514"/>
              <a:gd name="T7" fmla="*/ 109 h 298"/>
              <a:gd name="T8" fmla="*/ 86 w 514"/>
              <a:gd name="T9" fmla="*/ 111 h 298"/>
              <a:gd name="T10" fmla="*/ 105 w 514"/>
              <a:gd name="T11" fmla="*/ 127 h 298"/>
              <a:gd name="T12" fmla="*/ 159 w 514"/>
              <a:gd name="T13" fmla="*/ 141 h 298"/>
              <a:gd name="T14" fmla="*/ 216 w 514"/>
              <a:gd name="T15" fmla="*/ 126 h 298"/>
              <a:gd name="T16" fmla="*/ 238 w 514"/>
              <a:gd name="T17" fmla="*/ 93 h 298"/>
              <a:gd name="T18" fmla="*/ 216 w 514"/>
              <a:gd name="T19" fmla="*/ 60 h 298"/>
              <a:gd name="T20" fmla="*/ 213 w 514"/>
              <a:gd name="T21" fmla="*/ 58 h 298"/>
              <a:gd name="T22" fmla="*/ 186 w 514"/>
              <a:gd name="T23" fmla="*/ 48 h 298"/>
              <a:gd name="T24" fmla="*/ 182 w 514"/>
              <a:gd name="T25" fmla="*/ 46 h 298"/>
              <a:gd name="T26" fmla="*/ 181 w 514"/>
              <a:gd name="T27" fmla="*/ 44 h 298"/>
              <a:gd name="T28" fmla="*/ 182 w 514"/>
              <a:gd name="T29" fmla="*/ 43 h 298"/>
              <a:gd name="T30" fmla="*/ 256 w 514"/>
              <a:gd name="T31" fmla="*/ 0 h 298"/>
              <a:gd name="T32" fmla="*/ 330 w 514"/>
              <a:gd name="T33" fmla="*/ 43 h 298"/>
              <a:gd name="T34" fmla="*/ 344 w 514"/>
              <a:gd name="T35" fmla="*/ 46 h 298"/>
              <a:gd name="T36" fmla="*/ 363 w 514"/>
              <a:gd name="T37" fmla="*/ 38 h 298"/>
              <a:gd name="T38" fmla="*/ 380 w 514"/>
              <a:gd name="T39" fmla="*/ 23 h 298"/>
              <a:gd name="T40" fmla="*/ 427 w 514"/>
              <a:gd name="T41" fmla="*/ 13 h 298"/>
              <a:gd name="T42" fmla="*/ 474 w 514"/>
              <a:gd name="T43" fmla="*/ 24 h 298"/>
              <a:gd name="T44" fmla="*/ 476 w 514"/>
              <a:gd name="T45" fmla="*/ 25 h 298"/>
              <a:gd name="T46" fmla="*/ 495 w 514"/>
              <a:gd name="T47" fmla="*/ 50 h 298"/>
              <a:gd name="T48" fmla="*/ 476 w 514"/>
              <a:gd name="T49" fmla="*/ 76 h 298"/>
              <a:gd name="T50" fmla="*/ 452 w 514"/>
              <a:gd name="T51" fmla="*/ 85 h 298"/>
              <a:gd name="T52" fmla="*/ 438 w 514"/>
              <a:gd name="T53" fmla="*/ 97 h 298"/>
              <a:gd name="T54" fmla="*/ 445 w 514"/>
              <a:gd name="T55" fmla="*/ 109 h 298"/>
              <a:gd name="T56" fmla="*/ 514 w 514"/>
              <a:gd name="T57" fmla="*/ 149 h 298"/>
              <a:gd name="T58" fmla="*/ 258 w 514"/>
              <a:gd name="T59" fmla="*/ 298 h 298"/>
              <a:gd name="T60" fmla="*/ 0 w 514"/>
              <a:gd name="T61" fmla="*/ 149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14" h="298">
                <a:moveTo>
                  <a:pt x="0" y="149"/>
                </a:moveTo>
                <a:cubicBezTo>
                  <a:pt x="69" y="109"/>
                  <a:pt x="69" y="109"/>
                  <a:pt x="69" y="109"/>
                </a:cubicBezTo>
                <a:cubicBezTo>
                  <a:pt x="71" y="108"/>
                  <a:pt x="73" y="107"/>
                  <a:pt x="76" y="107"/>
                </a:cubicBezTo>
                <a:cubicBezTo>
                  <a:pt x="79" y="107"/>
                  <a:pt x="82" y="108"/>
                  <a:pt x="84" y="109"/>
                </a:cubicBezTo>
                <a:cubicBezTo>
                  <a:pt x="85" y="110"/>
                  <a:pt x="86" y="110"/>
                  <a:pt x="86" y="111"/>
                </a:cubicBezTo>
                <a:cubicBezTo>
                  <a:pt x="90" y="117"/>
                  <a:pt x="96" y="123"/>
                  <a:pt x="105" y="127"/>
                </a:cubicBezTo>
                <a:cubicBezTo>
                  <a:pt x="119" y="136"/>
                  <a:pt x="139" y="141"/>
                  <a:pt x="159" y="141"/>
                </a:cubicBezTo>
                <a:cubicBezTo>
                  <a:pt x="181" y="141"/>
                  <a:pt x="201" y="135"/>
                  <a:pt x="216" y="126"/>
                </a:cubicBezTo>
                <a:cubicBezTo>
                  <a:pt x="230" y="117"/>
                  <a:pt x="238" y="105"/>
                  <a:pt x="238" y="93"/>
                </a:cubicBezTo>
                <a:cubicBezTo>
                  <a:pt x="238" y="80"/>
                  <a:pt x="230" y="68"/>
                  <a:pt x="216" y="60"/>
                </a:cubicBezTo>
                <a:cubicBezTo>
                  <a:pt x="215" y="59"/>
                  <a:pt x="214" y="58"/>
                  <a:pt x="213" y="58"/>
                </a:cubicBezTo>
                <a:cubicBezTo>
                  <a:pt x="206" y="53"/>
                  <a:pt x="196" y="50"/>
                  <a:pt x="186" y="48"/>
                </a:cubicBezTo>
                <a:cubicBezTo>
                  <a:pt x="185" y="47"/>
                  <a:pt x="183" y="47"/>
                  <a:pt x="182" y="46"/>
                </a:cubicBezTo>
                <a:cubicBezTo>
                  <a:pt x="181" y="45"/>
                  <a:pt x="181" y="45"/>
                  <a:pt x="181" y="44"/>
                </a:cubicBezTo>
                <a:cubicBezTo>
                  <a:pt x="181" y="44"/>
                  <a:pt x="181" y="44"/>
                  <a:pt x="182" y="43"/>
                </a:cubicBezTo>
                <a:cubicBezTo>
                  <a:pt x="256" y="0"/>
                  <a:pt x="256" y="0"/>
                  <a:pt x="256" y="0"/>
                </a:cubicBezTo>
                <a:cubicBezTo>
                  <a:pt x="330" y="43"/>
                  <a:pt x="330" y="43"/>
                  <a:pt x="330" y="43"/>
                </a:cubicBezTo>
                <a:cubicBezTo>
                  <a:pt x="334" y="45"/>
                  <a:pt x="339" y="46"/>
                  <a:pt x="344" y="46"/>
                </a:cubicBezTo>
                <a:cubicBezTo>
                  <a:pt x="350" y="46"/>
                  <a:pt x="359" y="44"/>
                  <a:pt x="363" y="38"/>
                </a:cubicBezTo>
                <a:cubicBezTo>
                  <a:pt x="366" y="33"/>
                  <a:pt x="372" y="28"/>
                  <a:pt x="380" y="23"/>
                </a:cubicBezTo>
                <a:cubicBezTo>
                  <a:pt x="393" y="17"/>
                  <a:pt x="409" y="13"/>
                  <a:pt x="427" y="13"/>
                </a:cubicBezTo>
                <a:cubicBezTo>
                  <a:pt x="444" y="13"/>
                  <a:pt x="461" y="17"/>
                  <a:pt x="474" y="24"/>
                </a:cubicBezTo>
                <a:cubicBezTo>
                  <a:pt x="475" y="24"/>
                  <a:pt x="475" y="25"/>
                  <a:pt x="476" y="25"/>
                </a:cubicBezTo>
                <a:cubicBezTo>
                  <a:pt x="488" y="32"/>
                  <a:pt x="495" y="41"/>
                  <a:pt x="495" y="50"/>
                </a:cubicBezTo>
                <a:cubicBezTo>
                  <a:pt x="495" y="60"/>
                  <a:pt x="488" y="69"/>
                  <a:pt x="476" y="76"/>
                </a:cubicBezTo>
                <a:cubicBezTo>
                  <a:pt x="469" y="80"/>
                  <a:pt x="461" y="83"/>
                  <a:pt x="452" y="85"/>
                </a:cubicBezTo>
                <a:cubicBezTo>
                  <a:pt x="444" y="86"/>
                  <a:pt x="439" y="91"/>
                  <a:pt x="438" y="97"/>
                </a:cubicBezTo>
                <a:cubicBezTo>
                  <a:pt x="437" y="102"/>
                  <a:pt x="440" y="106"/>
                  <a:pt x="445" y="109"/>
                </a:cubicBezTo>
                <a:cubicBezTo>
                  <a:pt x="514" y="149"/>
                  <a:pt x="514" y="149"/>
                  <a:pt x="514" y="149"/>
                </a:cubicBezTo>
                <a:cubicBezTo>
                  <a:pt x="258" y="298"/>
                  <a:pt x="258" y="298"/>
                  <a:pt x="258" y="298"/>
                </a:cubicBezTo>
                <a:lnTo>
                  <a:pt x="0" y="149"/>
                </a:lnTo>
                <a:close/>
              </a:path>
            </a:pathLst>
          </a:custGeom>
          <a:solidFill>
            <a:srgbClr val="4AB3E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1" name="Freeform 380">
            <a:extLst>
              <a:ext uri="{FF2B5EF4-FFF2-40B4-BE49-F238E27FC236}">
                <a16:creationId xmlns:a16="http://schemas.microsoft.com/office/drawing/2014/main" id="{245DC7E0-FC19-491F-ADE5-BA7ACC85F6E4}"/>
              </a:ext>
            </a:extLst>
          </p:cNvPr>
          <p:cNvSpPr>
            <a:spLocks/>
          </p:cNvSpPr>
          <p:nvPr/>
        </p:nvSpPr>
        <p:spPr bwMode="auto">
          <a:xfrm>
            <a:off x="5439699" y="3394790"/>
            <a:ext cx="875769" cy="661378"/>
          </a:xfrm>
          <a:custGeom>
            <a:avLst/>
            <a:gdLst>
              <a:gd name="T0" fmla="*/ 433 w 433"/>
              <a:gd name="T1" fmla="*/ 0 h 327"/>
              <a:gd name="T2" fmla="*/ 433 w 433"/>
              <a:gd name="T3" fmla="*/ 76 h 327"/>
              <a:gd name="T4" fmla="*/ 0 w 433"/>
              <a:gd name="T5" fmla="*/ 327 h 327"/>
              <a:gd name="T6" fmla="*/ 0 w 433"/>
              <a:gd name="T7" fmla="*/ 251 h 327"/>
              <a:gd name="T8" fmla="*/ 433 w 433"/>
              <a:gd name="T9" fmla="*/ 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327">
                <a:moveTo>
                  <a:pt x="433" y="0"/>
                </a:moveTo>
                <a:lnTo>
                  <a:pt x="433" y="76"/>
                </a:lnTo>
                <a:lnTo>
                  <a:pt x="0" y="327"/>
                </a:lnTo>
                <a:lnTo>
                  <a:pt x="0" y="251"/>
                </a:lnTo>
                <a:lnTo>
                  <a:pt x="433" y="0"/>
                </a:lnTo>
                <a:close/>
              </a:path>
            </a:pathLst>
          </a:custGeom>
          <a:solidFill>
            <a:srgbClr val="3AAB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2" name="Freeform 381">
            <a:extLst>
              <a:ext uri="{FF2B5EF4-FFF2-40B4-BE49-F238E27FC236}">
                <a16:creationId xmlns:a16="http://schemas.microsoft.com/office/drawing/2014/main" id="{5DF9F5B6-B90D-4B5A-8E4B-15A4A1DB500A}"/>
              </a:ext>
            </a:extLst>
          </p:cNvPr>
          <p:cNvSpPr>
            <a:spLocks/>
          </p:cNvSpPr>
          <p:nvPr/>
        </p:nvSpPr>
        <p:spPr bwMode="auto">
          <a:xfrm>
            <a:off x="4559884" y="3394790"/>
            <a:ext cx="879814" cy="661378"/>
          </a:xfrm>
          <a:custGeom>
            <a:avLst/>
            <a:gdLst>
              <a:gd name="T0" fmla="*/ 435 w 435"/>
              <a:gd name="T1" fmla="*/ 251 h 327"/>
              <a:gd name="T2" fmla="*/ 435 w 435"/>
              <a:gd name="T3" fmla="*/ 327 h 327"/>
              <a:gd name="T4" fmla="*/ 0 w 435"/>
              <a:gd name="T5" fmla="*/ 76 h 327"/>
              <a:gd name="T6" fmla="*/ 0 w 435"/>
              <a:gd name="T7" fmla="*/ 0 h 327"/>
              <a:gd name="T8" fmla="*/ 435 w 435"/>
              <a:gd name="T9" fmla="*/ 251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5" h="327">
                <a:moveTo>
                  <a:pt x="435" y="251"/>
                </a:moveTo>
                <a:lnTo>
                  <a:pt x="435" y="327"/>
                </a:lnTo>
                <a:lnTo>
                  <a:pt x="0" y="76"/>
                </a:lnTo>
                <a:lnTo>
                  <a:pt x="0" y="0"/>
                </a:lnTo>
                <a:lnTo>
                  <a:pt x="435" y="251"/>
                </a:lnTo>
                <a:close/>
              </a:path>
            </a:pathLst>
          </a:custGeom>
          <a:solidFill>
            <a:srgbClr val="3AAB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3" name="Rectangle 411">
            <a:extLst>
              <a:ext uri="{FF2B5EF4-FFF2-40B4-BE49-F238E27FC236}">
                <a16:creationId xmlns:a16="http://schemas.microsoft.com/office/drawing/2014/main" id="{D909A036-FC6C-4C46-828E-74449228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597" y="1118157"/>
            <a:ext cx="27432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4" name="Oval 412">
            <a:extLst>
              <a:ext uri="{FF2B5EF4-FFF2-40B4-BE49-F238E27FC236}">
                <a16:creationId xmlns:a16="http://schemas.microsoft.com/office/drawing/2014/main" id="{D20497E7-1362-4847-956B-F960BC43E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715" y="2529851"/>
            <a:ext cx="107196" cy="1092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5" name="Freeform 413">
            <a:extLst>
              <a:ext uri="{FF2B5EF4-FFF2-40B4-BE49-F238E27FC236}">
                <a16:creationId xmlns:a16="http://schemas.microsoft.com/office/drawing/2014/main" id="{AC9553BA-D345-4891-BFB3-70A2358503A9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2791597" y="1080325"/>
            <a:ext cx="82926" cy="8292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6" name="Rectangle 414">
            <a:extLst>
              <a:ext uri="{FF2B5EF4-FFF2-40B4-BE49-F238E27FC236}">
                <a16:creationId xmlns:a16="http://schemas.microsoft.com/office/drawing/2014/main" id="{E0A610AC-26FA-49B1-8096-453CCB987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389" y="1694735"/>
            <a:ext cx="27432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7" name="Oval 415">
            <a:extLst>
              <a:ext uri="{FF2B5EF4-FFF2-40B4-BE49-F238E27FC236}">
                <a16:creationId xmlns:a16="http://schemas.microsoft.com/office/drawing/2014/main" id="{9CF6F9CD-0854-4284-8A1A-859980E3F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506" y="3063808"/>
            <a:ext cx="107196" cy="1092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8" name="Freeform 416">
            <a:extLst>
              <a:ext uri="{FF2B5EF4-FFF2-40B4-BE49-F238E27FC236}">
                <a16:creationId xmlns:a16="http://schemas.microsoft.com/office/drawing/2014/main" id="{36E9C6E5-48D9-427B-8F30-2F461A968090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3669389" y="1656100"/>
            <a:ext cx="82926" cy="8292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9" name="Rectangle 417">
            <a:extLst>
              <a:ext uri="{FF2B5EF4-FFF2-40B4-BE49-F238E27FC236}">
                <a16:creationId xmlns:a16="http://schemas.microsoft.com/office/drawing/2014/main" id="{4FE083AF-7EE2-449C-B476-83CC4C2AD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7180" y="1118157"/>
            <a:ext cx="27432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0" name="Oval 418">
            <a:extLst>
              <a:ext uri="{FF2B5EF4-FFF2-40B4-BE49-F238E27FC236}">
                <a16:creationId xmlns:a16="http://schemas.microsoft.com/office/drawing/2014/main" id="{221998E5-26A6-44CA-BB36-2E2CFF8C7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297" y="2529851"/>
            <a:ext cx="107196" cy="1092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1" name="Freeform 419">
            <a:extLst>
              <a:ext uri="{FF2B5EF4-FFF2-40B4-BE49-F238E27FC236}">
                <a16:creationId xmlns:a16="http://schemas.microsoft.com/office/drawing/2014/main" id="{3D542F63-8D8F-48E8-AA14-6A2B1EF93332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4547180" y="1080325"/>
            <a:ext cx="82926" cy="8292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2" name="Rectangle 420">
            <a:extLst>
              <a:ext uri="{FF2B5EF4-FFF2-40B4-BE49-F238E27FC236}">
                <a16:creationId xmlns:a16="http://schemas.microsoft.com/office/drawing/2014/main" id="{0A33E476-15C9-4C2A-A514-23E5B203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959" y="1694735"/>
            <a:ext cx="27432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3" name="Oval 421">
            <a:extLst>
              <a:ext uri="{FF2B5EF4-FFF2-40B4-BE49-F238E27FC236}">
                <a16:creationId xmlns:a16="http://schemas.microsoft.com/office/drawing/2014/main" id="{3E834994-EDFD-4BA0-B27C-E523F1B95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089" y="3063808"/>
            <a:ext cx="105173" cy="1092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4" name="Freeform 422">
            <a:extLst>
              <a:ext uri="{FF2B5EF4-FFF2-40B4-BE49-F238E27FC236}">
                <a16:creationId xmlns:a16="http://schemas.microsoft.com/office/drawing/2014/main" id="{5FE076AC-443B-465C-A353-BF7BFA9B102F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5423959" y="1656100"/>
            <a:ext cx="84062" cy="8292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5" name="Rectangle 423">
            <a:extLst>
              <a:ext uri="{FF2B5EF4-FFF2-40B4-BE49-F238E27FC236}">
                <a16:creationId xmlns:a16="http://schemas.microsoft.com/office/drawing/2014/main" id="{F9DB002D-7AB2-4CAD-8079-5D0E71823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39" y="1118157"/>
            <a:ext cx="27432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6" name="Oval 424">
            <a:extLst>
              <a:ext uri="{FF2B5EF4-FFF2-40B4-BE49-F238E27FC236}">
                <a16:creationId xmlns:a16="http://schemas.microsoft.com/office/drawing/2014/main" id="{5ABE10AC-FAFC-4F4A-A763-DF6DFCB68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880" y="2529851"/>
            <a:ext cx="105173" cy="1092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7" name="Freeform 425">
            <a:extLst>
              <a:ext uri="{FF2B5EF4-FFF2-40B4-BE49-F238E27FC236}">
                <a16:creationId xmlns:a16="http://schemas.microsoft.com/office/drawing/2014/main" id="{2EA1D077-D8E6-439A-8B52-C1C160E60DCA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6298048" y="1080325"/>
            <a:ext cx="85198" cy="8292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8" name="Rectangle 503">
            <a:extLst>
              <a:ext uri="{FF2B5EF4-FFF2-40B4-BE49-F238E27FC236}">
                <a16:creationId xmlns:a16="http://schemas.microsoft.com/office/drawing/2014/main" id="{E3AA6CB1-833B-4551-ADA7-480E2CBE5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097" y="1054520"/>
            <a:ext cx="11043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ClrTx/>
            </a:pPr>
            <a:r>
              <a:rPr lang="en-US" altLang="en-US" sz="800" dirty="0">
                <a:solidFill>
                  <a:srgbClr val="95618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5. YAZILIM UYGULAMALARI</a:t>
            </a:r>
          </a:p>
          <a:p>
            <a:pPr>
              <a:buClrTx/>
            </a:pPr>
            <a:r>
              <a:rPr lang="tr-TR" sz="800" b="1" spc="-1" dirty="0" err="1">
                <a:solidFill>
                  <a:schemeClr val="accent6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FabM</a:t>
            </a:r>
            <a:r>
              <a:rPr lang="tr-TR" sz="800" b="1" spc="-1" dirty="0" err="1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etrics</a:t>
            </a:r>
            <a:r>
              <a:rPr lang="tr-TR" sz="800" spc="-1" dirty="0" err="1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’i</a:t>
            </a:r>
            <a:r>
              <a:rPr lang="tr-TR" sz="800" spc="-1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süreçlerinize uyguluyor ve  yöneticilerinize sahada eğitim veriyoruz.</a:t>
            </a:r>
            <a:endParaRPr lang="en-US" altLang="en-US" sz="8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ECD195CC-B170-41F3-BF0F-1F4DBA4902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1118" y="3270434"/>
            <a:ext cx="453114" cy="453114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1A1E0BD-1F0D-4651-B728-96365F316B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5578" y="2582032"/>
            <a:ext cx="469356" cy="469356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00E74F55-D193-4753-A539-A8B332B50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3974" y="2638949"/>
            <a:ext cx="323730" cy="32373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AB1A6BC4-2CA0-402A-9357-243CF05DAE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5038" y="3282926"/>
            <a:ext cx="474114" cy="474112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40DDF55D-0660-4BCE-9A76-03E0C5BB6F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6723" y="2712497"/>
            <a:ext cx="346932" cy="346930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4312763" y="1536221"/>
            <a:ext cx="22313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en-US" sz="600" dirty="0">
                <a:solidFill>
                  <a:srgbClr val="1BADAD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_</a:t>
            </a:r>
            <a:endParaRPr lang="en-US" sz="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18" y="23513"/>
            <a:ext cx="140573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8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etin Yer Tutucusu 2"/>
          <p:cNvSpPr txBox="1">
            <a:spLocks/>
          </p:cNvSpPr>
          <p:nvPr/>
        </p:nvSpPr>
        <p:spPr>
          <a:xfrm>
            <a:off x="360475" y="2588190"/>
            <a:ext cx="1330790" cy="47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2000" b="1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800" b="1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None/>
              <a:defRPr sz="1600" b="1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957"/>
              <a:buFont typeface="Arial"/>
              <a:buNone/>
              <a:defRPr sz="1600" b="1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tr-TR" b="1" spc="-1" dirty="0">
                <a:solidFill>
                  <a:schemeClr val="accent6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Ürünler</a:t>
            </a:r>
            <a:endParaRPr lang="en-US" b="1" spc="-1" dirty="0">
              <a:solidFill>
                <a:schemeClr val="accent6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6" name="Picture 7" descr="C:\Users\nkenanh\Downloads\icons8-brain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921" y="1774481"/>
            <a:ext cx="469392" cy="46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etin Yer Tutucusu 5"/>
          <p:cNvSpPr txBox="1">
            <a:spLocks/>
          </p:cNvSpPr>
          <p:nvPr/>
        </p:nvSpPr>
        <p:spPr>
          <a:xfrm>
            <a:off x="6651790" y="1511742"/>
            <a:ext cx="2118137" cy="96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27000" indent="0">
              <a:buNone/>
            </a:pP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Adaptif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Prosesler</a:t>
            </a:r>
          </a:p>
          <a:p>
            <a:pPr marL="127000" indent="0">
              <a:buNone/>
            </a:pP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Kestirimci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Bakım</a:t>
            </a:r>
          </a:p>
          <a:p>
            <a:pPr marL="127000" indent="0">
              <a:buNone/>
            </a:pP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Kestirimci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Kalite</a:t>
            </a:r>
          </a:p>
          <a:p>
            <a:pPr marL="127000" indent="0">
              <a:buNone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 Görselleştirme </a:t>
            </a:r>
            <a:endParaRPr lang="en-US" sz="11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EA15A99C-3E8C-46E5-BBF9-B4FAAF345B7D}"/>
              </a:ext>
            </a:extLst>
          </p:cNvPr>
          <p:cNvGrpSpPr>
            <a:grpSpLocks noChangeAspect="1"/>
          </p:cNvGrpSpPr>
          <p:nvPr/>
        </p:nvGrpSpPr>
        <p:grpSpPr>
          <a:xfrm>
            <a:off x="530342" y="1206035"/>
            <a:ext cx="1295762" cy="184669"/>
            <a:chOff x="1955087" y="570707"/>
            <a:chExt cx="668337" cy="95250"/>
          </a:xfrm>
        </p:grpSpPr>
        <p:sp>
          <p:nvSpPr>
            <p:cNvPr id="28" name="Freeform 81">
              <a:extLst>
                <a:ext uri="{FF2B5EF4-FFF2-40B4-BE49-F238E27FC236}">
                  <a16:creationId xmlns:a16="http://schemas.microsoft.com/office/drawing/2014/main" id="{9FD53AF1-ED1F-43F9-822B-86E8571E1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962" y="570707"/>
              <a:ext cx="26987" cy="30163"/>
            </a:xfrm>
            <a:custGeom>
              <a:avLst/>
              <a:gdLst>
                <a:gd name="T0" fmla="*/ 6 w 62"/>
                <a:gd name="T1" fmla="*/ 27 h 70"/>
                <a:gd name="T2" fmla="*/ 21 w 62"/>
                <a:gd name="T3" fmla="*/ 66 h 70"/>
                <a:gd name="T4" fmla="*/ 56 w 62"/>
                <a:gd name="T5" fmla="*/ 44 h 70"/>
                <a:gd name="T6" fmla="*/ 41 w 62"/>
                <a:gd name="T7" fmla="*/ 5 h 70"/>
                <a:gd name="T8" fmla="*/ 6 w 62"/>
                <a:gd name="T9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6" y="27"/>
                  </a:moveTo>
                  <a:cubicBezTo>
                    <a:pt x="0" y="43"/>
                    <a:pt x="7" y="61"/>
                    <a:pt x="21" y="66"/>
                  </a:cubicBezTo>
                  <a:cubicBezTo>
                    <a:pt x="34" y="70"/>
                    <a:pt x="50" y="61"/>
                    <a:pt x="56" y="44"/>
                  </a:cubicBezTo>
                  <a:cubicBezTo>
                    <a:pt x="62" y="27"/>
                    <a:pt x="55" y="10"/>
                    <a:pt x="41" y="5"/>
                  </a:cubicBezTo>
                  <a:cubicBezTo>
                    <a:pt x="27" y="0"/>
                    <a:pt x="11" y="10"/>
                    <a:pt x="6" y="27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id="{9DA38A35-E5FE-46C7-A49C-ADA20522B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912" y="607219"/>
              <a:ext cx="4762" cy="4763"/>
            </a:xfrm>
            <a:custGeom>
              <a:avLst/>
              <a:gdLst>
                <a:gd name="T0" fmla="*/ 2 w 10"/>
                <a:gd name="T1" fmla="*/ 2 h 10"/>
                <a:gd name="T2" fmla="*/ 8 w 10"/>
                <a:gd name="T3" fmla="*/ 8 h 10"/>
                <a:gd name="T4" fmla="*/ 2 w 10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8" y="0"/>
                    <a:pt x="10" y="2"/>
                    <a:pt x="8" y="8"/>
                  </a:cubicBezTo>
                  <a:cubicBezTo>
                    <a:pt x="2" y="10"/>
                    <a:pt x="0" y="8"/>
                    <a:pt x="2" y="2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0" name="Freeform 83">
              <a:extLst>
                <a:ext uri="{FF2B5EF4-FFF2-40B4-BE49-F238E27FC236}">
                  <a16:creationId xmlns:a16="http://schemas.microsoft.com/office/drawing/2014/main" id="{96BBFDF9-10AB-4444-8747-AF6B967CC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087" y="578644"/>
              <a:ext cx="52387" cy="82550"/>
            </a:xfrm>
            <a:custGeom>
              <a:avLst/>
              <a:gdLst>
                <a:gd name="T0" fmla="*/ 14 w 33"/>
                <a:gd name="T1" fmla="*/ 13 h 52"/>
                <a:gd name="T2" fmla="*/ 14 w 33"/>
                <a:gd name="T3" fmla="*/ 21 h 52"/>
                <a:gd name="T4" fmla="*/ 31 w 33"/>
                <a:gd name="T5" fmla="*/ 21 h 52"/>
                <a:gd name="T6" fmla="*/ 31 w 33"/>
                <a:gd name="T7" fmla="*/ 34 h 52"/>
                <a:gd name="T8" fmla="*/ 14 w 33"/>
                <a:gd name="T9" fmla="*/ 34 h 52"/>
                <a:gd name="T10" fmla="*/ 14 w 33"/>
                <a:gd name="T11" fmla="*/ 52 h 52"/>
                <a:gd name="T12" fmla="*/ 0 w 33"/>
                <a:gd name="T13" fmla="*/ 52 h 52"/>
                <a:gd name="T14" fmla="*/ 0 w 33"/>
                <a:gd name="T15" fmla="*/ 0 h 52"/>
                <a:gd name="T16" fmla="*/ 33 w 33"/>
                <a:gd name="T17" fmla="*/ 0 h 52"/>
                <a:gd name="T18" fmla="*/ 33 w 33"/>
                <a:gd name="T19" fmla="*/ 13 h 52"/>
                <a:gd name="T20" fmla="*/ 14 w 33"/>
                <a:gd name="T21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52">
                  <a:moveTo>
                    <a:pt x="14" y="13"/>
                  </a:moveTo>
                  <a:lnTo>
                    <a:pt x="14" y="21"/>
                  </a:lnTo>
                  <a:lnTo>
                    <a:pt x="31" y="21"/>
                  </a:lnTo>
                  <a:lnTo>
                    <a:pt x="31" y="34"/>
                  </a:lnTo>
                  <a:lnTo>
                    <a:pt x="14" y="34"/>
                  </a:lnTo>
                  <a:lnTo>
                    <a:pt x="14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13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D8C27D44-D36C-451A-BED1-14CBA92270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3824" y="596107"/>
              <a:ext cx="71437" cy="66675"/>
            </a:xfrm>
            <a:custGeom>
              <a:avLst/>
              <a:gdLst>
                <a:gd name="T0" fmla="*/ 163 w 163"/>
                <a:gd name="T1" fmla="*/ 5 h 155"/>
                <a:gd name="T2" fmla="*/ 163 w 163"/>
                <a:gd name="T3" fmla="*/ 150 h 155"/>
                <a:gd name="T4" fmla="*/ 124 w 163"/>
                <a:gd name="T5" fmla="*/ 150 h 155"/>
                <a:gd name="T6" fmla="*/ 120 w 163"/>
                <a:gd name="T7" fmla="*/ 140 h 155"/>
                <a:gd name="T8" fmla="*/ 76 w 163"/>
                <a:gd name="T9" fmla="*/ 155 h 155"/>
                <a:gd name="T10" fmla="*/ 0 w 163"/>
                <a:gd name="T11" fmla="*/ 77 h 155"/>
                <a:gd name="T12" fmla="*/ 76 w 163"/>
                <a:gd name="T13" fmla="*/ 0 h 155"/>
                <a:gd name="T14" fmla="*/ 120 w 163"/>
                <a:gd name="T15" fmla="*/ 16 h 155"/>
                <a:gd name="T16" fmla="*/ 126 w 163"/>
                <a:gd name="T17" fmla="*/ 5 h 155"/>
                <a:gd name="T18" fmla="*/ 163 w 163"/>
                <a:gd name="T19" fmla="*/ 5 h 155"/>
                <a:gd name="T20" fmla="*/ 115 w 163"/>
                <a:gd name="T21" fmla="*/ 77 h 155"/>
                <a:gd name="T22" fmla="*/ 83 w 163"/>
                <a:gd name="T23" fmla="*/ 44 h 155"/>
                <a:gd name="T24" fmla="*/ 50 w 163"/>
                <a:gd name="T25" fmla="*/ 77 h 155"/>
                <a:gd name="T26" fmla="*/ 83 w 163"/>
                <a:gd name="T27" fmla="*/ 111 h 155"/>
                <a:gd name="T28" fmla="*/ 115 w 163"/>
                <a:gd name="T29" fmla="*/ 7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55">
                  <a:moveTo>
                    <a:pt x="163" y="5"/>
                  </a:moveTo>
                  <a:cubicBezTo>
                    <a:pt x="163" y="150"/>
                    <a:pt x="163" y="150"/>
                    <a:pt x="163" y="150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08" y="149"/>
                    <a:pt x="93" y="155"/>
                    <a:pt x="76" y="155"/>
                  </a:cubicBezTo>
                  <a:cubicBezTo>
                    <a:pt x="32" y="155"/>
                    <a:pt x="0" y="123"/>
                    <a:pt x="0" y="77"/>
                  </a:cubicBezTo>
                  <a:cubicBezTo>
                    <a:pt x="0" y="32"/>
                    <a:pt x="32" y="0"/>
                    <a:pt x="76" y="0"/>
                  </a:cubicBezTo>
                  <a:cubicBezTo>
                    <a:pt x="93" y="0"/>
                    <a:pt x="108" y="6"/>
                    <a:pt x="120" y="16"/>
                  </a:cubicBezTo>
                  <a:cubicBezTo>
                    <a:pt x="126" y="5"/>
                    <a:pt x="126" y="5"/>
                    <a:pt x="126" y="5"/>
                  </a:cubicBezTo>
                  <a:lnTo>
                    <a:pt x="163" y="5"/>
                  </a:lnTo>
                  <a:close/>
                  <a:moveTo>
                    <a:pt x="115" y="77"/>
                  </a:moveTo>
                  <a:cubicBezTo>
                    <a:pt x="115" y="59"/>
                    <a:pt x="101" y="44"/>
                    <a:pt x="83" y="44"/>
                  </a:cubicBezTo>
                  <a:cubicBezTo>
                    <a:pt x="64" y="44"/>
                    <a:pt x="50" y="59"/>
                    <a:pt x="50" y="77"/>
                  </a:cubicBezTo>
                  <a:cubicBezTo>
                    <a:pt x="50" y="96"/>
                    <a:pt x="64" y="111"/>
                    <a:pt x="83" y="111"/>
                  </a:cubicBezTo>
                  <a:cubicBezTo>
                    <a:pt x="101" y="111"/>
                    <a:pt x="115" y="96"/>
                    <a:pt x="115" y="77"/>
                  </a:cubicBez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2" name="Freeform 85">
              <a:extLst>
                <a:ext uri="{FF2B5EF4-FFF2-40B4-BE49-F238E27FC236}">
                  <a16:creationId xmlns:a16="http://schemas.microsoft.com/office/drawing/2014/main" id="{8D1CBF65-CE59-4E70-912B-7A6F8F748B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9549" y="573882"/>
              <a:ext cx="71437" cy="88900"/>
            </a:xfrm>
            <a:custGeom>
              <a:avLst/>
              <a:gdLst>
                <a:gd name="T0" fmla="*/ 85 w 162"/>
                <a:gd name="T1" fmla="*/ 48 h 203"/>
                <a:gd name="T2" fmla="*/ 162 w 162"/>
                <a:gd name="T3" fmla="*/ 126 h 203"/>
                <a:gd name="T4" fmla="*/ 85 w 162"/>
                <a:gd name="T5" fmla="*/ 203 h 203"/>
                <a:gd name="T6" fmla="*/ 41 w 162"/>
                <a:gd name="T7" fmla="*/ 187 h 203"/>
                <a:gd name="T8" fmla="*/ 37 w 162"/>
                <a:gd name="T9" fmla="*/ 198 h 203"/>
                <a:gd name="T10" fmla="*/ 0 w 162"/>
                <a:gd name="T11" fmla="*/ 198 h 203"/>
                <a:gd name="T12" fmla="*/ 0 w 162"/>
                <a:gd name="T13" fmla="*/ 0 h 203"/>
                <a:gd name="T14" fmla="*/ 49 w 162"/>
                <a:gd name="T15" fmla="*/ 0 h 203"/>
                <a:gd name="T16" fmla="*/ 49 w 162"/>
                <a:gd name="T17" fmla="*/ 58 h 203"/>
                <a:gd name="T18" fmla="*/ 85 w 162"/>
                <a:gd name="T19" fmla="*/ 48 h 203"/>
                <a:gd name="T20" fmla="*/ 111 w 162"/>
                <a:gd name="T21" fmla="*/ 126 h 203"/>
                <a:gd name="T22" fmla="*/ 79 w 162"/>
                <a:gd name="T23" fmla="*/ 92 h 203"/>
                <a:gd name="T24" fmla="*/ 46 w 162"/>
                <a:gd name="T25" fmla="*/ 126 h 203"/>
                <a:gd name="T26" fmla="*/ 79 w 162"/>
                <a:gd name="T27" fmla="*/ 159 h 203"/>
                <a:gd name="T28" fmla="*/ 111 w 162"/>
                <a:gd name="T29" fmla="*/ 12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03">
                  <a:moveTo>
                    <a:pt x="85" y="48"/>
                  </a:moveTo>
                  <a:cubicBezTo>
                    <a:pt x="130" y="48"/>
                    <a:pt x="162" y="80"/>
                    <a:pt x="162" y="126"/>
                  </a:cubicBezTo>
                  <a:cubicBezTo>
                    <a:pt x="162" y="171"/>
                    <a:pt x="130" y="203"/>
                    <a:pt x="85" y="203"/>
                  </a:cubicBezTo>
                  <a:cubicBezTo>
                    <a:pt x="68" y="203"/>
                    <a:pt x="53" y="197"/>
                    <a:pt x="41" y="187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9" y="52"/>
                    <a:pt x="72" y="48"/>
                    <a:pt x="85" y="48"/>
                  </a:cubicBezTo>
                  <a:close/>
                  <a:moveTo>
                    <a:pt x="111" y="126"/>
                  </a:moveTo>
                  <a:cubicBezTo>
                    <a:pt x="111" y="107"/>
                    <a:pt x="97" y="92"/>
                    <a:pt x="79" y="92"/>
                  </a:cubicBezTo>
                  <a:cubicBezTo>
                    <a:pt x="60" y="92"/>
                    <a:pt x="46" y="107"/>
                    <a:pt x="46" y="126"/>
                  </a:cubicBezTo>
                  <a:cubicBezTo>
                    <a:pt x="46" y="144"/>
                    <a:pt x="60" y="159"/>
                    <a:pt x="79" y="159"/>
                  </a:cubicBezTo>
                  <a:cubicBezTo>
                    <a:pt x="97" y="159"/>
                    <a:pt x="111" y="144"/>
                    <a:pt x="111" y="126"/>
                  </a:cubicBez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3" name="Freeform 86">
              <a:extLst>
                <a:ext uri="{FF2B5EF4-FFF2-40B4-BE49-F238E27FC236}">
                  <a16:creationId xmlns:a16="http://schemas.microsoft.com/office/drawing/2014/main" id="{039A72F0-5EC0-47D5-B1B6-7FC6B74F6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749" y="578644"/>
              <a:ext cx="109537" cy="82550"/>
            </a:xfrm>
            <a:custGeom>
              <a:avLst/>
              <a:gdLst>
                <a:gd name="T0" fmla="*/ 55 w 69"/>
                <a:gd name="T1" fmla="*/ 52 h 52"/>
                <a:gd name="T2" fmla="*/ 51 w 69"/>
                <a:gd name="T3" fmla="*/ 22 h 52"/>
                <a:gd name="T4" fmla="*/ 37 w 69"/>
                <a:gd name="T5" fmla="*/ 52 h 52"/>
                <a:gd name="T6" fmla="*/ 33 w 69"/>
                <a:gd name="T7" fmla="*/ 52 h 52"/>
                <a:gd name="T8" fmla="*/ 19 w 69"/>
                <a:gd name="T9" fmla="*/ 22 h 52"/>
                <a:gd name="T10" fmla="*/ 15 w 69"/>
                <a:gd name="T11" fmla="*/ 52 h 52"/>
                <a:gd name="T12" fmla="*/ 0 w 69"/>
                <a:gd name="T13" fmla="*/ 52 h 52"/>
                <a:gd name="T14" fmla="*/ 8 w 69"/>
                <a:gd name="T15" fmla="*/ 0 h 52"/>
                <a:gd name="T16" fmla="*/ 22 w 69"/>
                <a:gd name="T17" fmla="*/ 0 h 52"/>
                <a:gd name="T18" fmla="*/ 35 w 69"/>
                <a:gd name="T19" fmla="*/ 28 h 52"/>
                <a:gd name="T20" fmla="*/ 47 w 69"/>
                <a:gd name="T21" fmla="*/ 0 h 52"/>
                <a:gd name="T22" fmla="*/ 61 w 69"/>
                <a:gd name="T23" fmla="*/ 0 h 52"/>
                <a:gd name="T24" fmla="*/ 69 w 69"/>
                <a:gd name="T25" fmla="*/ 52 h 52"/>
                <a:gd name="T26" fmla="*/ 55 w 69"/>
                <a:gd name="T2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52">
                  <a:moveTo>
                    <a:pt x="55" y="52"/>
                  </a:moveTo>
                  <a:lnTo>
                    <a:pt x="51" y="22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19" y="22"/>
                  </a:lnTo>
                  <a:lnTo>
                    <a:pt x="15" y="52"/>
                  </a:lnTo>
                  <a:lnTo>
                    <a:pt x="0" y="52"/>
                  </a:lnTo>
                  <a:lnTo>
                    <a:pt x="8" y="0"/>
                  </a:lnTo>
                  <a:lnTo>
                    <a:pt x="22" y="0"/>
                  </a:lnTo>
                  <a:lnTo>
                    <a:pt x="35" y="28"/>
                  </a:lnTo>
                  <a:lnTo>
                    <a:pt x="47" y="0"/>
                  </a:lnTo>
                  <a:lnTo>
                    <a:pt x="61" y="0"/>
                  </a:lnTo>
                  <a:lnTo>
                    <a:pt x="69" y="52"/>
                  </a:lnTo>
                  <a:lnTo>
                    <a:pt x="55" y="52"/>
                  </a:ln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4" name="Freeform 87">
              <a:extLst>
                <a:ext uri="{FF2B5EF4-FFF2-40B4-BE49-F238E27FC236}">
                  <a16:creationId xmlns:a16="http://schemas.microsoft.com/office/drawing/2014/main" id="{B1163E0B-A654-4014-B010-B730CE02C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1637" y="596107"/>
              <a:ext cx="68262" cy="66675"/>
            </a:xfrm>
            <a:custGeom>
              <a:avLst/>
              <a:gdLst>
                <a:gd name="T0" fmla="*/ 158 w 158"/>
                <a:gd name="T1" fmla="*/ 76 h 155"/>
                <a:gd name="T2" fmla="*/ 157 w 158"/>
                <a:gd name="T3" fmla="*/ 89 h 155"/>
                <a:gd name="T4" fmla="*/ 49 w 158"/>
                <a:gd name="T5" fmla="*/ 89 h 155"/>
                <a:gd name="T6" fmla="*/ 79 w 158"/>
                <a:gd name="T7" fmla="*/ 115 h 155"/>
                <a:gd name="T8" fmla="*/ 105 w 158"/>
                <a:gd name="T9" fmla="*/ 101 h 155"/>
                <a:gd name="T10" fmla="*/ 155 w 158"/>
                <a:gd name="T11" fmla="*/ 101 h 155"/>
                <a:gd name="T12" fmla="*/ 79 w 158"/>
                <a:gd name="T13" fmla="*/ 155 h 155"/>
                <a:gd name="T14" fmla="*/ 0 w 158"/>
                <a:gd name="T15" fmla="*/ 77 h 155"/>
                <a:gd name="T16" fmla="*/ 79 w 158"/>
                <a:gd name="T17" fmla="*/ 0 h 155"/>
                <a:gd name="T18" fmla="*/ 158 w 158"/>
                <a:gd name="T19" fmla="*/ 76 h 155"/>
                <a:gd name="T20" fmla="*/ 50 w 158"/>
                <a:gd name="T21" fmla="*/ 62 h 155"/>
                <a:gd name="T22" fmla="*/ 109 w 158"/>
                <a:gd name="T23" fmla="*/ 62 h 155"/>
                <a:gd name="T24" fmla="*/ 79 w 158"/>
                <a:gd name="T25" fmla="*/ 39 h 155"/>
                <a:gd name="T26" fmla="*/ 50 w 158"/>
                <a:gd name="T27" fmla="*/ 6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" h="155">
                  <a:moveTo>
                    <a:pt x="158" y="76"/>
                  </a:moveTo>
                  <a:cubicBezTo>
                    <a:pt x="158" y="81"/>
                    <a:pt x="158" y="85"/>
                    <a:pt x="157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3" y="106"/>
                    <a:pt x="63" y="115"/>
                    <a:pt x="79" y="115"/>
                  </a:cubicBezTo>
                  <a:cubicBezTo>
                    <a:pt x="91" y="115"/>
                    <a:pt x="101" y="110"/>
                    <a:pt x="105" y="101"/>
                  </a:cubicBezTo>
                  <a:cubicBezTo>
                    <a:pt x="155" y="101"/>
                    <a:pt x="155" y="101"/>
                    <a:pt x="155" y="101"/>
                  </a:cubicBezTo>
                  <a:cubicBezTo>
                    <a:pt x="145" y="134"/>
                    <a:pt x="116" y="155"/>
                    <a:pt x="79" y="155"/>
                  </a:cubicBezTo>
                  <a:cubicBezTo>
                    <a:pt x="34" y="155"/>
                    <a:pt x="0" y="122"/>
                    <a:pt x="0" y="77"/>
                  </a:cubicBezTo>
                  <a:cubicBezTo>
                    <a:pt x="0" y="33"/>
                    <a:pt x="33" y="0"/>
                    <a:pt x="79" y="0"/>
                  </a:cubicBezTo>
                  <a:cubicBezTo>
                    <a:pt x="126" y="0"/>
                    <a:pt x="158" y="33"/>
                    <a:pt x="158" y="76"/>
                  </a:cubicBezTo>
                  <a:close/>
                  <a:moveTo>
                    <a:pt x="50" y="62"/>
                  </a:moveTo>
                  <a:cubicBezTo>
                    <a:pt x="109" y="62"/>
                    <a:pt x="109" y="62"/>
                    <a:pt x="109" y="62"/>
                  </a:cubicBezTo>
                  <a:cubicBezTo>
                    <a:pt x="105" y="47"/>
                    <a:pt x="94" y="39"/>
                    <a:pt x="79" y="39"/>
                  </a:cubicBezTo>
                  <a:cubicBezTo>
                    <a:pt x="64" y="39"/>
                    <a:pt x="54" y="47"/>
                    <a:pt x="50" y="62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5" name="Freeform 88">
              <a:extLst>
                <a:ext uri="{FF2B5EF4-FFF2-40B4-BE49-F238E27FC236}">
                  <a16:creationId xmlns:a16="http://schemas.microsoft.com/office/drawing/2014/main" id="{539C6D8E-222F-4DD1-ADDA-0642BBE9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249" y="581819"/>
              <a:ext cx="44450" cy="76200"/>
            </a:xfrm>
            <a:custGeom>
              <a:avLst/>
              <a:gdLst>
                <a:gd name="T0" fmla="*/ 104 w 104"/>
                <a:gd name="T1" fmla="*/ 132 h 173"/>
                <a:gd name="T2" fmla="*/ 104 w 104"/>
                <a:gd name="T3" fmla="*/ 173 h 173"/>
                <a:gd name="T4" fmla="*/ 72 w 104"/>
                <a:gd name="T5" fmla="*/ 173 h 173"/>
                <a:gd name="T6" fmla="*/ 24 w 104"/>
                <a:gd name="T7" fmla="*/ 125 h 173"/>
                <a:gd name="T8" fmla="*/ 24 w 104"/>
                <a:gd name="T9" fmla="*/ 74 h 173"/>
                <a:gd name="T10" fmla="*/ 0 w 104"/>
                <a:gd name="T11" fmla="*/ 74 h 173"/>
                <a:gd name="T12" fmla="*/ 0 w 104"/>
                <a:gd name="T13" fmla="*/ 64 h 173"/>
                <a:gd name="T14" fmla="*/ 60 w 104"/>
                <a:gd name="T15" fmla="*/ 0 h 173"/>
                <a:gd name="T16" fmla="*/ 69 w 104"/>
                <a:gd name="T17" fmla="*/ 0 h 173"/>
                <a:gd name="T18" fmla="*/ 69 w 104"/>
                <a:gd name="T19" fmla="*/ 39 h 173"/>
                <a:gd name="T20" fmla="*/ 103 w 104"/>
                <a:gd name="T21" fmla="*/ 39 h 173"/>
                <a:gd name="T22" fmla="*/ 103 w 104"/>
                <a:gd name="T23" fmla="*/ 74 h 173"/>
                <a:gd name="T24" fmla="*/ 70 w 104"/>
                <a:gd name="T25" fmla="*/ 74 h 173"/>
                <a:gd name="T26" fmla="*/ 70 w 104"/>
                <a:gd name="T27" fmla="*/ 117 h 173"/>
                <a:gd name="T28" fmla="*/ 86 w 104"/>
                <a:gd name="T29" fmla="*/ 132 h 173"/>
                <a:gd name="T30" fmla="*/ 104 w 104"/>
                <a:gd name="T31" fmla="*/ 13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" h="173">
                  <a:moveTo>
                    <a:pt x="104" y="132"/>
                  </a:moveTo>
                  <a:cubicBezTo>
                    <a:pt x="104" y="173"/>
                    <a:pt x="104" y="173"/>
                    <a:pt x="104" y="173"/>
                  </a:cubicBezTo>
                  <a:cubicBezTo>
                    <a:pt x="72" y="173"/>
                    <a:pt x="72" y="173"/>
                    <a:pt x="72" y="173"/>
                  </a:cubicBezTo>
                  <a:cubicBezTo>
                    <a:pt x="42" y="173"/>
                    <a:pt x="24" y="155"/>
                    <a:pt x="24" y="125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27"/>
                    <a:pt x="76" y="132"/>
                    <a:pt x="86" y="132"/>
                  </a:cubicBezTo>
                  <a:lnTo>
                    <a:pt x="104" y="132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6" name="Freeform 89">
              <a:extLst>
                <a:ext uri="{FF2B5EF4-FFF2-40B4-BE49-F238E27FC236}">
                  <a16:creationId xmlns:a16="http://schemas.microsoft.com/office/drawing/2014/main" id="{A8856B40-CD2D-488C-91F3-19BA6110C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399" y="597694"/>
              <a:ext cx="41275" cy="63500"/>
            </a:xfrm>
            <a:custGeom>
              <a:avLst/>
              <a:gdLst>
                <a:gd name="T0" fmla="*/ 94 w 94"/>
                <a:gd name="T1" fmla="*/ 0 h 146"/>
                <a:gd name="T2" fmla="*/ 94 w 94"/>
                <a:gd name="T3" fmla="*/ 46 h 146"/>
                <a:gd name="T4" fmla="*/ 75 w 94"/>
                <a:gd name="T5" fmla="*/ 46 h 146"/>
                <a:gd name="T6" fmla="*/ 50 w 94"/>
                <a:gd name="T7" fmla="*/ 72 h 146"/>
                <a:gd name="T8" fmla="*/ 50 w 94"/>
                <a:gd name="T9" fmla="*/ 146 h 146"/>
                <a:gd name="T10" fmla="*/ 0 w 94"/>
                <a:gd name="T11" fmla="*/ 146 h 146"/>
                <a:gd name="T12" fmla="*/ 0 w 94"/>
                <a:gd name="T13" fmla="*/ 1 h 146"/>
                <a:gd name="T14" fmla="*/ 33 w 94"/>
                <a:gd name="T15" fmla="*/ 1 h 146"/>
                <a:gd name="T16" fmla="*/ 41 w 94"/>
                <a:gd name="T17" fmla="*/ 17 h 146"/>
                <a:gd name="T18" fmla="*/ 81 w 94"/>
                <a:gd name="T19" fmla="*/ 0 h 146"/>
                <a:gd name="T20" fmla="*/ 94 w 94"/>
                <a:gd name="T2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146">
                  <a:moveTo>
                    <a:pt x="94" y="0"/>
                  </a:moveTo>
                  <a:cubicBezTo>
                    <a:pt x="94" y="46"/>
                    <a:pt x="94" y="46"/>
                    <a:pt x="9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7" y="46"/>
                    <a:pt x="50" y="54"/>
                    <a:pt x="50" y="72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51" y="5"/>
                    <a:pt x="64" y="0"/>
                    <a:pt x="81" y="0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7" name="Freeform 90">
              <a:extLst>
                <a:ext uri="{FF2B5EF4-FFF2-40B4-BE49-F238E27FC236}">
                  <a16:creationId xmlns:a16="http://schemas.microsoft.com/office/drawing/2014/main" id="{F77A7F7A-D26B-4E87-93B3-985EC41C2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849" y="602457"/>
              <a:ext cx="33337" cy="60325"/>
            </a:xfrm>
            <a:custGeom>
              <a:avLst/>
              <a:gdLst>
                <a:gd name="T0" fmla="*/ 5 w 21"/>
                <a:gd name="T1" fmla="*/ 6 h 38"/>
                <a:gd name="T2" fmla="*/ 21 w 21"/>
                <a:gd name="T3" fmla="*/ 0 h 38"/>
                <a:gd name="T4" fmla="*/ 13 w 21"/>
                <a:gd name="T5" fmla="*/ 38 h 38"/>
                <a:gd name="T6" fmla="*/ 0 w 21"/>
                <a:gd name="T7" fmla="*/ 35 h 38"/>
                <a:gd name="T8" fmla="*/ 5 w 21"/>
                <a:gd name="T9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5" y="6"/>
                  </a:moveTo>
                  <a:lnTo>
                    <a:pt x="21" y="0"/>
                  </a:lnTo>
                  <a:lnTo>
                    <a:pt x="13" y="38"/>
                  </a:lnTo>
                  <a:lnTo>
                    <a:pt x="0" y="3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8" name="Freeform 91">
              <a:extLst>
                <a:ext uri="{FF2B5EF4-FFF2-40B4-BE49-F238E27FC236}">
                  <a16:creationId xmlns:a16="http://schemas.microsoft.com/office/drawing/2014/main" id="{C65F4993-AE24-4A60-9349-A48761B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24" y="602457"/>
              <a:ext cx="50800" cy="63500"/>
            </a:xfrm>
            <a:custGeom>
              <a:avLst/>
              <a:gdLst>
                <a:gd name="T0" fmla="*/ 56 w 118"/>
                <a:gd name="T1" fmla="*/ 141 h 143"/>
                <a:gd name="T2" fmla="*/ 1 w 118"/>
                <a:gd name="T3" fmla="*/ 90 h 143"/>
                <a:gd name="T4" fmla="*/ 44 w 118"/>
                <a:gd name="T5" fmla="*/ 93 h 143"/>
                <a:gd name="T6" fmla="*/ 59 w 118"/>
                <a:gd name="T7" fmla="*/ 108 h 143"/>
                <a:gd name="T8" fmla="*/ 72 w 118"/>
                <a:gd name="T9" fmla="*/ 99 h 143"/>
                <a:gd name="T10" fmla="*/ 50 w 118"/>
                <a:gd name="T11" fmla="*/ 85 h 143"/>
                <a:gd name="T12" fmla="*/ 6 w 118"/>
                <a:gd name="T13" fmla="*/ 42 h 143"/>
                <a:gd name="T14" fmla="*/ 64 w 118"/>
                <a:gd name="T15" fmla="*/ 2 h 143"/>
                <a:gd name="T16" fmla="*/ 117 w 118"/>
                <a:gd name="T17" fmla="*/ 49 h 143"/>
                <a:gd name="T18" fmla="*/ 75 w 118"/>
                <a:gd name="T19" fmla="*/ 47 h 143"/>
                <a:gd name="T20" fmla="*/ 62 w 118"/>
                <a:gd name="T21" fmla="*/ 34 h 143"/>
                <a:gd name="T22" fmla="*/ 49 w 118"/>
                <a:gd name="T23" fmla="*/ 43 h 143"/>
                <a:gd name="T24" fmla="*/ 71 w 118"/>
                <a:gd name="T25" fmla="*/ 55 h 143"/>
                <a:gd name="T26" fmla="*/ 116 w 118"/>
                <a:gd name="T27" fmla="*/ 99 h 143"/>
                <a:gd name="T28" fmla="*/ 56 w 118"/>
                <a:gd name="T29" fmla="*/ 14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43">
                  <a:moveTo>
                    <a:pt x="56" y="141"/>
                  </a:moveTo>
                  <a:cubicBezTo>
                    <a:pt x="20" y="139"/>
                    <a:pt x="0" y="119"/>
                    <a:pt x="1" y="90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103"/>
                    <a:pt x="50" y="107"/>
                    <a:pt x="59" y="108"/>
                  </a:cubicBezTo>
                  <a:cubicBezTo>
                    <a:pt x="65" y="108"/>
                    <a:pt x="72" y="105"/>
                    <a:pt x="72" y="99"/>
                  </a:cubicBezTo>
                  <a:cubicBezTo>
                    <a:pt x="72" y="91"/>
                    <a:pt x="63" y="88"/>
                    <a:pt x="50" y="85"/>
                  </a:cubicBezTo>
                  <a:cubicBezTo>
                    <a:pt x="30" y="81"/>
                    <a:pt x="4" y="73"/>
                    <a:pt x="6" y="42"/>
                  </a:cubicBezTo>
                  <a:cubicBezTo>
                    <a:pt x="7" y="15"/>
                    <a:pt x="31" y="0"/>
                    <a:pt x="64" y="2"/>
                  </a:cubicBezTo>
                  <a:cubicBezTo>
                    <a:pt x="97" y="4"/>
                    <a:pt x="118" y="23"/>
                    <a:pt x="117" y="49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39"/>
                    <a:pt x="70" y="34"/>
                    <a:pt x="62" y="34"/>
                  </a:cubicBezTo>
                  <a:cubicBezTo>
                    <a:pt x="54" y="33"/>
                    <a:pt x="49" y="37"/>
                    <a:pt x="49" y="43"/>
                  </a:cubicBezTo>
                  <a:cubicBezTo>
                    <a:pt x="49" y="50"/>
                    <a:pt x="58" y="52"/>
                    <a:pt x="71" y="55"/>
                  </a:cubicBezTo>
                  <a:cubicBezTo>
                    <a:pt x="91" y="60"/>
                    <a:pt x="118" y="66"/>
                    <a:pt x="116" y="99"/>
                  </a:cubicBezTo>
                  <a:cubicBezTo>
                    <a:pt x="114" y="127"/>
                    <a:pt x="90" y="143"/>
                    <a:pt x="56" y="141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9" name="Freeform 92">
              <a:extLst>
                <a:ext uri="{FF2B5EF4-FFF2-40B4-BE49-F238E27FC236}">
                  <a16:creationId xmlns:a16="http://schemas.microsoft.com/office/drawing/2014/main" id="{FD29DCE9-D79C-45C3-8D7A-8D3C8B6F6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949" y="604044"/>
              <a:ext cx="60325" cy="60325"/>
            </a:xfrm>
            <a:custGeom>
              <a:avLst/>
              <a:gdLst>
                <a:gd name="T0" fmla="*/ 70 w 138"/>
                <a:gd name="T1" fmla="*/ 135 h 135"/>
                <a:gd name="T2" fmla="*/ 0 w 138"/>
                <a:gd name="T3" fmla="*/ 67 h 135"/>
                <a:gd name="T4" fmla="*/ 70 w 138"/>
                <a:gd name="T5" fmla="*/ 0 h 135"/>
                <a:gd name="T6" fmla="*/ 137 w 138"/>
                <a:gd name="T7" fmla="*/ 56 h 135"/>
                <a:gd name="T8" fmla="*/ 95 w 138"/>
                <a:gd name="T9" fmla="*/ 56 h 135"/>
                <a:gd name="T10" fmla="*/ 70 w 138"/>
                <a:gd name="T11" fmla="*/ 39 h 135"/>
                <a:gd name="T12" fmla="*/ 44 w 138"/>
                <a:gd name="T13" fmla="*/ 67 h 135"/>
                <a:gd name="T14" fmla="*/ 70 w 138"/>
                <a:gd name="T15" fmla="*/ 96 h 135"/>
                <a:gd name="T16" fmla="*/ 95 w 138"/>
                <a:gd name="T17" fmla="*/ 77 h 135"/>
                <a:gd name="T18" fmla="*/ 138 w 138"/>
                <a:gd name="T19" fmla="*/ 77 h 135"/>
                <a:gd name="T20" fmla="*/ 70 w 138"/>
                <a:gd name="T2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35">
                  <a:moveTo>
                    <a:pt x="70" y="135"/>
                  </a:moveTo>
                  <a:cubicBezTo>
                    <a:pt x="30" y="135"/>
                    <a:pt x="0" y="106"/>
                    <a:pt x="0" y="67"/>
                  </a:cubicBezTo>
                  <a:cubicBezTo>
                    <a:pt x="0" y="28"/>
                    <a:pt x="30" y="0"/>
                    <a:pt x="70" y="0"/>
                  </a:cubicBezTo>
                  <a:cubicBezTo>
                    <a:pt x="106" y="0"/>
                    <a:pt x="133" y="23"/>
                    <a:pt x="137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1" y="46"/>
                    <a:pt x="82" y="39"/>
                    <a:pt x="70" y="39"/>
                  </a:cubicBezTo>
                  <a:cubicBezTo>
                    <a:pt x="55" y="39"/>
                    <a:pt x="44" y="51"/>
                    <a:pt x="44" y="67"/>
                  </a:cubicBezTo>
                  <a:cubicBezTo>
                    <a:pt x="44" y="84"/>
                    <a:pt x="55" y="96"/>
                    <a:pt x="70" y="96"/>
                  </a:cubicBezTo>
                  <a:cubicBezTo>
                    <a:pt x="82" y="96"/>
                    <a:pt x="91" y="89"/>
                    <a:pt x="95" y="77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3" y="112"/>
                    <a:pt x="106" y="135"/>
                    <a:pt x="70" y="135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40" name="Metin Yer Tutucusu 5"/>
          <p:cNvSpPr txBox="1">
            <a:spLocks/>
          </p:cNvSpPr>
          <p:nvPr/>
        </p:nvSpPr>
        <p:spPr>
          <a:xfrm>
            <a:off x="322203" y="1623197"/>
            <a:ext cx="2415789" cy="96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27000" indent="0">
              <a:buNone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Fabrika Dijital İzdüşümü </a:t>
            </a:r>
          </a:p>
          <a:p>
            <a:pPr marL="127000" indent="0">
              <a:buNone/>
            </a:pP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IIoT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verileri ve Yapay Zeka algoritmaları ile üretim verimliliğinin artırılması </a:t>
            </a:r>
            <a:endParaRPr lang="en-US" sz="11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3835739" y="1375314"/>
            <a:ext cx="10457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spc="-1" dirty="0" err="1">
                <a:solidFill>
                  <a:schemeClr val="accent6">
                    <a:lumMod val="50000"/>
                  </a:schemeClr>
                </a:solidFill>
                <a:latin typeface="Source Sans Pro"/>
              </a:rPr>
              <a:t>M</a:t>
            </a:r>
            <a:r>
              <a:rPr lang="tr-TR" b="1" spc="-1" dirty="0" err="1">
                <a:solidFill>
                  <a:srgbClr val="59A9E3"/>
                </a:solidFill>
                <a:latin typeface="Source Sans Pro"/>
              </a:rPr>
              <a:t>achinery</a:t>
            </a:r>
            <a:r>
              <a:rPr lang="tr-TR" spc="-1" dirty="0">
                <a:solidFill>
                  <a:srgbClr val="3F3F3F"/>
                </a:solidFill>
                <a:latin typeface="Source Sans Pro"/>
              </a:rPr>
              <a:t> </a:t>
            </a:r>
            <a:endParaRPr lang="en-US" dirty="0"/>
          </a:p>
        </p:txBody>
      </p:sp>
      <p:sp>
        <p:nvSpPr>
          <p:cNvPr id="56" name="Metin Yer Tutucusu 5"/>
          <p:cNvSpPr txBox="1">
            <a:spLocks/>
          </p:cNvSpPr>
          <p:nvPr/>
        </p:nvSpPr>
        <p:spPr>
          <a:xfrm>
            <a:off x="3199556" y="1621696"/>
            <a:ext cx="2415789" cy="96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27000" indent="0">
              <a:buNone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Makine Üreticileri için ürün takibi</a:t>
            </a:r>
          </a:p>
          <a:p>
            <a:pPr marL="127000" indent="0">
              <a:buNone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Müşteri </a:t>
            </a: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Portalı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:  Yedek Parça ve </a:t>
            </a: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Kestirimci</a:t>
            </a: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bakım geliştirmeleri   Tasarım / Saha performans</a:t>
            </a:r>
            <a:endParaRPr lang="en-US" sz="11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57" name="Group 6">
            <a:extLst>
              <a:ext uri="{FF2B5EF4-FFF2-40B4-BE49-F238E27FC236}">
                <a16:creationId xmlns:a16="http://schemas.microsoft.com/office/drawing/2014/main" id="{EA15A99C-3E8C-46E5-BBF9-B4FAAF345B7D}"/>
              </a:ext>
            </a:extLst>
          </p:cNvPr>
          <p:cNvGrpSpPr>
            <a:grpSpLocks noChangeAspect="1"/>
          </p:cNvGrpSpPr>
          <p:nvPr/>
        </p:nvGrpSpPr>
        <p:grpSpPr>
          <a:xfrm>
            <a:off x="3688338" y="1213587"/>
            <a:ext cx="1295762" cy="184669"/>
            <a:chOff x="1955087" y="570707"/>
            <a:chExt cx="668337" cy="95250"/>
          </a:xfrm>
        </p:grpSpPr>
        <p:sp>
          <p:nvSpPr>
            <p:cNvPr id="58" name="Freeform 81">
              <a:extLst>
                <a:ext uri="{FF2B5EF4-FFF2-40B4-BE49-F238E27FC236}">
                  <a16:creationId xmlns:a16="http://schemas.microsoft.com/office/drawing/2014/main" id="{9FD53AF1-ED1F-43F9-822B-86E8571E1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962" y="570707"/>
              <a:ext cx="26987" cy="30163"/>
            </a:xfrm>
            <a:custGeom>
              <a:avLst/>
              <a:gdLst>
                <a:gd name="T0" fmla="*/ 6 w 62"/>
                <a:gd name="T1" fmla="*/ 27 h 70"/>
                <a:gd name="T2" fmla="*/ 21 w 62"/>
                <a:gd name="T3" fmla="*/ 66 h 70"/>
                <a:gd name="T4" fmla="*/ 56 w 62"/>
                <a:gd name="T5" fmla="*/ 44 h 70"/>
                <a:gd name="T6" fmla="*/ 41 w 62"/>
                <a:gd name="T7" fmla="*/ 5 h 70"/>
                <a:gd name="T8" fmla="*/ 6 w 62"/>
                <a:gd name="T9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6" y="27"/>
                  </a:moveTo>
                  <a:cubicBezTo>
                    <a:pt x="0" y="43"/>
                    <a:pt x="7" y="61"/>
                    <a:pt x="21" y="66"/>
                  </a:cubicBezTo>
                  <a:cubicBezTo>
                    <a:pt x="34" y="70"/>
                    <a:pt x="50" y="61"/>
                    <a:pt x="56" y="44"/>
                  </a:cubicBezTo>
                  <a:cubicBezTo>
                    <a:pt x="62" y="27"/>
                    <a:pt x="55" y="10"/>
                    <a:pt x="41" y="5"/>
                  </a:cubicBezTo>
                  <a:cubicBezTo>
                    <a:pt x="27" y="0"/>
                    <a:pt x="11" y="10"/>
                    <a:pt x="6" y="27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9" name="Freeform 82">
              <a:extLst>
                <a:ext uri="{FF2B5EF4-FFF2-40B4-BE49-F238E27FC236}">
                  <a16:creationId xmlns:a16="http://schemas.microsoft.com/office/drawing/2014/main" id="{9DA38A35-E5FE-46C7-A49C-ADA20522B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912" y="607219"/>
              <a:ext cx="4762" cy="4763"/>
            </a:xfrm>
            <a:custGeom>
              <a:avLst/>
              <a:gdLst>
                <a:gd name="T0" fmla="*/ 2 w 10"/>
                <a:gd name="T1" fmla="*/ 2 h 10"/>
                <a:gd name="T2" fmla="*/ 8 w 10"/>
                <a:gd name="T3" fmla="*/ 8 h 10"/>
                <a:gd name="T4" fmla="*/ 2 w 10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8" y="0"/>
                    <a:pt x="10" y="2"/>
                    <a:pt x="8" y="8"/>
                  </a:cubicBezTo>
                  <a:cubicBezTo>
                    <a:pt x="2" y="10"/>
                    <a:pt x="0" y="8"/>
                    <a:pt x="2" y="2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0" name="Freeform 83">
              <a:extLst>
                <a:ext uri="{FF2B5EF4-FFF2-40B4-BE49-F238E27FC236}">
                  <a16:creationId xmlns:a16="http://schemas.microsoft.com/office/drawing/2014/main" id="{96BBFDF9-10AB-4444-8747-AF6B967CC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087" y="578644"/>
              <a:ext cx="52387" cy="82550"/>
            </a:xfrm>
            <a:custGeom>
              <a:avLst/>
              <a:gdLst>
                <a:gd name="T0" fmla="*/ 14 w 33"/>
                <a:gd name="T1" fmla="*/ 13 h 52"/>
                <a:gd name="T2" fmla="*/ 14 w 33"/>
                <a:gd name="T3" fmla="*/ 21 h 52"/>
                <a:gd name="T4" fmla="*/ 31 w 33"/>
                <a:gd name="T5" fmla="*/ 21 h 52"/>
                <a:gd name="T6" fmla="*/ 31 w 33"/>
                <a:gd name="T7" fmla="*/ 34 h 52"/>
                <a:gd name="T8" fmla="*/ 14 w 33"/>
                <a:gd name="T9" fmla="*/ 34 h 52"/>
                <a:gd name="T10" fmla="*/ 14 w 33"/>
                <a:gd name="T11" fmla="*/ 52 h 52"/>
                <a:gd name="T12" fmla="*/ 0 w 33"/>
                <a:gd name="T13" fmla="*/ 52 h 52"/>
                <a:gd name="T14" fmla="*/ 0 w 33"/>
                <a:gd name="T15" fmla="*/ 0 h 52"/>
                <a:gd name="T16" fmla="*/ 33 w 33"/>
                <a:gd name="T17" fmla="*/ 0 h 52"/>
                <a:gd name="T18" fmla="*/ 33 w 33"/>
                <a:gd name="T19" fmla="*/ 13 h 52"/>
                <a:gd name="T20" fmla="*/ 14 w 33"/>
                <a:gd name="T21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52">
                  <a:moveTo>
                    <a:pt x="14" y="13"/>
                  </a:moveTo>
                  <a:lnTo>
                    <a:pt x="14" y="21"/>
                  </a:lnTo>
                  <a:lnTo>
                    <a:pt x="31" y="21"/>
                  </a:lnTo>
                  <a:lnTo>
                    <a:pt x="31" y="34"/>
                  </a:lnTo>
                  <a:lnTo>
                    <a:pt x="14" y="34"/>
                  </a:lnTo>
                  <a:lnTo>
                    <a:pt x="14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13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1" name="Freeform 84">
              <a:extLst>
                <a:ext uri="{FF2B5EF4-FFF2-40B4-BE49-F238E27FC236}">
                  <a16:creationId xmlns:a16="http://schemas.microsoft.com/office/drawing/2014/main" id="{D8C27D44-D36C-451A-BED1-14CBA92270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3824" y="596107"/>
              <a:ext cx="71437" cy="66675"/>
            </a:xfrm>
            <a:custGeom>
              <a:avLst/>
              <a:gdLst>
                <a:gd name="T0" fmla="*/ 163 w 163"/>
                <a:gd name="T1" fmla="*/ 5 h 155"/>
                <a:gd name="T2" fmla="*/ 163 w 163"/>
                <a:gd name="T3" fmla="*/ 150 h 155"/>
                <a:gd name="T4" fmla="*/ 124 w 163"/>
                <a:gd name="T5" fmla="*/ 150 h 155"/>
                <a:gd name="T6" fmla="*/ 120 w 163"/>
                <a:gd name="T7" fmla="*/ 140 h 155"/>
                <a:gd name="T8" fmla="*/ 76 w 163"/>
                <a:gd name="T9" fmla="*/ 155 h 155"/>
                <a:gd name="T10" fmla="*/ 0 w 163"/>
                <a:gd name="T11" fmla="*/ 77 h 155"/>
                <a:gd name="T12" fmla="*/ 76 w 163"/>
                <a:gd name="T13" fmla="*/ 0 h 155"/>
                <a:gd name="T14" fmla="*/ 120 w 163"/>
                <a:gd name="T15" fmla="*/ 16 h 155"/>
                <a:gd name="T16" fmla="*/ 126 w 163"/>
                <a:gd name="T17" fmla="*/ 5 h 155"/>
                <a:gd name="T18" fmla="*/ 163 w 163"/>
                <a:gd name="T19" fmla="*/ 5 h 155"/>
                <a:gd name="T20" fmla="*/ 115 w 163"/>
                <a:gd name="T21" fmla="*/ 77 h 155"/>
                <a:gd name="T22" fmla="*/ 83 w 163"/>
                <a:gd name="T23" fmla="*/ 44 h 155"/>
                <a:gd name="T24" fmla="*/ 50 w 163"/>
                <a:gd name="T25" fmla="*/ 77 h 155"/>
                <a:gd name="T26" fmla="*/ 83 w 163"/>
                <a:gd name="T27" fmla="*/ 111 h 155"/>
                <a:gd name="T28" fmla="*/ 115 w 163"/>
                <a:gd name="T29" fmla="*/ 7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55">
                  <a:moveTo>
                    <a:pt x="163" y="5"/>
                  </a:moveTo>
                  <a:cubicBezTo>
                    <a:pt x="163" y="150"/>
                    <a:pt x="163" y="150"/>
                    <a:pt x="163" y="150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08" y="149"/>
                    <a:pt x="93" y="155"/>
                    <a:pt x="76" y="155"/>
                  </a:cubicBezTo>
                  <a:cubicBezTo>
                    <a:pt x="32" y="155"/>
                    <a:pt x="0" y="123"/>
                    <a:pt x="0" y="77"/>
                  </a:cubicBezTo>
                  <a:cubicBezTo>
                    <a:pt x="0" y="32"/>
                    <a:pt x="32" y="0"/>
                    <a:pt x="76" y="0"/>
                  </a:cubicBezTo>
                  <a:cubicBezTo>
                    <a:pt x="93" y="0"/>
                    <a:pt x="108" y="6"/>
                    <a:pt x="120" y="16"/>
                  </a:cubicBezTo>
                  <a:cubicBezTo>
                    <a:pt x="126" y="5"/>
                    <a:pt x="126" y="5"/>
                    <a:pt x="126" y="5"/>
                  </a:cubicBezTo>
                  <a:lnTo>
                    <a:pt x="163" y="5"/>
                  </a:lnTo>
                  <a:close/>
                  <a:moveTo>
                    <a:pt x="115" y="77"/>
                  </a:moveTo>
                  <a:cubicBezTo>
                    <a:pt x="115" y="59"/>
                    <a:pt x="101" y="44"/>
                    <a:pt x="83" y="44"/>
                  </a:cubicBezTo>
                  <a:cubicBezTo>
                    <a:pt x="64" y="44"/>
                    <a:pt x="50" y="59"/>
                    <a:pt x="50" y="77"/>
                  </a:cubicBezTo>
                  <a:cubicBezTo>
                    <a:pt x="50" y="96"/>
                    <a:pt x="64" y="111"/>
                    <a:pt x="83" y="111"/>
                  </a:cubicBezTo>
                  <a:cubicBezTo>
                    <a:pt x="101" y="111"/>
                    <a:pt x="115" y="96"/>
                    <a:pt x="115" y="77"/>
                  </a:cubicBez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2" name="Freeform 85">
              <a:extLst>
                <a:ext uri="{FF2B5EF4-FFF2-40B4-BE49-F238E27FC236}">
                  <a16:creationId xmlns:a16="http://schemas.microsoft.com/office/drawing/2014/main" id="{8D1CBF65-CE59-4E70-912B-7A6F8F748B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9549" y="573882"/>
              <a:ext cx="71437" cy="88900"/>
            </a:xfrm>
            <a:custGeom>
              <a:avLst/>
              <a:gdLst>
                <a:gd name="T0" fmla="*/ 85 w 162"/>
                <a:gd name="T1" fmla="*/ 48 h 203"/>
                <a:gd name="T2" fmla="*/ 162 w 162"/>
                <a:gd name="T3" fmla="*/ 126 h 203"/>
                <a:gd name="T4" fmla="*/ 85 w 162"/>
                <a:gd name="T5" fmla="*/ 203 h 203"/>
                <a:gd name="T6" fmla="*/ 41 w 162"/>
                <a:gd name="T7" fmla="*/ 187 h 203"/>
                <a:gd name="T8" fmla="*/ 37 w 162"/>
                <a:gd name="T9" fmla="*/ 198 h 203"/>
                <a:gd name="T10" fmla="*/ 0 w 162"/>
                <a:gd name="T11" fmla="*/ 198 h 203"/>
                <a:gd name="T12" fmla="*/ 0 w 162"/>
                <a:gd name="T13" fmla="*/ 0 h 203"/>
                <a:gd name="T14" fmla="*/ 49 w 162"/>
                <a:gd name="T15" fmla="*/ 0 h 203"/>
                <a:gd name="T16" fmla="*/ 49 w 162"/>
                <a:gd name="T17" fmla="*/ 58 h 203"/>
                <a:gd name="T18" fmla="*/ 85 w 162"/>
                <a:gd name="T19" fmla="*/ 48 h 203"/>
                <a:gd name="T20" fmla="*/ 111 w 162"/>
                <a:gd name="T21" fmla="*/ 126 h 203"/>
                <a:gd name="T22" fmla="*/ 79 w 162"/>
                <a:gd name="T23" fmla="*/ 92 h 203"/>
                <a:gd name="T24" fmla="*/ 46 w 162"/>
                <a:gd name="T25" fmla="*/ 126 h 203"/>
                <a:gd name="T26" fmla="*/ 79 w 162"/>
                <a:gd name="T27" fmla="*/ 159 h 203"/>
                <a:gd name="T28" fmla="*/ 111 w 162"/>
                <a:gd name="T29" fmla="*/ 12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03">
                  <a:moveTo>
                    <a:pt x="85" y="48"/>
                  </a:moveTo>
                  <a:cubicBezTo>
                    <a:pt x="130" y="48"/>
                    <a:pt x="162" y="80"/>
                    <a:pt x="162" y="126"/>
                  </a:cubicBezTo>
                  <a:cubicBezTo>
                    <a:pt x="162" y="171"/>
                    <a:pt x="130" y="203"/>
                    <a:pt x="85" y="203"/>
                  </a:cubicBezTo>
                  <a:cubicBezTo>
                    <a:pt x="68" y="203"/>
                    <a:pt x="53" y="197"/>
                    <a:pt x="41" y="187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9" y="52"/>
                    <a:pt x="72" y="48"/>
                    <a:pt x="85" y="48"/>
                  </a:cubicBezTo>
                  <a:close/>
                  <a:moveTo>
                    <a:pt x="111" y="126"/>
                  </a:moveTo>
                  <a:cubicBezTo>
                    <a:pt x="111" y="107"/>
                    <a:pt x="97" y="92"/>
                    <a:pt x="79" y="92"/>
                  </a:cubicBezTo>
                  <a:cubicBezTo>
                    <a:pt x="60" y="92"/>
                    <a:pt x="46" y="107"/>
                    <a:pt x="46" y="126"/>
                  </a:cubicBezTo>
                  <a:cubicBezTo>
                    <a:pt x="46" y="144"/>
                    <a:pt x="60" y="159"/>
                    <a:pt x="79" y="159"/>
                  </a:cubicBezTo>
                  <a:cubicBezTo>
                    <a:pt x="97" y="159"/>
                    <a:pt x="111" y="144"/>
                    <a:pt x="111" y="126"/>
                  </a:cubicBez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3" name="Freeform 86">
              <a:extLst>
                <a:ext uri="{FF2B5EF4-FFF2-40B4-BE49-F238E27FC236}">
                  <a16:creationId xmlns:a16="http://schemas.microsoft.com/office/drawing/2014/main" id="{039A72F0-5EC0-47D5-B1B6-7FC6B74F6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749" y="578644"/>
              <a:ext cx="109537" cy="82550"/>
            </a:xfrm>
            <a:custGeom>
              <a:avLst/>
              <a:gdLst>
                <a:gd name="T0" fmla="*/ 55 w 69"/>
                <a:gd name="T1" fmla="*/ 52 h 52"/>
                <a:gd name="T2" fmla="*/ 51 w 69"/>
                <a:gd name="T3" fmla="*/ 22 h 52"/>
                <a:gd name="T4" fmla="*/ 37 w 69"/>
                <a:gd name="T5" fmla="*/ 52 h 52"/>
                <a:gd name="T6" fmla="*/ 33 w 69"/>
                <a:gd name="T7" fmla="*/ 52 h 52"/>
                <a:gd name="T8" fmla="*/ 19 w 69"/>
                <a:gd name="T9" fmla="*/ 22 h 52"/>
                <a:gd name="T10" fmla="*/ 15 w 69"/>
                <a:gd name="T11" fmla="*/ 52 h 52"/>
                <a:gd name="T12" fmla="*/ 0 w 69"/>
                <a:gd name="T13" fmla="*/ 52 h 52"/>
                <a:gd name="T14" fmla="*/ 8 w 69"/>
                <a:gd name="T15" fmla="*/ 0 h 52"/>
                <a:gd name="T16" fmla="*/ 22 w 69"/>
                <a:gd name="T17" fmla="*/ 0 h 52"/>
                <a:gd name="T18" fmla="*/ 35 w 69"/>
                <a:gd name="T19" fmla="*/ 28 h 52"/>
                <a:gd name="T20" fmla="*/ 47 w 69"/>
                <a:gd name="T21" fmla="*/ 0 h 52"/>
                <a:gd name="T22" fmla="*/ 61 w 69"/>
                <a:gd name="T23" fmla="*/ 0 h 52"/>
                <a:gd name="T24" fmla="*/ 69 w 69"/>
                <a:gd name="T25" fmla="*/ 52 h 52"/>
                <a:gd name="T26" fmla="*/ 55 w 69"/>
                <a:gd name="T2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52">
                  <a:moveTo>
                    <a:pt x="55" y="52"/>
                  </a:moveTo>
                  <a:lnTo>
                    <a:pt x="51" y="22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19" y="22"/>
                  </a:lnTo>
                  <a:lnTo>
                    <a:pt x="15" y="52"/>
                  </a:lnTo>
                  <a:lnTo>
                    <a:pt x="0" y="52"/>
                  </a:lnTo>
                  <a:lnTo>
                    <a:pt x="8" y="0"/>
                  </a:lnTo>
                  <a:lnTo>
                    <a:pt x="22" y="0"/>
                  </a:lnTo>
                  <a:lnTo>
                    <a:pt x="35" y="28"/>
                  </a:lnTo>
                  <a:lnTo>
                    <a:pt x="47" y="0"/>
                  </a:lnTo>
                  <a:lnTo>
                    <a:pt x="61" y="0"/>
                  </a:lnTo>
                  <a:lnTo>
                    <a:pt x="69" y="52"/>
                  </a:lnTo>
                  <a:lnTo>
                    <a:pt x="55" y="52"/>
                  </a:ln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4" name="Freeform 87">
              <a:extLst>
                <a:ext uri="{FF2B5EF4-FFF2-40B4-BE49-F238E27FC236}">
                  <a16:creationId xmlns:a16="http://schemas.microsoft.com/office/drawing/2014/main" id="{B1163E0B-A654-4014-B010-B730CE02C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1637" y="596107"/>
              <a:ext cx="68262" cy="66675"/>
            </a:xfrm>
            <a:custGeom>
              <a:avLst/>
              <a:gdLst>
                <a:gd name="T0" fmla="*/ 158 w 158"/>
                <a:gd name="T1" fmla="*/ 76 h 155"/>
                <a:gd name="T2" fmla="*/ 157 w 158"/>
                <a:gd name="T3" fmla="*/ 89 h 155"/>
                <a:gd name="T4" fmla="*/ 49 w 158"/>
                <a:gd name="T5" fmla="*/ 89 h 155"/>
                <a:gd name="T6" fmla="*/ 79 w 158"/>
                <a:gd name="T7" fmla="*/ 115 h 155"/>
                <a:gd name="T8" fmla="*/ 105 w 158"/>
                <a:gd name="T9" fmla="*/ 101 h 155"/>
                <a:gd name="T10" fmla="*/ 155 w 158"/>
                <a:gd name="T11" fmla="*/ 101 h 155"/>
                <a:gd name="T12" fmla="*/ 79 w 158"/>
                <a:gd name="T13" fmla="*/ 155 h 155"/>
                <a:gd name="T14" fmla="*/ 0 w 158"/>
                <a:gd name="T15" fmla="*/ 77 h 155"/>
                <a:gd name="T16" fmla="*/ 79 w 158"/>
                <a:gd name="T17" fmla="*/ 0 h 155"/>
                <a:gd name="T18" fmla="*/ 158 w 158"/>
                <a:gd name="T19" fmla="*/ 76 h 155"/>
                <a:gd name="T20" fmla="*/ 50 w 158"/>
                <a:gd name="T21" fmla="*/ 62 h 155"/>
                <a:gd name="T22" fmla="*/ 109 w 158"/>
                <a:gd name="T23" fmla="*/ 62 h 155"/>
                <a:gd name="T24" fmla="*/ 79 w 158"/>
                <a:gd name="T25" fmla="*/ 39 h 155"/>
                <a:gd name="T26" fmla="*/ 50 w 158"/>
                <a:gd name="T27" fmla="*/ 6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" h="155">
                  <a:moveTo>
                    <a:pt x="158" y="76"/>
                  </a:moveTo>
                  <a:cubicBezTo>
                    <a:pt x="158" y="81"/>
                    <a:pt x="158" y="85"/>
                    <a:pt x="157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3" y="106"/>
                    <a:pt x="63" y="115"/>
                    <a:pt x="79" y="115"/>
                  </a:cubicBezTo>
                  <a:cubicBezTo>
                    <a:pt x="91" y="115"/>
                    <a:pt x="101" y="110"/>
                    <a:pt x="105" y="101"/>
                  </a:cubicBezTo>
                  <a:cubicBezTo>
                    <a:pt x="155" y="101"/>
                    <a:pt x="155" y="101"/>
                    <a:pt x="155" y="101"/>
                  </a:cubicBezTo>
                  <a:cubicBezTo>
                    <a:pt x="145" y="134"/>
                    <a:pt x="116" y="155"/>
                    <a:pt x="79" y="155"/>
                  </a:cubicBezTo>
                  <a:cubicBezTo>
                    <a:pt x="34" y="155"/>
                    <a:pt x="0" y="122"/>
                    <a:pt x="0" y="77"/>
                  </a:cubicBezTo>
                  <a:cubicBezTo>
                    <a:pt x="0" y="33"/>
                    <a:pt x="33" y="0"/>
                    <a:pt x="79" y="0"/>
                  </a:cubicBezTo>
                  <a:cubicBezTo>
                    <a:pt x="126" y="0"/>
                    <a:pt x="158" y="33"/>
                    <a:pt x="158" y="76"/>
                  </a:cubicBezTo>
                  <a:close/>
                  <a:moveTo>
                    <a:pt x="50" y="62"/>
                  </a:moveTo>
                  <a:cubicBezTo>
                    <a:pt x="109" y="62"/>
                    <a:pt x="109" y="62"/>
                    <a:pt x="109" y="62"/>
                  </a:cubicBezTo>
                  <a:cubicBezTo>
                    <a:pt x="105" y="47"/>
                    <a:pt x="94" y="39"/>
                    <a:pt x="79" y="39"/>
                  </a:cubicBezTo>
                  <a:cubicBezTo>
                    <a:pt x="64" y="39"/>
                    <a:pt x="54" y="47"/>
                    <a:pt x="50" y="62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5" name="Freeform 88">
              <a:extLst>
                <a:ext uri="{FF2B5EF4-FFF2-40B4-BE49-F238E27FC236}">
                  <a16:creationId xmlns:a16="http://schemas.microsoft.com/office/drawing/2014/main" id="{539C6D8E-222F-4DD1-ADDA-0642BBE9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249" y="581819"/>
              <a:ext cx="44450" cy="76200"/>
            </a:xfrm>
            <a:custGeom>
              <a:avLst/>
              <a:gdLst>
                <a:gd name="T0" fmla="*/ 104 w 104"/>
                <a:gd name="T1" fmla="*/ 132 h 173"/>
                <a:gd name="T2" fmla="*/ 104 w 104"/>
                <a:gd name="T3" fmla="*/ 173 h 173"/>
                <a:gd name="T4" fmla="*/ 72 w 104"/>
                <a:gd name="T5" fmla="*/ 173 h 173"/>
                <a:gd name="T6" fmla="*/ 24 w 104"/>
                <a:gd name="T7" fmla="*/ 125 h 173"/>
                <a:gd name="T8" fmla="*/ 24 w 104"/>
                <a:gd name="T9" fmla="*/ 74 h 173"/>
                <a:gd name="T10" fmla="*/ 0 w 104"/>
                <a:gd name="T11" fmla="*/ 74 h 173"/>
                <a:gd name="T12" fmla="*/ 0 w 104"/>
                <a:gd name="T13" fmla="*/ 64 h 173"/>
                <a:gd name="T14" fmla="*/ 60 w 104"/>
                <a:gd name="T15" fmla="*/ 0 h 173"/>
                <a:gd name="T16" fmla="*/ 69 w 104"/>
                <a:gd name="T17" fmla="*/ 0 h 173"/>
                <a:gd name="T18" fmla="*/ 69 w 104"/>
                <a:gd name="T19" fmla="*/ 39 h 173"/>
                <a:gd name="T20" fmla="*/ 103 w 104"/>
                <a:gd name="T21" fmla="*/ 39 h 173"/>
                <a:gd name="T22" fmla="*/ 103 w 104"/>
                <a:gd name="T23" fmla="*/ 74 h 173"/>
                <a:gd name="T24" fmla="*/ 70 w 104"/>
                <a:gd name="T25" fmla="*/ 74 h 173"/>
                <a:gd name="T26" fmla="*/ 70 w 104"/>
                <a:gd name="T27" fmla="*/ 117 h 173"/>
                <a:gd name="T28" fmla="*/ 86 w 104"/>
                <a:gd name="T29" fmla="*/ 132 h 173"/>
                <a:gd name="T30" fmla="*/ 104 w 104"/>
                <a:gd name="T31" fmla="*/ 13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" h="173">
                  <a:moveTo>
                    <a:pt x="104" y="132"/>
                  </a:moveTo>
                  <a:cubicBezTo>
                    <a:pt x="104" y="173"/>
                    <a:pt x="104" y="173"/>
                    <a:pt x="104" y="173"/>
                  </a:cubicBezTo>
                  <a:cubicBezTo>
                    <a:pt x="72" y="173"/>
                    <a:pt x="72" y="173"/>
                    <a:pt x="72" y="173"/>
                  </a:cubicBezTo>
                  <a:cubicBezTo>
                    <a:pt x="42" y="173"/>
                    <a:pt x="24" y="155"/>
                    <a:pt x="24" y="125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27"/>
                    <a:pt x="76" y="132"/>
                    <a:pt x="86" y="132"/>
                  </a:cubicBezTo>
                  <a:lnTo>
                    <a:pt x="104" y="132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6" name="Freeform 89">
              <a:extLst>
                <a:ext uri="{FF2B5EF4-FFF2-40B4-BE49-F238E27FC236}">
                  <a16:creationId xmlns:a16="http://schemas.microsoft.com/office/drawing/2014/main" id="{A8856B40-CD2D-488C-91F3-19BA6110C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399" y="597694"/>
              <a:ext cx="41275" cy="63500"/>
            </a:xfrm>
            <a:custGeom>
              <a:avLst/>
              <a:gdLst>
                <a:gd name="T0" fmla="*/ 94 w 94"/>
                <a:gd name="T1" fmla="*/ 0 h 146"/>
                <a:gd name="T2" fmla="*/ 94 w 94"/>
                <a:gd name="T3" fmla="*/ 46 h 146"/>
                <a:gd name="T4" fmla="*/ 75 w 94"/>
                <a:gd name="T5" fmla="*/ 46 h 146"/>
                <a:gd name="T6" fmla="*/ 50 w 94"/>
                <a:gd name="T7" fmla="*/ 72 h 146"/>
                <a:gd name="T8" fmla="*/ 50 w 94"/>
                <a:gd name="T9" fmla="*/ 146 h 146"/>
                <a:gd name="T10" fmla="*/ 0 w 94"/>
                <a:gd name="T11" fmla="*/ 146 h 146"/>
                <a:gd name="T12" fmla="*/ 0 w 94"/>
                <a:gd name="T13" fmla="*/ 1 h 146"/>
                <a:gd name="T14" fmla="*/ 33 w 94"/>
                <a:gd name="T15" fmla="*/ 1 h 146"/>
                <a:gd name="T16" fmla="*/ 41 w 94"/>
                <a:gd name="T17" fmla="*/ 17 h 146"/>
                <a:gd name="T18" fmla="*/ 81 w 94"/>
                <a:gd name="T19" fmla="*/ 0 h 146"/>
                <a:gd name="T20" fmla="*/ 94 w 94"/>
                <a:gd name="T2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146">
                  <a:moveTo>
                    <a:pt x="94" y="0"/>
                  </a:moveTo>
                  <a:cubicBezTo>
                    <a:pt x="94" y="46"/>
                    <a:pt x="94" y="46"/>
                    <a:pt x="9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7" y="46"/>
                    <a:pt x="50" y="54"/>
                    <a:pt x="50" y="72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51" y="5"/>
                    <a:pt x="64" y="0"/>
                    <a:pt x="81" y="0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7" name="Freeform 90">
              <a:extLst>
                <a:ext uri="{FF2B5EF4-FFF2-40B4-BE49-F238E27FC236}">
                  <a16:creationId xmlns:a16="http://schemas.microsoft.com/office/drawing/2014/main" id="{F77A7F7A-D26B-4E87-93B3-985EC41C2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849" y="602457"/>
              <a:ext cx="33337" cy="60325"/>
            </a:xfrm>
            <a:custGeom>
              <a:avLst/>
              <a:gdLst>
                <a:gd name="T0" fmla="*/ 5 w 21"/>
                <a:gd name="T1" fmla="*/ 6 h 38"/>
                <a:gd name="T2" fmla="*/ 21 w 21"/>
                <a:gd name="T3" fmla="*/ 0 h 38"/>
                <a:gd name="T4" fmla="*/ 13 w 21"/>
                <a:gd name="T5" fmla="*/ 38 h 38"/>
                <a:gd name="T6" fmla="*/ 0 w 21"/>
                <a:gd name="T7" fmla="*/ 35 h 38"/>
                <a:gd name="T8" fmla="*/ 5 w 21"/>
                <a:gd name="T9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5" y="6"/>
                  </a:moveTo>
                  <a:lnTo>
                    <a:pt x="21" y="0"/>
                  </a:lnTo>
                  <a:lnTo>
                    <a:pt x="13" y="38"/>
                  </a:lnTo>
                  <a:lnTo>
                    <a:pt x="0" y="3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8" name="Freeform 91">
              <a:extLst>
                <a:ext uri="{FF2B5EF4-FFF2-40B4-BE49-F238E27FC236}">
                  <a16:creationId xmlns:a16="http://schemas.microsoft.com/office/drawing/2014/main" id="{C65F4993-AE24-4A60-9349-A48761B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24" y="602457"/>
              <a:ext cx="50800" cy="63500"/>
            </a:xfrm>
            <a:custGeom>
              <a:avLst/>
              <a:gdLst>
                <a:gd name="T0" fmla="*/ 56 w 118"/>
                <a:gd name="T1" fmla="*/ 141 h 143"/>
                <a:gd name="T2" fmla="*/ 1 w 118"/>
                <a:gd name="T3" fmla="*/ 90 h 143"/>
                <a:gd name="T4" fmla="*/ 44 w 118"/>
                <a:gd name="T5" fmla="*/ 93 h 143"/>
                <a:gd name="T6" fmla="*/ 59 w 118"/>
                <a:gd name="T7" fmla="*/ 108 h 143"/>
                <a:gd name="T8" fmla="*/ 72 w 118"/>
                <a:gd name="T9" fmla="*/ 99 h 143"/>
                <a:gd name="T10" fmla="*/ 50 w 118"/>
                <a:gd name="T11" fmla="*/ 85 h 143"/>
                <a:gd name="T12" fmla="*/ 6 w 118"/>
                <a:gd name="T13" fmla="*/ 42 h 143"/>
                <a:gd name="T14" fmla="*/ 64 w 118"/>
                <a:gd name="T15" fmla="*/ 2 h 143"/>
                <a:gd name="T16" fmla="*/ 117 w 118"/>
                <a:gd name="T17" fmla="*/ 49 h 143"/>
                <a:gd name="T18" fmla="*/ 75 w 118"/>
                <a:gd name="T19" fmla="*/ 47 h 143"/>
                <a:gd name="T20" fmla="*/ 62 w 118"/>
                <a:gd name="T21" fmla="*/ 34 h 143"/>
                <a:gd name="T22" fmla="*/ 49 w 118"/>
                <a:gd name="T23" fmla="*/ 43 h 143"/>
                <a:gd name="T24" fmla="*/ 71 w 118"/>
                <a:gd name="T25" fmla="*/ 55 h 143"/>
                <a:gd name="T26" fmla="*/ 116 w 118"/>
                <a:gd name="T27" fmla="*/ 99 h 143"/>
                <a:gd name="T28" fmla="*/ 56 w 118"/>
                <a:gd name="T29" fmla="*/ 14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43">
                  <a:moveTo>
                    <a:pt x="56" y="141"/>
                  </a:moveTo>
                  <a:cubicBezTo>
                    <a:pt x="20" y="139"/>
                    <a:pt x="0" y="119"/>
                    <a:pt x="1" y="90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103"/>
                    <a:pt x="50" y="107"/>
                    <a:pt x="59" y="108"/>
                  </a:cubicBezTo>
                  <a:cubicBezTo>
                    <a:pt x="65" y="108"/>
                    <a:pt x="72" y="105"/>
                    <a:pt x="72" y="99"/>
                  </a:cubicBezTo>
                  <a:cubicBezTo>
                    <a:pt x="72" y="91"/>
                    <a:pt x="63" y="88"/>
                    <a:pt x="50" y="85"/>
                  </a:cubicBezTo>
                  <a:cubicBezTo>
                    <a:pt x="30" y="81"/>
                    <a:pt x="4" y="73"/>
                    <a:pt x="6" y="42"/>
                  </a:cubicBezTo>
                  <a:cubicBezTo>
                    <a:pt x="7" y="15"/>
                    <a:pt x="31" y="0"/>
                    <a:pt x="64" y="2"/>
                  </a:cubicBezTo>
                  <a:cubicBezTo>
                    <a:pt x="97" y="4"/>
                    <a:pt x="118" y="23"/>
                    <a:pt x="117" y="49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39"/>
                    <a:pt x="70" y="34"/>
                    <a:pt x="62" y="34"/>
                  </a:cubicBezTo>
                  <a:cubicBezTo>
                    <a:pt x="54" y="33"/>
                    <a:pt x="49" y="37"/>
                    <a:pt x="49" y="43"/>
                  </a:cubicBezTo>
                  <a:cubicBezTo>
                    <a:pt x="49" y="50"/>
                    <a:pt x="58" y="52"/>
                    <a:pt x="71" y="55"/>
                  </a:cubicBezTo>
                  <a:cubicBezTo>
                    <a:pt x="91" y="60"/>
                    <a:pt x="118" y="66"/>
                    <a:pt x="116" y="99"/>
                  </a:cubicBezTo>
                  <a:cubicBezTo>
                    <a:pt x="114" y="127"/>
                    <a:pt x="90" y="143"/>
                    <a:pt x="56" y="141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9" name="Freeform 92">
              <a:extLst>
                <a:ext uri="{FF2B5EF4-FFF2-40B4-BE49-F238E27FC236}">
                  <a16:creationId xmlns:a16="http://schemas.microsoft.com/office/drawing/2014/main" id="{FD29DCE9-D79C-45C3-8D7A-8D3C8B6F6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949" y="604044"/>
              <a:ext cx="60325" cy="60325"/>
            </a:xfrm>
            <a:custGeom>
              <a:avLst/>
              <a:gdLst>
                <a:gd name="T0" fmla="*/ 70 w 138"/>
                <a:gd name="T1" fmla="*/ 135 h 135"/>
                <a:gd name="T2" fmla="*/ 0 w 138"/>
                <a:gd name="T3" fmla="*/ 67 h 135"/>
                <a:gd name="T4" fmla="*/ 70 w 138"/>
                <a:gd name="T5" fmla="*/ 0 h 135"/>
                <a:gd name="T6" fmla="*/ 137 w 138"/>
                <a:gd name="T7" fmla="*/ 56 h 135"/>
                <a:gd name="T8" fmla="*/ 95 w 138"/>
                <a:gd name="T9" fmla="*/ 56 h 135"/>
                <a:gd name="T10" fmla="*/ 70 w 138"/>
                <a:gd name="T11" fmla="*/ 39 h 135"/>
                <a:gd name="T12" fmla="*/ 44 w 138"/>
                <a:gd name="T13" fmla="*/ 67 h 135"/>
                <a:gd name="T14" fmla="*/ 70 w 138"/>
                <a:gd name="T15" fmla="*/ 96 h 135"/>
                <a:gd name="T16" fmla="*/ 95 w 138"/>
                <a:gd name="T17" fmla="*/ 77 h 135"/>
                <a:gd name="T18" fmla="*/ 138 w 138"/>
                <a:gd name="T19" fmla="*/ 77 h 135"/>
                <a:gd name="T20" fmla="*/ 70 w 138"/>
                <a:gd name="T2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35">
                  <a:moveTo>
                    <a:pt x="70" y="135"/>
                  </a:moveTo>
                  <a:cubicBezTo>
                    <a:pt x="30" y="135"/>
                    <a:pt x="0" y="106"/>
                    <a:pt x="0" y="67"/>
                  </a:cubicBezTo>
                  <a:cubicBezTo>
                    <a:pt x="0" y="28"/>
                    <a:pt x="30" y="0"/>
                    <a:pt x="70" y="0"/>
                  </a:cubicBezTo>
                  <a:cubicBezTo>
                    <a:pt x="106" y="0"/>
                    <a:pt x="133" y="23"/>
                    <a:pt x="137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1" y="46"/>
                    <a:pt x="82" y="39"/>
                    <a:pt x="70" y="39"/>
                  </a:cubicBezTo>
                  <a:cubicBezTo>
                    <a:pt x="55" y="39"/>
                    <a:pt x="44" y="51"/>
                    <a:pt x="44" y="67"/>
                  </a:cubicBezTo>
                  <a:cubicBezTo>
                    <a:pt x="44" y="84"/>
                    <a:pt x="55" y="96"/>
                    <a:pt x="70" y="96"/>
                  </a:cubicBezTo>
                  <a:cubicBezTo>
                    <a:pt x="82" y="96"/>
                    <a:pt x="91" y="89"/>
                    <a:pt x="95" y="77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3" y="112"/>
                    <a:pt x="106" y="135"/>
                    <a:pt x="70" y="135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17" y="1774481"/>
            <a:ext cx="436819" cy="469392"/>
          </a:xfrm>
          <a:prstGeom prst="rect">
            <a:avLst/>
          </a:prstGeom>
        </p:spPr>
      </p:pic>
      <p:sp>
        <p:nvSpPr>
          <p:cNvPr id="74" name="Dikdörtgen 73"/>
          <p:cNvSpPr/>
          <p:nvPr/>
        </p:nvSpPr>
        <p:spPr>
          <a:xfrm>
            <a:off x="6906002" y="1386393"/>
            <a:ext cx="1039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</a:rPr>
              <a:t>H</a:t>
            </a:r>
            <a:r>
              <a:rPr lang="tr-TR" b="1" spc="-1" dirty="0">
                <a:solidFill>
                  <a:srgbClr val="59A9E3"/>
                </a:solidFill>
                <a:latin typeface="Source Sans Pro"/>
              </a:rPr>
              <a:t>izmetler</a:t>
            </a:r>
            <a:r>
              <a:rPr lang="tr-TR" spc="-1" dirty="0">
                <a:solidFill>
                  <a:srgbClr val="3F3F3F"/>
                </a:solidFill>
                <a:latin typeface="Source Sans Pro"/>
              </a:rPr>
              <a:t> </a:t>
            </a:r>
            <a:endParaRPr lang="en-US" dirty="0"/>
          </a:p>
        </p:txBody>
      </p:sp>
      <p:grpSp>
        <p:nvGrpSpPr>
          <p:cNvPr id="75" name="Group 6">
            <a:extLst>
              <a:ext uri="{FF2B5EF4-FFF2-40B4-BE49-F238E27FC236}">
                <a16:creationId xmlns:a16="http://schemas.microsoft.com/office/drawing/2014/main" id="{EA15A99C-3E8C-46E5-BBF9-B4FAAF345B7D}"/>
              </a:ext>
            </a:extLst>
          </p:cNvPr>
          <p:cNvGrpSpPr>
            <a:grpSpLocks noChangeAspect="1"/>
          </p:cNvGrpSpPr>
          <p:nvPr/>
        </p:nvGrpSpPr>
        <p:grpSpPr>
          <a:xfrm>
            <a:off x="6758601" y="1224666"/>
            <a:ext cx="1295762" cy="184669"/>
            <a:chOff x="1955087" y="570707"/>
            <a:chExt cx="668337" cy="95250"/>
          </a:xfrm>
        </p:grpSpPr>
        <p:sp>
          <p:nvSpPr>
            <p:cNvPr id="76" name="Freeform 81">
              <a:extLst>
                <a:ext uri="{FF2B5EF4-FFF2-40B4-BE49-F238E27FC236}">
                  <a16:creationId xmlns:a16="http://schemas.microsoft.com/office/drawing/2014/main" id="{9FD53AF1-ED1F-43F9-822B-86E8571E1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962" y="570707"/>
              <a:ext cx="26987" cy="30163"/>
            </a:xfrm>
            <a:custGeom>
              <a:avLst/>
              <a:gdLst>
                <a:gd name="T0" fmla="*/ 6 w 62"/>
                <a:gd name="T1" fmla="*/ 27 h 70"/>
                <a:gd name="T2" fmla="*/ 21 w 62"/>
                <a:gd name="T3" fmla="*/ 66 h 70"/>
                <a:gd name="T4" fmla="*/ 56 w 62"/>
                <a:gd name="T5" fmla="*/ 44 h 70"/>
                <a:gd name="T6" fmla="*/ 41 w 62"/>
                <a:gd name="T7" fmla="*/ 5 h 70"/>
                <a:gd name="T8" fmla="*/ 6 w 62"/>
                <a:gd name="T9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6" y="27"/>
                  </a:moveTo>
                  <a:cubicBezTo>
                    <a:pt x="0" y="43"/>
                    <a:pt x="7" y="61"/>
                    <a:pt x="21" y="66"/>
                  </a:cubicBezTo>
                  <a:cubicBezTo>
                    <a:pt x="34" y="70"/>
                    <a:pt x="50" y="61"/>
                    <a:pt x="56" y="44"/>
                  </a:cubicBezTo>
                  <a:cubicBezTo>
                    <a:pt x="62" y="27"/>
                    <a:pt x="55" y="10"/>
                    <a:pt x="41" y="5"/>
                  </a:cubicBezTo>
                  <a:cubicBezTo>
                    <a:pt x="27" y="0"/>
                    <a:pt x="11" y="10"/>
                    <a:pt x="6" y="27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77" name="Freeform 82">
              <a:extLst>
                <a:ext uri="{FF2B5EF4-FFF2-40B4-BE49-F238E27FC236}">
                  <a16:creationId xmlns:a16="http://schemas.microsoft.com/office/drawing/2014/main" id="{9DA38A35-E5FE-46C7-A49C-ADA20522B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912" y="607219"/>
              <a:ext cx="4762" cy="4763"/>
            </a:xfrm>
            <a:custGeom>
              <a:avLst/>
              <a:gdLst>
                <a:gd name="T0" fmla="*/ 2 w 10"/>
                <a:gd name="T1" fmla="*/ 2 h 10"/>
                <a:gd name="T2" fmla="*/ 8 w 10"/>
                <a:gd name="T3" fmla="*/ 8 h 10"/>
                <a:gd name="T4" fmla="*/ 2 w 10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8" y="0"/>
                    <a:pt x="10" y="2"/>
                    <a:pt x="8" y="8"/>
                  </a:cubicBezTo>
                  <a:cubicBezTo>
                    <a:pt x="2" y="10"/>
                    <a:pt x="0" y="8"/>
                    <a:pt x="2" y="2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78" name="Freeform 83">
              <a:extLst>
                <a:ext uri="{FF2B5EF4-FFF2-40B4-BE49-F238E27FC236}">
                  <a16:creationId xmlns:a16="http://schemas.microsoft.com/office/drawing/2014/main" id="{96BBFDF9-10AB-4444-8747-AF6B967CC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087" y="578644"/>
              <a:ext cx="52387" cy="82550"/>
            </a:xfrm>
            <a:custGeom>
              <a:avLst/>
              <a:gdLst>
                <a:gd name="T0" fmla="*/ 14 w 33"/>
                <a:gd name="T1" fmla="*/ 13 h 52"/>
                <a:gd name="T2" fmla="*/ 14 w 33"/>
                <a:gd name="T3" fmla="*/ 21 h 52"/>
                <a:gd name="T4" fmla="*/ 31 w 33"/>
                <a:gd name="T5" fmla="*/ 21 h 52"/>
                <a:gd name="T6" fmla="*/ 31 w 33"/>
                <a:gd name="T7" fmla="*/ 34 h 52"/>
                <a:gd name="T8" fmla="*/ 14 w 33"/>
                <a:gd name="T9" fmla="*/ 34 h 52"/>
                <a:gd name="T10" fmla="*/ 14 w 33"/>
                <a:gd name="T11" fmla="*/ 52 h 52"/>
                <a:gd name="T12" fmla="*/ 0 w 33"/>
                <a:gd name="T13" fmla="*/ 52 h 52"/>
                <a:gd name="T14" fmla="*/ 0 w 33"/>
                <a:gd name="T15" fmla="*/ 0 h 52"/>
                <a:gd name="T16" fmla="*/ 33 w 33"/>
                <a:gd name="T17" fmla="*/ 0 h 52"/>
                <a:gd name="T18" fmla="*/ 33 w 33"/>
                <a:gd name="T19" fmla="*/ 13 h 52"/>
                <a:gd name="T20" fmla="*/ 14 w 33"/>
                <a:gd name="T21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52">
                  <a:moveTo>
                    <a:pt x="14" y="13"/>
                  </a:moveTo>
                  <a:lnTo>
                    <a:pt x="14" y="21"/>
                  </a:lnTo>
                  <a:lnTo>
                    <a:pt x="31" y="21"/>
                  </a:lnTo>
                  <a:lnTo>
                    <a:pt x="31" y="34"/>
                  </a:lnTo>
                  <a:lnTo>
                    <a:pt x="14" y="34"/>
                  </a:lnTo>
                  <a:lnTo>
                    <a:pt x="14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13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79" name="Freeform 84">
              <a:extLst>
                <a:ext uri="{FF2B5EF4-FFF2-40B4-BE49-F238E27FC236}">
                  <a16:creationId xmlns:a16="http://schemas.microsoft.com/office/drawing/2014/main" id="{D8C27D44-D36C-451A-BED1-14CBA92270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3824" y="596107"/>
              <a:ext cx="71437" cy="66675"/>
            </a:xfrm>
            <a:custGeom>
              <a:avLst/>
              <a:gdLst>
                <a:gd name="T0" fmla="*/ 163 w 163"/>
                <a:gd name="T1" fmla="*/ 5 h 155"/>
                <a:gd name="T2" fmla="*/ 163 w 163"/>
                <a:gd name="T3" fmla="*/ 150 h 155"/>
                <a:gd name="T4" fmla="*/ 124 w 163"/>
                <a:gd name="T5" fmla="*/ 150 h 155"/>
                <a:gd name="T6" fmla="*/ 120 w 163"/>
                <a:gd name="T7" fmla="*/ 140 h 155"/>
                <a:gd name="T8" fmla="*/ 76 w 163"/>
                <a:gd name="T9" fmla="*/ 155 h 155"/>
                <a:gd name="T10" fmla="*/ 0 w 163"/>
                <a:gd name="T11" fmla="*/ 77 h 155"/>
                <a:gd name="T12" fmla="*/ 76 w 163"/>
                <a:gd name="T13" fmla="*/ 0 h 155"/>
                <a:gd name="T14" fmla="*/ 120 w 163"/>
                <a:gd name="T15" fmla="*/ 16 h 155"/>
                <a:gd name="T16" fmla="*/ 126 w 163"/>
                <a:gd name="T17" fmla="*/ 5 h 155"/>
                <a:gd name="T18" fmla="*/ 163 w 163"/>
                <a:gd name="T19" fmla="*/ 5 h 155"/>
                <a:gd name="T20" fmla="*/ 115 w 163"/>
                <a:gd name="T21" fmla="*/ 77 h 155"/>
                <a:gd name="T22" fmla="*/ 83 w 163"/>
                <a:gd name="T23" fmla="*/ 44 h 155"/>
                <a:gd name="T24" fmla="*/ 50 w 163"/>
                <a:gd name="T25" fmla="*/ 77 h 155"/>
                <a:gd name="T26" fmla="*/ 83 w 163"/>
                <a:gd name="T27" fmla="*/ 111 h 155"/>
                <a:gd name="T28" fmla="*/ 115 w 163"/>
                <a:gd name="T29" fmla="*/ 7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55">
                  <a:moveTo>
                    <a:pt x="163" y="5"/>
                  </a:moveTo>
                  <a:cubicBezTo>
                    <a:pt x="163" y="150"/>
                    <a:pt x="163" y="150"/>
                    <a:pt x="163" y="150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08" y="149"/>
                    <a:pt x="93" y="155"/>
                    <a:pt x="76" y="155"/>
                  </a:cubicBezTo>
                  <a:cubicBezTo>
                    <a:pt x="32" y="155"/>
                    <a:pt x="0" y="123"/>
                    <a:pt x="0" y="77"/>
                  </a:cubicBezTo>
                  <a:cubicBezTo>
                    <a:pt x="0" y="32"/>
                    <a:pt x="32" y="0"/>
                    <a:pt x="76" y="0"/>
                  </a:cubicBezTo>
                  <a:cubicBezTo>
                    <a:pt x="93" y="0"/>
                    <a:pt x="108" y="6"/>
                    <a:pt x="120" y="16"/>
                  </a:cubicBezTo>
                  <a:cubicBezTo>
                    <a:pt x="126" y="5"/>
                    <a:pt x="126" y="5"/>
                    <a:pt x="126" y="5"/>
                  </a:cubicBezTo>
                  <a:lnTo>
                    <a:pt x="163" y="5"/>
                  </a:lnTo>
                  <a:close/>
                  <a:moveTo>
                    <a:pt x="115" y="77"/>
                  </a:moveTo>
                  <a:cubicBezTo>
                    <a:pt x="115" y="59"/>
                    <a:pt x="101" y="44"/>
                    <a:pt x="83" y="44"/>
                  </a:cubicBezTo>
                  <a:cubicBezTo>
                    <a:pt x="64" y="44"/>
                    <a:pt x="50" y="59"/>
                    <a:pt x="50" y="77"/>
                  </a:cubicBezTo>
                  <a:cubicBezTo>
                    <a:pt x="50" y="96"/>
                    <a:pt x="64" y="111"/>
                    <a:pt x="83" y="111"/>
                  </a:cubicBezTo>
                  <a:cubicBezTo>
                    <a:pt x="101" y="111"/>
                    <a:pt x="115" y="96"/>
                    <a:pt x="115" y="77"/>
                  </a:cubicBez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80" name="Freeform 85">
              <a:extLst>
                <a:ext uri="{FF2B5EF4-FFF2-40B4-BE49-F238E27FC236}">
                  <a16:creationId xmlns:a16="http://schemas.microsoft.com/office/drawing/2014/main" id="{8D1CBF65-CE59-4E70-912B-7A6F8F748B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9549" y="573882"/>
              <a:ext cx="71437" cy="88900"/>
            </a:xfrm>
            <a:custGeom>
              <a:avLst/>
              <a:gdLst>
                <a:gd name="T0" fmla="*/ 85 w 162"/>
                <a:gd name="T1" fmla="*/ 48 h 203"/>
                <a:gd name="T2" fmla="*/ 162 w 162"/>
                <a:gd name="T3" fmla="*/ 126 h 203"/>
                <a:gd name="T4" fmla="*/ 85 w 162"/>
                <a:gd name="T5" fmla="*/ 203 h 203"/>
                <a:gd name="T6" fmla="*/ 41 w 162"/>
                <a:gd name="T7" fmla="*/ 187 h 203"/>
                <a:gd name="T8" fmla="*/ 37 w 162"/>
                <a:gd name="T9" fmla="*/ 198 h 203"/>
                <a:gd name="T10" fmla="*/ 0 w 162"/>
                <a:gd name="T11" fmla="*/ 198 h 203"/>
                <a:gd name="T12" fmla="*/ 0 w 162"/>
                <a:gd name="T13" fmla="*/ 0 h 203"/>
                <a:gd name="T14" fmla="*/ 49 w 162"/>
                <a:gd name="T15" fmla="*/ 0 h 203"/>
                <a:gd name="T16" fmla="*/ 49 w 162"/>
                <a:gd name="T17" fmla="*/ 58 h 203"/>
                <a:gd name="T18" fmla="*/ 85 w 162"/>
                <a:gd name="T19" fmla="*/ 48 h 203"/>
                <a:gd name="T20" fmla="*/ 111 w 162"/>
                <a:gd name="T21" fmla="*/ 126 h 203"/>
                <a:gd name="T22" fmla="*/ 79 w 162"/>
                <a:gd name="T23" fmla="*/ 92 h 203"/>
                <a:gd name="T24" fmla="*/ 46 w 162"/>
                <a:gd name="T25" fmla="*/ 126 h 203"/>
                <a:gd name="T26" fmla="*/ 79 w 162"/>
                <a:gd name="T27" fmla="*/ 159 h 203"/>
                <a:gd name="T28" fmla="*/ 111 w 162"/>
                <a:gd name="T29" fmla="*/ 12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03">
                  <a:moveTo>
                    <a:pt x="85" y="48"/>
                  </a:moveTo>
                  <a:cubicBezTo>
                    <a:pt x="130" y="48"/>
                    <a:pt x="162" y="80"/>
                    <a:pt x="162" y="126"/>
                  </a:cubicBezTo>
                  <a:cubicBezTo>
                    <a:pt x="162" y="171"/>
                    <a:pt x="130" y="203"/>
                    <a:pt x="85" y="203"/>
                  </a:cubicBezTo>
                  <a:cubicBezTo>
                    <a:pt x="68" y="203"/>
                    <a:pt x="53" y="197"/>
                    <a:pt x="41" y="187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9" y="52"/>
                    <a:pt x="72" y="48"/>
                    <a:pt x="85" y="48"/>
                  </a:cubicBezTo>
                  <a:close/>
                  <a:moveTo>
                    <a:pt x="111" y="126"/>
                  </a:moveTo>
                  <a:cubicBezTo>
                    <a:pt x="111" y="107"/>
                    <a:pt x="97" y="92"/>
                    <a:pt x="79" y="92"/>
                  </a:cubicBezTo>
                  <a:cubicBezTo>
                    <a:pt x="60" y="92"/>
                    <a:pt x="46" y="107"/>
                    <a:pt x="46" y="126"/>
                  </a:cubicBezTo>
                  <a:cubicBezTo>
                    <a:pt x="46" y="144"/>
                    <a:pt x="60" y="159"/>
                    <a:pt x="79" y="159"/>
                  </a:cubicBezTo>
                  <a:cubicBezTo>
                    <a:pt x="97" y="159"/>
                    <a:pt x="111" y="144"/>
                    <a:pt x="111" y="126"/>
                  </a:cubicBez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81" name="Freeform 86">
              <a:extLst>
                <a:ext uri="{FF2B5EF4-FFF2-40B4-BE49-F238E27FC236}">
                  <a16:creationId xmlns:a16="http://schemas.microsoft.com/office/drawing/2014/main" id="{039A72F0-5EC0-47D5-B1B6-7FC6B74F6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749" y="578644"/>
              <a:ext cx="109537" cy="82550"/>
            </a:xfrm>
            <a:custGeom>
              <a:avLst/>
              <a:gdLst>
                <a:gd name="T0" fmla="*/ 55 w 69"/>
                <a:gd name="T1" fmla="*/ 52 h 52"/>
                <a:gd name="T2" fmla="*/ 51 w 69"/>
                <a:gd name="T3" fmla="*/ 22 h 52"/>
                <a:gd name="T4" fmla="*/ 37 w 69"/>
                <a:gd name="T5" fmla="*/ 52 h 52"/>
                <a:gd name="T6" fmla="*/ 33 w 69"/>
                <a:gd name="T7" fmla="*/ 52 h 52"/>
                <a:gd name="T8" fmla="*/ 19 w 69"/>
                <a:gd name="T9" fmla="*/ 22 h 52"/>
                <a:gd name="T10" fmla="*/ 15 w 69"/>
                <a:gd name="T11" fmla="*/ 52 h 52"/>
                <a:gd name="T12" fmla="*/ 0 w 69"/>
                <a:gd name="T13" fmla="*/ 52 h 52"/>
                <a:gd name="T14" fmla="*/ 8 w 69"/>
                <a:gd name="T15" fmla="*/ 0 h 52"/>
                <a:gd name="T16" fmla="*/ 22 w 69"/>
                <a:gd name="T17" fmla="*/ 0 h 52"/>
                <a:gd name="T18" fmla="*/ 35 w 69"/>
                <a:gd name="T19" fmla="*/ 28 h 52"/>
                <a:gd name="T20" fmla="*/ 47 w 69"/>
                <a:gd name="T21" fmla="*/ 0 h 52"/>
                <a:gd name="T22" fmla="*/ 61 w 69"/>
                <a:gd name="T23" fmla="*/ 0 h 52"/>
                <a:gd name="T24" fmla="*/ 69 w 69"/>
                <a:gd name="T25" fmla="*/ 52 h 52"/>
                <a:gd name="T26" fmla="*/ 55 w 69"/>
                <a:gd name="T2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52">
                  <a:moveTo>
                    <a:pt x="55" y="52"/>
                  </a:moveTo>
                  <a:lnTo>
                    <a:pt x="51" y="22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19" y="22"/>
                  </a:lnTo>
                  <a:lnTo>
                    <a:pt x="15" y="52"/>
                  </a:lnTo>
                  <a:lnTo>
                    <a:pt x="0" y="52"/>
                  </a:lnTo>
                  <a:lnTo>
                    <a:pt x="8" y="0"/>
                  </a:lnTo>
                  <a:lnTo>
                    <a:pt x="22" y="0"/>
                  </a:lnTo>
                  <a:lnTo>
                    <a:pt x="35" y="28"/>
                  </a:lnTo>
                  <a:lnTo>
                    <a:pt x="47" y="0"/>
                  </a:lnTo>
                  <a:lnTo>
                    <a:pt x="61" y="0"/>
                  </a:lnTo>
                  <a:lnTo>
                    <a:pt x="69" y="52"/>
                  </a:lnTo>
                  <a:lnTo>
                    <a:pt x="55" y="52"/>
                  </a:lnTo>
                  <a:close/>
                </a:path>
              </a:pathLst>
            </a:custGeom>
            <a:solidFill>
              <a:srgbClr val="080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82" name="Freeform 87">
              <a:extLst>
                <a:ext uri="{FF2B5EF4-FFF2-40B4-BE49-F238E27FC236}">
                  <a16:creationId xmlns:a16="http://schemas.microsoft.com/office/drawing/2014/main" id="{B1163E0B-A654-4014-B010-B730CE02C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1637" y="596107"/>
              <a:ext cx="68262" cy="66675"/>
            </a:xfrm>
            <a:custGeom>
              <a:avLst/>
              <a:gdLst>
                <a:gd name="T0" fmla="*/ 158 w 158"/>
                <a:gd name="T1" fmla="*/ 76 h 155"/>
                <a:gd name="T2" fmla="*/ 157 w 158"/>
                <a:gd name="T3" fmla="*/ 89 h 155"/>
                <a:gd name="T4" fmla="*/ 49 w 158"/>
                <a:gd name="T5" fmla="*/ 89 h 155"/>
                <a:gd name="T6" fmla="*/ 79 w 158"/>
                <a:gd name="T7" fmla="*/ 115 h 155"/>
                <a:gd name="T8" fmla="*/ 105 w 158"/>
                <a:gd name="T9" fmla="*/ 101 h 155"/>
                <a:gd name="T10" fmla="*/ 155 w 158"/>
                <a:gd name="T11" fmla="*/ 101 h 155"/>
                <a:gd name="T12" fmla="*/ 79 w 158"/>
                <a:gd name="T13" fmla="*/ 155 h 155"/>
                <a:gd name="T14" fmla="*/ 0 w 158"/>
                <a:gd name="T15" fmla="*/ 77 h 155"/>
                <a:gd name="T16" fmla="*/ 79 w 158"/>
                <a:gd name="T17" fmla="*/ 0 h 155"/>
                <a:gd name="T18" fmla="*/ 158 w 158"/>
                <a:gd name="T19" fmla="*/ 76 h 155"/>
                <a:gd name="T20" fmla="*/ 50 w 158"/>
                <a:gd name="T21" fmla="*/ 62 h 155"/>
                <a:gd name="T22" fmla="*/ 109 w 158"/>
                <a:gd name="T23" fmla="*/ 62 h 155"/>
                <a:gd name="T24" fmla="*/ 79 w 158"/>
                <a:gd name="T25" fmla="*/ 39 h 155"/>
                <a:gd name="T26" fmla="*/ 50 w 158"/>
                <a:gd name="T27" fmla="*/ 6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" h="155">
                  <a:moveTo>
                    <a:pt x="158" y="76"/>
                  </a:moveTo>
                  <a:cubicBezTo>
                    <a:pt x="158" y="81"/>
                    <a:pt x="158" y="85"/>
                    <a:pt x="157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3" y="106"/>
                    <a:pt x="63" y="115"/>
                    <a:pt x="79" y="115"/>
                  </a:cubicBezTo>
                  <a:cubicBezTo>
                    <a:pt x="91" y="115"/>
                    <a:pt x="101" y="110"/>
                    <a:pt x="105" y="101"/>
                  </a:cubicBezTo>
                  <a:cubicBezTo>
                    <a:pt x="155" y="101"/>
                    <a:pt x="155" y="101"/>
                    <a:pt x="155" y="101"/>
                  </a:cubicBezTo>
                  <a:cubicBezTo>
                    <a:pt x="145" y="134"/>
                    <a:pt x="116" y="155"/>
                    <a:pt x="79" y="155"/>
                  </a:cubicBezTo>
                  <a:cubicBezTo>
                    <a:pt x="34" y="155"/>
                    <a:pt x="0" y="122"/>
                    <a:pt x="0" y="77"/>
                  </a:cubicBezTo>
                  <a:cubicBezTo>
                    <a:pt x="0" y="33"/>
                    <a:pt x="33" y="0"/>
                    <a:pt x="79" y="0"/>
                  </a:cubicBezTo>
                  <a:cubicBezTo>
                    <a:pt x="126" y="0"/>
                    <a:pt x="158" y="33"/>
                    <a:pt x="158" y="76"/>
                  </a:cubicBezTo>
                  <a:close/>
                  <a:moveTo>
                    <a:pt x="50" y="62"/>
                  </a:moveTo>
                  <a:cubicBezTo>
                    <a:pt x="109" y="62"/>
                    <a:pt x="109" y="62"/>
                    <a:pt x="109" y="62"/>
                  </a:cubicBezTo>
                  <a:cubicBezTo>
                    <a:pt x="105" y="47"/>
                    <a:pt x="94" y="39"/>
                    <a:pt x="79" y="39"/>
                  </a:cubicBezTo>
                  <a:cubicBezTo>
                    <a:pt x="64" y="39"/>
                    <a:pt x="54" y="47"/>
                    <a:pt x="50" y="62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83" name="Freeform 88">
              <a:extLst>
                <a:ext uri="{FF2B5EF4-FFF2-40B4-BE49-F238E27FC236}">
                  <a16:creationId xmlns:a16="http://schemas.microsoft.com/office/drawing/2014/main" id="{539C6D8E-222F-4DD1-ADDA-0642BBE9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249" y="581819"/>
              <a:ext cx="44450" cy="76200"/>
            </a:xfrm>
            <a:custGeom>
              <a:avLst/>
              <a:gdLst>
                <a:gd name="T0" fmla="*/ 104 w 104"/>
                <a:gd name="T1" fmla="*/ 132 h 173"/>
                <a:gd name="T2" fmla="*/ 104 w 104"/>
                <a:gd name="T3" fmla="*/ 173 h 173"/>
                <a:gd name="T4" fmla="*/ 72 w 104"/>
                <a:gd name="T5" fmla="*/ 173 h 173"/>
                <a:gd name="T6" fmla="*/ 24 w 104"/>
                <a:gd name="T7" fmla="*/ 125 h 173"/>
                <a:gd name="T8" fmla="*/ 24 w 104"/>
                <a:gd name="T9" fmla="*/ 74 h 173"/>
                <a:gd name="T10" fmla="*/ 0 w 104"/>
                <a:gd name="T11" fmla="*/ 74 h 173"/>
                <a:gd name="T12" fmla="*/ 0 w 104"/>
                <a:gd name="T13" fmla="*/ 64 h 173"/>
                <a:gd name="T14" fmla="*/ 60 w 104"/>
                <a:gd name="T15" fmla="*/ 0 h 173"/>
                <a:gd name="T16" fmla="*/ 69 w 104"/>
                <a:gd name="T17" fmla="*/ 0 h 173"/>
                <a:gd name="T18" fmla="*/ 69 w 104"/>
                <a:gd name="T19" fmla="*/ 39 h 173"/>
                <a:gd name="T20" fmla="*/ 103 w 104"/>
                <a:gd name="T21" fmla="*/ 39 h 173"/>
                <a:gd name="T22" fmla="*/ 103 w 104"/>
                <a:gd name="T23" fmla="*/ 74 h 173"/>
                <a:gd name="T24" fmla="*/ 70 w 104"/>
                <a:gd name="T25" fmla="*/ 74 h 173"/>
                <a:gd name="T26" fmla="*/ 70 w 104"/>
                <a:gd name="T27" fmla="*/ 117 h 173"/>
                <a:gd name="T28" fmla="*/ 86 w 104"/>
                <a:gd name="T29" fmla="*/ 132 h 173"/>
                <a:gd name="T30" fmla="*/ 104 w 104"/>
                <a:gd name="T31" fmla="*/ 13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" h="173">
                  <a:moveTo>
                    <a:pt x="104" y="132"/>
                  </a:moveTo>
                  <a:cubicBezTo>
                    <a:pt x="104" y="173"/>
                    <a:pt x="104" y="173"/>
                    <a:pt x="104" y="173"/>
                  </a:cubicBezTo>
                  <a:cubicBezTo>
                    <a:pt x="72" y="173"/>
                    <a:pt x="72" y="173"/>
                    <a:pt x="72" y="173"/>
                  </a:cubicBezTo>
                  <a:cubicBezTo>
                    <a:pt x="42" y="173"/>
                    <a:pt x="24" y="155"/>
                    <a:pt x="24" y="125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27"/>
                    <a:pt x="76" y="132"/>
                    <a:pt x="86" y="132"/>
                  </a:cubicBezTo>
                  <a:lnTo>
                    <a:pt x="104" y="132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84" name="Freeform 89">
              <a:extLst>
                <a:ext uri="{FF2B5EF4-FFF2-40B4-BE49-F238E27FC236}">
                  <a16:creationId xmlns:a16="http://schemas.microsoft.com/office/drawing/2014/main" id="{A8856B40-CD2D-488C-91F3-19BA6110C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399" y="597694"/>
              <a:ext cx="41275" cy="63500"/>
            </a:xfrm>
            <a:custGeom>
              <a:avLst/>
              <a:gdLst>
                <a:gd name="T0" fmla="*/ 94 w 94"/>
                <a:gd name="T1" fmla="*/ 0 h 146"/>
                <a:gd name="T2" fmla="*/ 94 w 94"/>
                <a:gd name="T3" fmla="*/ 46 h 146"/>
                <a:gd name="T4" fmla="*/ 75 w 94"/>
                <a:gd name="T5" fmla="*/ 46 h 146"/>
                <a:gd name="T6" fmla="*/ 50 w 94"/>
                <a:gd name="T7" fmla="*/ 72 h 146"/>
                <a:gd name="T8" fmla="*/ 50 w 94"/>
                <a:gd name="T9" fmla="*/ 146 h 146"/>
                <a:gd name="T10" fmla="*/ 0 w 94"/>
                <a:gd name="T11" fmla="*/ 146 h 146"/>
                <a:gd name="T12" fmla="*/ 0 w 94"/>
                <a:gd name="T13" fmla="*/ 1 h 146"/>
                <a:gd name="T14" fmla="*/ 33 w 94"/>
                <a:gd name="T15" fmla="*/ 1 h 146"/>
                <a:gd name="T16" fmla="*/ 41 w 94"/>
                <a:gd name="T17" fmla="*/ 17 h 146"/>
                <a:gd name="T18" fmla="*/ 81 w 94"/>
                <a:gd name="T19" fmla="*/ 0 h 146"/>
                <a:gd name="T20" fmla="*/ 94 w 94"/>
                <a:gd name="T2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146">
                  <a:moveTo>
                    <a:pt x="94" y="0"/>
                  </a:moveTo>
                  <a:cubicBezTo>
                    <a:pt x="94" y="46"/>
                    <a:pt x="94" y="46"/>
                    <a:pt x="9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7" y="46"/>
                    <a:pt x="50" y="54"/>
                    <a:pt x="50" y="72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51" y="5"/>
                    <a:pt x="64" y="0"/>
                    <a:pt x="81" y="0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85" name="Freeform 90">
              <a:extLst>
                <a:ext uri="{FF2B5EF4-FFF2-40B4-BE49-F238E27FC236}">
                  <a16:creationId xmlns:a16="http://schemas.microsoft.com/office/drawing/2014/main" id="{F77A7F7A-D26B-4E87-93B3-985EC41C2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849" y="602457"/>
              <a:ext cx="33337" cy="60325"/>
            </a:xfrm>
            <a:custGeom>
              <a:avLst/>
              <a:gdLst>
                <a:gd name="T0" fmla="*/ 5 w 21"/>
                <a:gd name="T1" fmla="*/ 6 h 38"/>
                <a:gd name="T2" fmla="*/ 21 w 21"/>
                <a:gd name="T3" fmla="*/ 0 h 38"/>
                <a:gd name="T4" fmla="*/ 13 w 21"/>
                <a:gd name="T5" fmla="*/ 38 h 38"/>
                <a:gd name="T6" fmla="*/ 0 w 21"/>
                <a:gd name="T7" fmla="*/ 35 h 38"/>
                <a:gd name="T8" fmla="*/ 5 w 21"/>
                <a:gd name="T9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5" y="6"/>
                  </a:moveTo>
                  <a:lnTo>
                    <a:pt x="21" y="0"/>
                  </a:lnTo>
                  <a:lnTo>
                    <a:pt x="13" y="38"/>
                  </a:lnTo>
                  <a:lnTo>
                    <a:pt x="0" y="3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86" name="Freeform 91">
              <a:extLst>
                <a:ext uri="{FF2B5EF4-FFF2-40B4-BE49-F238E27FC236}">
                  <a16:creationId xmlns:a16="http://schemas.microsoft.com/office/drawing/2014/main" id="{C65F4993-AE24-4A60-9349-A48761B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24" y="602457"/>
              <a:ext cx="50800" cy="63500"/>
            </a:xfrm>
            <a:custGeom>
              <a:avLst/>
              <a:gdLst>
                <a:gd name="T0" fmla="*/ 56 w 118"/>
                <a:gd name="T1" fmla="*/ 141 h 143"/>
                <a:gd name="T2" fmla="*/ 1 w 118"/>
                <a:gd name="T3" fmla="*/ 90 h 143"/>
                <a:gd name="T4" fmla="*/ 44 w 118"/>
                <a:gd name="T5" fmla="*/ 93 h 143"/>
                <a:gd name="T6" fmla="*/ 59 w 118"/>
                <a:gd name="T7" fmla="*/ 108 h 143"/>
                <a:gd name="T8" fmla="*/ 72 w 118"/>
                <a:gd name="T9" fmla="*/ 99 h 143"/>
                <a:gd name="T10" fmla="*/ 50 w 118"/>
                <a:gd name="T11" fmla="*/ 85 h 143"/>
                <a:gd name="T12" fmla="*/ 6 w 118"/>
                <a:gd name="T13" fmla="*/ 42 h 143"/>
                <a:gd name="T14" fmla="*/ 64 w 118"/>
                <a:gd name="T15" fmla="*/ 2 h 143"/>
                <a:gd name="T16" fmla="*/ 117 w 118"/>
                <a:gd name="T17" fmla="*/ 49 h 143"/>
                <a:gd name="T18" fmla="*/ 75 w 118"/>
                <a:gd name="T19" fmla="*/ 47 h 143"/>
                <a:gd name="T20" fmla="*/ 62 w 118"/>
                <a:gd name="T21" fmla="*/ 34 h 143"/>
                <a:gd name="T22" fmla="*/ 49 w 118"/>
                <a:gd name="T23" fmla="*/ 43 h 143"/>
                <a:gd name="T24" fmla="*/ 71 w 118"/>
                <a:gd name="T25" fmla="*/ 55 h 143"/>
                <a:gd name="T26" fmla="*/ 116 w 118"/>
                <a:gd name="T27" fmla="*/ 99 h 143"/>
                <a:gd name="T28" fmla="*/ 56 w 118"/>
                <a:gd name="T29" fmla="*/ 14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43">
                  <a:moveTo>
                    <a:pt x="56" y="141"/>
                  </a:moveTo>
                  <a:cubicBezTo>
                    <a:pt x="20" y="139"/>
                    <a:pt x="0" y="119"/>
                    <a:pt x="1" y="90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103"/>
                    <a:pt x="50" y="107"/>
                    <a:pt x="59" y="108"/>
                  </a:cubicBezTo>
                  <a:cubicBezTo>
                    <a:pt x="65" y="108"/>
                    <a:pt x="72" y="105"/>
                    <a:pt x="72" y="99"/>
                  </a:cubicBezTo>
                  <a:cubicBezTo>
                    <a:pt x="72" y="91"/>
                    <a:pt x="63" y="88"/>
                    <a:pt x="50" y="85"/>
                  </a:cubicBezTo>
                  <a:cubicBezTo>
                    <a:pt x="30" y="81"/>
                    <a:pt x="4" y="73"/>
                    <a:pt x="6" y="42"/>
                  </a:cubicBezTo>
                  <a:cubicBezTo>
                    <a:pt x="7" y="15"/>
                    <a:pt x="31" y="0"/>
                    <a:pt x="64" y="2"/>
                  </a:cubicBezTo>
                  <a:cubicBezTo>
                    <a:pt x="97" y="4"/>
                    <a:pt x="118" y="23"/>
                    <a:pt x="117" y="49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39"/>
                    <a:pt x="70" y="34"/>
                    <a:pt x="62" y="34"/>
                  </a:cubicBezTo>
                  <a:cubicBezTo>
                    <a:pt x="54" y="33"/>
                    <a:pt x="49" y="37"/>
                    <a:pt x="49" y="43"/>
                  </a:cubicBezTo>
                  <a:cubicBezTo>
                    <a:pt x="49" y="50"/>
                    <a:pt x="58" y="52"/>
                    <a:pt x="71" y="55"/>
                  </a:cubicBezTo>
                  <a:cubicBezTo>
                    <a:pt x="91" y="60"/>
                    <a:pt x="118" y="66"/>
                    <a:pt x="116" y="99"/>
                  </a:cubicBezTo>
                  <a:cubicBezTo>
                    <a:pt x="114" y="127"/>
                    <a:pt x="90" y="143"/>
                    <a:pt x="56" y="141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87" name="Freeform 92">
              <a:extLst>
                <a:ext uri="{FF2B5EF4-FFF2-40B4-BE49-F238E27FC236}">
                  <a16:creationId xmlns:a16="http://schemas.microsoft.com/office/drawing/2014/main" id="{FD29DCE9-D79C-45C3-8D7A-8D3C8B6F6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949" y="604044"/>
              <a:ext cx="60325" cy="60325"/>
            </a:xfrm>
            <a:custGeom>
              <a:avLst/>
              <a:gdLst>
                <a:gd name="T0" fmla="*/ 70 w 138"/>
                <a:gd name="T1" fmla="*/ 135 h 135"/>
                <a:gd name="T2" fmla="*/ 0 w 138"/>
                <a:gd name="T3" fmla="*/ 67 h 135"/>
                <a:gd name="T4" fmla="*/ 70 w 138"/>
                <a:gd name="T5" fmla="*/ 0 h 135"/>
                <a:gd name="T6" fmla="*/ 137 w 138"/>
                <a:gd name="T7" fmla="*/ 56 h 135"/>
                <a:gd name="T8" fmla="*/ 95 w 138"/>
                <a:gd name="T9" fmla="*/ 56 h 135"/>
                <a:gd name="T10" fmla="*/ 70 w 138"/>
                <a:gd name="T11" fmla="*/ 39 h 135"/>
                <a:gd name="T12" fmla="*/ 44 w 138"/>
                <a:gd name="T13" fmla="*/ 67 h 135"/>
                <a:gd name="T14" fmla="*/ 70 w 138"/>
                <a:gd name="T15" fmla="*/ 96 h 135"/>
                <a:gd name="T16" fmla="*/ 95 w 138"/>
                <a:gd name="T17" fmla="*/ 77 h 135"/>
                <a:gd name="T18" fmla="*/ 138 w 138"/>
                <a:gd name="T19" fmla="*/ 77 h 135"/>
                <a:gd name="T20" fmla="*/ 70 w 138"/>
                <a:gd name="T2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35">
                  <a:moveTo>
                    <a:pt x="70" y="135"/>
                  </a:moveTo>
                  <a:cubicBezTo>
                    <a:pt x="30" y="135"/>
                    <a:pt x="0" y="106"/>
                    <a:pt x="0" y="67"/>
                  </a:cubicBezTo>
                  <a:cubicBezTo>
                    <a:pt x="0" y="28"/>
                    <a:pt x="30" y="0"/>
                    <a:pt x="70" y="0"/>
                  </a:cubicBezTo>
                  <a:cubicBezTo>
                    <a:pt x="106" y="0"/>
                    <a:pt x="133" y="23"/>
                    <a:pt x="137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1" y="46"/>
                    <a:pt x="82" y="39"/>
                    <a:pt x="70" y="39"/>
                  </a:cubicBezTo>
                  <a:cubicBezTo>
                    <a:pt x="55" y="39"/>
                    <a:pt x="44" y="51"/>
                    <a:pt x="44" y="67"/>
                  </a:cubicBezTo>
                  <a:cubicBezTo>
                    <a:pt x="44" y="84"/>
                    <a:pt x="55" y="96"/>
                    <a:pt x="70" y="96"/>
                  </a:cubicBezTo>
                  <a:cubicBezTo>
                    <a:pt x="82" y="96"/>
                    <a:pt x="91" y="89"/>
                    <a:pt x="95" y="77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3" y="112"/>
                    <a:pt x="106" y="135"/>
                    <a:pt x="70" y="135"/>
                  </a:cubicBezTo>
                  <a:close/>
                </a:path>
              </a:pathLst>
            </a:custGeom>
            <a:solidFill>
              <a:srgbClr val="096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grpSp>
        <p:nvGrpSpPr>
          <p:cNvPr id="88" name="Group 18"/>
          <p:cNvGrpSpPr/>
          <p:nvPr/>
        </p:nvGrpSpPr>
        <p:grpSpPr>
          <a:xfrm>
            <a:off x="4571999" y="4050579"/>
            <a:ext cx="4111626" cy="998033"/>
            <a:chOff x="4571999" y="3152775"/>
            <a:chExt cx="4111626" cy="1569345"/>
          </a:xfrm>
        </p:grpSpPr>
        <p:sp>
          <p:nvSpPr>
            <p:cNvPr id="89" name="Rectangle 62"/>
            <p:cNvSpPr/>
            <p:nvPr/>
          </p:nvSpPr>
          <p:spPr>
            <a:xfrm>
              <a:off x="4571999" y="3152775"/>
              <a:ext cx="4111626" cy="156934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90" name="Rectangle 72">
              <a:extLst>
                <a:ext uri="{FF2B5EF4-FFF2-40B4-BE49-F238E27FC236}">
                  <a16:creationId xmlns:a16="http://schemas.microsoft.com/office/drawing/2014/main" id="{E38AAEC8-15D3-42C7-A684-19E5B96AB3C7}"/>
                </a:ext>
              </a:extLst>
            </p:cNvPr>
            <p:cNvSpPr/>
            <p:nvPr/>
          </p:nvSpPr>
          <p:spPr>
            <a:xfrm>
              <a:off x="5032178" y="3295666"/>
              <a:ext cx="2894964" cy="1024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300"/>
                </a:spcBef>
                <a:buClr>
                  <a:srgbClr val="A5A5A5"/>
                </a:buClr>
                <a:buSzPts val="1800"/>
              </a:pPr>
              <a:r>
                <a:rPr lang="tr-TR" sz="1100" b="1" spc="-1" dirty="0" err="1">
                  <a:solidFill>
                    <a:srgbClr val="868AD1">
                      <a:lumMod val="50000"/>
                    </a:srgb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FabM</a:t>
              </a:r>
              <a:r>
                <a:rPr lang="tr-TR" sz="1100" b="1" spc="-1" dirty="0" err="1">
                  <a:solidFill>
                    <a:srgbClr val="59A9E3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etrics</a:t>
              </a:r>
              <a:r>
                <a:rPr lang="tr-TR" sz="1100" spc="-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tr-TR" sz="1100" b="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AI </a:t>
              </a:r>
              <a:r>
                <a:rPr lang="en-US" sz="1100" b="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 </a:t>
              </a: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 err="1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NoSQL</a:t>
              </a: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Veri Ambarı</a:t>
              </a: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YZ  Platform </a:t>
              </a:r>
            </a:p>
          </p:txBody>
        </p:sp>
      </p:grpSp>
      <p:grpSp>
        <p:nvGrpSpPr>
          <p:cNvPr id="91" name="Group 19"/>
          <p:cNvGrpSpPr/>
          <p:nvPr/>
        </p:nvGrpSpPr>
        <p:grpSpPr>
          <a:xfrm>
            <a:off x="4571999" y="3056136"/>
            <a:ext cx="4111626" cy="1002490"/>
            <a:chOff x="4571999" y="1576422"/>
            <a:chExt cx="4111626" cy="1576354"/>
          </a:xfrm>
        </p:grpSpPr>
        <p:sp>
          <p:nvSpPr>
            <p:cNvPr id="92" name="Rectangle 64"/>
            <p:cNvSpPr/>
            <p:nvPr/>
          </p:nvSpPr>
          <p:spPr>
            <a:xfrm>
              <a:off x="4571999" y="1576422"/>
              <a:ext cx="4111626" cy="15763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93" name="Shape 418">
              <a:extLst>
                <a:ext uri="{FF2B5EF4-FFF2-40B4-BE49-F238E27FC236}">
                  <a16:creationId xmlns:a16="http://schemas.microsoft.com/office/drawing/2014/main" id="{55D1A2A0-0BB3-4AE3-AB32-883BFCFB6C29}"/>
                </a:ext>
              </a:extLst>
            </p:cNvPr>
            <p:cNvSpPr txBox="1"/>
            <p:nvPr/>
          </p:nvSpPr>
          <p:spPr>
            <a:xfrm>
              <a:off x="4998926" y="1601869"/>
              <a:ext cx="2798628" cy="1153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spcBef>
                  <a:spcPts val="300"/>
                </a:spcBef>
                <a:buClr>
                  <a:srgbClr val="A5A5A5"/>
                </a:buClr>
                <a:buSzPts val="1800"/>
              </a:pPr>
              <a:r>
                <a:rPr lang="tr-TR" sz="1100" b="1" spc="-1" dirty="0" err="1">
                  <a:solidFill>
                    <a:srgbClr val="868AD1">
                      <a:lumMod val="50000"/>
                    </a:srgb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FabM</a:t>
              </a:r>
              <a:r>
                <a:rPr lang="tr-TR" sz="1100" b="1" spc="-1" dirty="0" err="1">
                  <a:solidFill>
                    <a:srgbClr val="59A9E3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etrics</a:t>
              </a:r>
              <a:r>
                <a:rPr lang="tr-TR" sz="1100" b="1" spc="-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tr-TR" sz="1100" b="1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Insight</a:t>
              </a:r>
              <a:r>
                <a:rPr lang="en-US" sz="1100" b="1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:  </a:t>
              </a:r>
              <a:endParaRPr lang="en-US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Veri Görselleştirme / Raporlar</a:t>
              </a:r>
              <a:endParaRPr lang="en-US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YZ Çıktıları / Bildirimler </a:t>
              </a:r>
            </a:p>
          </p:txBody>
        </p:sp>
      </p:grpSp>
      <p:grpSp>
        <p:nvGrpSpPr>
          <p:cNvPr id="94" name="Group 12"/>
          <p:cNvGrpSpPr/>
          <p:nvPr/>
        </p:nvGrpSpPr>
        <p:grpSpPr>
          <a:xfrm>
            <a:off x="460375" y="3056136"/>
            <a:ext cx="4111626" cy="1002491"/>
            <a:chOff x="460375" y="1576422"/>
            <a:chExt cx="4111626" cy="1576354"/>
          </a:xfrm>
        </p:grpSpPr>
        <p:sp>
          <p:nvSpPr>
            <p:cNvPr id="95" name="Rectangle 61"/>
            <p:cNvSpPr/>
            <p:nvPr/>
          </p:nvSpPr>
          <p:spPr>
            <a:xfrm>
              <a:off x="460375" y="1576422"/>
              <a:ext cx="4111626" cy="15763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96" name="Shape 418">
              <a:extLst>
                <a:ext uri="{FF2B5EF4-FFF2-40B4-BE49-F238E27FC236}">
                  <a16:creationId xmlns:a16="http://schemas.microsoft.com/office/drawing/2014/main" id="{BE638384-32E5-40D6-8314-7847E8931AEF}"/>
                </a:ext>
              </a:extLst>
            </p:cNvPr>
            <p:cNvSpPr txBox="1"/>
            <p:nvPr/>
          </p:nvSpPr>
          <p:spPr>
            <a:xfrm>
              <a:off x="616631" y="1583159"/>
              <a:ext cx="2691999" cy="1254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spcBef>
                  <a:spcPts val="300"/>
                </a:spcBef>
                <a:buClr>
                  <a:srgbClr val="A5A5A5"/>
                </a:buClr>
                <a:buSzPts val="1800"/>
              </a:pPr>
              <a:r>
                <a:rPr lang="tr-TR" sz="1100" b="1" spc="-1" dirty="0" err="1">
                  <a:solidFill>
                    <a:schemeClr val="accent6">
                      <a:lumMod val="50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FabM</a:t>
              </a:r>
              <a:r>
                <a:rPr lang="tr-TR" sz="1100" b="1" spc="-1" dirty="0" err="1">
                  <a:solidFill>
                    <a:srgbClr val="59A9E3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etrics</a:t>
              </a:r>
              <a:r>
                <a:rPr lang="tr-TR" sz="1100" spc="-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100" b="1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MES  </a:t>
              </a:r>
              <a:endParaRPr lang="en-US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Operatör </a:t>
              </a:r>
              <a:r>
                <a:rPr lang="tr-TR" sz="11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Arayüzleri</a:t>
              </a:r>
              <a:r>
                <a:rPr lang="tr-TR" sz="11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 : İş Emri / Makine Verileri  </a:t>
              </a:r>
              <a:endParaRPr lang="en-US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Yapay Zeka Öğretme </a:t>
              </a:r>
            </a:p>
          </p:txBody>
        </p:sp>
      </p:grpSp>
      <p:grpSp>
        <p:nvGrpSpPr>
          <p:cNvPr id="97" name="Group 15"/>
          <p:cNvGrpSpPr/>
          <p:nvPr/>
        </p:nvGrpSpPr>
        <p:grpSpPr>
          <a:xfrm>
            <a:off x="460375" y="4050579"/>
            <a:ext cx="4111626" cy="998033"/>
            <a:chOff x="460375" y="3152775"/>
            <a:chExt cx="4111626" cy="1569345"/>
          </a:xfrm>
        </p:grpSpPr>
        <p:sp>
          <p:nvSpPr>
            <p:cNvPr id="98" name="Rectangle 60"/>
            <p:cNvSpPr/>
            <p:nvPr/>
          </p:nvSpPr>
          <p:spPr>
            <a:xfrm>
              <a:off x="460375" y="3152775"/>
              <a:ext cx="4111626" cy="156934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99" name="Shape 418">
              <a:extLst>
                <a:ext uri="{FF2B5EF4-FFF2-40B4-BE49-F238E27FC236}">
                  <a16:creationId xmlns:a16="http://schemas.microsoft.com/office/drawing/2014/main" id="{BE638384-32E5-40D6-8314-7847E8931AEF}"/>
                </a:ext>
              </a:extLst>
            </p:cNvPr>
            <p:cNvSpPr txBox="1"/>
            <p:nvPr/>
          </p:nvSpPr>
          <p:spPr>
            <a:xfrm>
              <a:off x="616631" y="3249378"/>
              <a:ext cx="2691999" cy="1041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spcBef>
                  <a:spcPts val="300"/>
                </a:spcBef>
                <a:buClr>
                  <a:srgbClr val="A5A5A5"/>
                </a:buClr>
                <a:buSzPts val="1800"/>
              </a:pPr>
              <a:r>
                <a:rPr lang="tr-TR" sz="1100" b="1" spc="-1" dirty="0" err="1">
                  <a:solidFill>
                    <a:srgbClr val="868AD1">
                      <a:lumMod val="50000"/>
                    </a:srgb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FabM</a:t>
              </a:r>
              <a:r>
                <a:rPr lang="tr-TR" sz="1100" b="1" spc="-1" dirty="0" err="1">
                  <a:solidFill>
                    <a:srgbClr val="59A9E3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etrics</a:t>
              </a:r>
              <a:r>
                <a:rPr lang="tr-TR" sz="1100" spc="-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tr-TR" sz="1100" b="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Gateway</a:t>
              </a:r>
              <a:r>
                <a:rPr lang="en-US" sz="1100" b="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 </a:t>
              </a: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Fabrika veri toplama (</a:t>
              </a:r>
              <a:r>
                <a:rPr lang="tr-TR" sz="1100" dirty="0" err="1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Sensör</a:t>
              </a: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, DB vb.) </a:t>
              </a: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Fabrika – </a:t>
              </a:r>
              <a:r>
                <a:rPr lang="tr-TR" sz="1100" dirty="0" err="1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Cloud</a:t>
              </a: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bağlantısı / optimizasyonu </a:t>
              </a: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35" y="-4903"/>
            <a:ext cx="1454714" cy="571500"/>
          </a:xfrm>
          <a:prstGeom prst="rect">
            <a:avLst/>
          </a:prstGeom>
        </p:spPr>
      </p:pic>
      <p:sp>
        <p:nvSpPr>
          <p:cNvPr id="70" name="Shape 357">
            <a:extLst>
              <a:ext uri="{FF2B5EF4-FFF2-40B4-BE49-F238E27FC236}">
                <a16:creationId xmlns:a16="http://schemas.microsoft.com/office/drawing/2014/main" id="{6A1A6E74-B664-42B9-B54B-9542DEEE0CDB}"/>
              </a:ext>
            </a:extLst>
          </p:cNvPr>
          <p:cNvSpPr txBox="1"/>
          <p:nvPr/>
        </p:nvSpPr>
        <p:spPr>
          <a:xfrm>
            <a:off x="457200" y="20597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A9E3"/>
              </a:buClr>
              <a:buSzPts val="3200"/>
              <a:defRPr sz="3200">
                <a:solidFill>
                  <a:srgbClr val="59A9E3"/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r>
              <a:rPr lang="en-GB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FabMetrics</a:t>
            </a:r>
            <a:r>
              <a:rPr lang="en-GB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 </a:t>
            </a:r>
            <a:r>
              <a:rPr lang="en-GB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Çözümleri</a:t>
            </a:r>
            <a:r>
              <a:rPr lang="en-GB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 </a:t>
            </a:r>
            <a:endParaRPr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7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6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6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6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6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6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6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6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6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6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571999" y="3152775"/>
            <a:ext cx="4111626" cy="1569345"/>
            <a:chOff x="4571999" y="3152775"/>
            <a:chExt cx="4111626" cy="1569345"/>
          </a:xfrm>
        </p:grpSpPr>
        <p:sp>
          <p:nvSpPr>
            <p:cNvPr id="63" name="Rectangle 62"/>
            <p:cNvSpPr/>
            <p:nvPr/>
          </p:nvSpPr>
          <p:spPr>
            <a:xfrm>
              <a:off x="4571999" y="3152775"/>
              <a:ext cx="4111626" cy="156934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71" name="Picture 4" descr="C:\Users\nkenanh\Downloads\icons8-cloud-line-chart-1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666" y="3277577"/>
              <a:ext cx="362962" cy="362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38AAEC8-15D3-42C7-A684-19E5B96AB3C7}"/>
                </a:ext>
              </a:extLst>
            </p:cNvPr>
            <p:cNvSpPr/>
            <p:nvPr/>
          </p:nvSpPr>
          <p:spPr>
            <a:xfrm>
              <a:off x="5788661" y="3622458"/>
              <a:ext cx="2894964" cy="1056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300"/>
                </a:spcBef>
                <a:buClr>
                  <a:srgbClr val="A5A5A5"/>
                </a:buClr>
                <a:buSzPts val="1800"/>
              </a:pPr>
              <a:r>
                <a:rPr lang="tr-TR" sz="1200" b="1" spc="-1" dirty="0" err="1">
                  <a:solidFill>
                    <a:srgbClr val="868AD1">
                      <a:lumMod val="50000"/>
                    </a:srgb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FabM</a:t>
              </a:r>
              <a:r>
                <a:rPr lang="tr-TR" sz="1200" b="1" spc="-1" dirty="0" err="1">
                  <a:solidFill>
                    <a:srgbClr val="59A9E3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etrics</a:t>
              </a:r>
              <a:r>
                <a:rPr lang="tr-TR" sz="1200" spc="-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tr-TR" sz="1200" b="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AI </a:t>
              </a:r>
              <a:r>
                <a:rPr lang="en-US" sz="1200" b="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 </a:t>
              </a: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 err="1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NoSQL</a:t>
              </a: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Veri Ambarı</a:t>
              </a: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YZ  Platform </a:t>
              </a:r>
            </a:p>
            <a:p>
              <a:pPr marL="227013" lvl="1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Makine Öğrenmesi Geliştirmeleri </a:t>
              </a:r>
            </a:p>
            <a:p>
              <a:pPr marL="227013" lvl="1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Uzun Dönem Derin Öğrenme Platformu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71999" y="1576422"/>
            <a:ext cx="4111626" cy="1576354"/>
            <a:chOff x="4571999" y="1576422"/>
            <a:chExt cx="4111626" cy="1576354"/>
          </a:xfrm>
        </p:grpSpPr>
        <p:sp>
          <p:nvSpPr>
            <p:cNvPr id="65" name="Rectangle 64"/>
            <p:cNvSpPr/>
            <p:nvPr/>
          </p:nvSpPr>
          <p:spPr>
            <a:xfrm>
              <a:off x="4571999" y="1576422"/>
              <a:ext cx="4111626" cy="15763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72" name="Shape 418">
              <a:extLst>
                <a:ext uri="{FF2B5EF4-FFF2-40B4-BE49-F238E27FC236}">
                  <a16:creationId xmlns:a16="http://schemas.microsoft.com/office/drawing/2014/main" id="{55D1A2A0-0BB3-4AE3-AB32-883BFCFB6C29}"/>
                </a:ext>
              </a:extLst>
            </p:cNvPr>
            <p:cNvSpPr txBox="1"/>
            <p:nvPr/>
          </p:nvSpPr>
          <p:spPr>
            <a:xfrm>
              <a:off x="5788661" y="1928661"/>
              <a:ext cx="2798628" cy="1153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spcBef>
                  <a:spcPts val="300"/>
                </a:spcBef>
                <a:buClr>
                  <a:srgbClr val="A5A5A5"/>
                </a:buClr>
                <a:buSzPts val="1800"/>
              </a:pPr>
              <a:r>
                <a:rPr lang="tr-TR" sz="1200" b="1" spc="-1" dirty="0" err="1">
                  <a:solidFill>
                    <a:srgbClr val="868AD1">
                      <a:lumMod val="50000"/>
                    </a:srgb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FabM</a:t>
              </a:r>
              <a:r>
                <a:rPr lang="tr-TR" sz="1200" b="1" spc="-1" dirty="0" err="1">
                  <a:solidFill>
                    <a:srgbClr val="59A9E3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etrics</a:t>
              </a:r>
              <a:r>
                <a:rPr lang="tr-TR" sz="1200" spc="-1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tr-TR" sz="1200" b="1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Insight</a:t>
              </a:r>
              <a:r>
                <a:rPr lang="en-US" sz="1200" b="1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:  </a:t>
              </a:r>
              <a:endParaRPr lang="en-US" sz="12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Veri Görselleştirme</a:t>
              </a:r>
              <a:endParaRPr lang="en-US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Veri Görselleştirme / Diğer akış </a:t>
              </a:r>
              <a:r>
                <a:rPr lang="tr-TR" sz="1100" dirty="0" err="1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API’ları</a:t>
              </a:r>
              <a:endPara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YZ Çıktıları / Bildirimler </a:t>
              </a:r>
            </a:p>
          </p:txBody>
        </p:sp>
        <p:pic>
          <p:nvPicPr>
            <p:cNvPr id="74" name="Picture 16" descr="C:\Users\nkenanh\Downloads\icons8-developer-10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666" y="1630316"/>
              <a:ext cx="314620" cy="314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60375" y="1576422"/>
            <a:ext cx="4111626" cy="1601331"/>
            <a:chOff x="460375" y="1576422"/>
            <a:chExt cx="4111626" cy="1601331"/>
          </a:xfrm>
        </p:grpSpPr>
        <p:sp>
          <p:nvSpPr>
            <p:cNvPr id="62" name="Rectangle 61"/>
            <p:cNvSpPr/>
            <p:nvPr/>
          </p:nvSpPr>
          <p:spPr>
            <a:xfrm>
              <a:off x="460375" y="1576422"/>
              <a:ext cx="4111626" cy="15763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66" name="Picture 4" descr="C:\Users\nkenanh\Downloads\icons8-laptop-coding-10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210" y="1581974"/>
              <a:ext cx="362962" cy="362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Shape 418">
              <a:extLst>
                <a:ext uri="{FF2B5EF4-FFF2-40B4-BE49-F238E27FC236}">
                  <a16:creationId xmlns:a16="http://schemas.microsoft.com/office/drawing/2014/main" id="{BE638384-32E5-40D6-8314-7847E8931AEF}"/>
                </a:ext>
              </a:extLst>
            </p:cNvPr>
            <p:cNvSpPr txBox="1"/>
            <p:nvPr/>
          </p:nvSpPr>
          <p:spPr>
            <a:xfrm>
              <a:off x="616631" y="1923022"/>
              <a:ext cx="2691999" cy="1254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spcBef>
                  <a:spcPts val="300"/>
                </a:spcBef>
                <a:buClr>
                  <a:srgbClr val="A5A5A5"/>
                </a:buClr>
                <a:buSzPts val="1800"/>
              </a:pPr>
              <a:r>
                <a:rPr lang="tr-TR" sz="1200" b="1" spc="-1" dirty="0">
                  <a:solidFill>
                    <a:schemeClr val="accent6">
                      <a:lumMod val="50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FORD OTOSAN </a:t>
              </a:r>
              <a:r>
                <a:rPr lang="tr-TR" sz="1200" b="1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WAS</a:t>
              </a:r>
              <a:r>
                <a:rPr lang="en-US" sz="1200" b="1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 </a:t>
              </a:r>
              <a:endParaRPr lang="en-US" sz="12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Veri Görselleştirme</a:t>
              </a:r>
              <a:endParaRPr lang="en-US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YZ Çıktıları / Bildirimler</a:t>
              </a:r>
            </a:p>
            <a:p>
              <a:pPr marL="227013" lvl="0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Denetimli Eğitim Veri Kaynağı </a:t>
              </a:r>
            </a:p>
            <a:p>
              <a:pPr lvl="0">
                <a:spcBef>
                  <a:spcPts val="200"/>
                </a:spcBef>
                <a:buClr>
                  <a:srgbClr val="A5A5A5"/>
                </a:buClr>
                <a:buSzPts val="1800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(Kalite Kontrol Veri Girdileri)   </a:t>
              </a: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endPara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0375" y="3152775"/>
            <a:ext cx="4111626" cy="1569345"/>
            <a:chOff x="460375" y="3152775"/>
            <a:chExt cx="4111626" cy="1569345"/>
          </a:xfrm>
        </p:grpSpPr>
        <p:sp>
          <p:nvSpPr>
            <p:cNvPr id="61" name="Rectangle 60"/>
            <p:cNvSpPr/>
            <p:nvPr/>
          </p:nvSpPr>
          <p:spPr>
            <a:xfrm>
              <a:off x="460375" y="3152775"/>
              <a:ext cx="4111626" cy="156934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69" name="Picture 3" descr="C:\Users\nkenanh\Downloads\icons8-server-100 (1)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130" y="3211555"/>
              <a:ext cx="452096" cy="452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Shape 418">
              <a:extLst>
                <a:ext uri="{FF2B5EF4-FFF2-40B4-BE49-F238E27FC236}">
                  <a16:creationId xmlns:a16="http://schemas.microsoft.com/office/drawing/2014/main" id="{BE638384-32E5-40D6-8314-7847E8931AEF}"/>
                </a:ext>
              </a:extLst>
            </p:cNvPr>
            <p:cNvSpPr txBox="1"/>
            <p:nvPr/>
          </p:nvSpPr>
          <p:spPr>
            <a:xfrm>
              <a:off x="616631" y="3589242"/>
              <a:ext cx="2691999" cy="1041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spcBef>
                  <a:spcPts val="300"/>
                </a:spcBef>
                <a:buClr>
                  <a:srgbClr val="A5A5A5"/>
                </a:buClr>
                <a:buSzPts val="1800"/>
              </a:pPr>
              <a:r>
                <a:rPr lang="tr-TR" sz="1200" b="1" spc="-1" dirty="0">
                  <a:solidFill>
                    <a:schemeClr val="accent6">
                      <a:lumMod val="50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FORD OTOSAN </a:t>
              </a:r>
              <a:r>
                <a:rPr lang="tr-TR" sz="1200" b="1" spc="-1" dirty="0">
                  <a:solidFill>
                    <a:srgbClr val="59A9E3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Platform </a:t>
              </a:r>
              <a:r>
                <a:rPr lang="tr-TR" sz="1200" b="1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360</a:t>
              </a:r>
              <a:r>
                <a:rPr lang="en-US" sz="1200" b="1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 </a:t>
              </a:r>
              <a:endParaRPr lang="en-US" sz="12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227013" lvl="0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Denetimli Eğitim Veri Kaynağı </a:t>
              </a:r>
            </a:p>
            <a:p>
              <a:pPr lvl="0">
                <a:spcBef>
                  <a:spcPts val="200"/>
                </a:spcBef>
                <a:buClr>
                  <a:srgbClr val="A5A5A5"/>
                </a:buClr>
                <a:buSzPts val="1800"/>
              </a:pP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(Bakım/ Arıza Verileri)</a:t>
              </a:r>
            </a:p>
            <a:p>
              <a:pPr marL="227013" indent="-227013">
                <a:spcBef>
                  <a:spcPts val="2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100" dirty="0" err="1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IIoT</a:t>
              </a:r>
              <a:r>
                <a:rPr lang="tr-TR" sz="1100" dirty="0">
                  <a:solidFill>
                    <a:srgbClr val="3F3F3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Platform </a:t>
              </a:r>
            </a:p>
          </p:txBody>
        </p:sp>
      </p:grpSp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>
              <a:buClr>
                <a:srgbClr val="59A9E3"/>
              </a:buClr>
              <a:buSzPts val="3200"/>
              <a:buFont typeface="Arial"/>
            </a:pPr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Çözüm Modeli </a:t>
            </a:r>
            <a:endParaRPr dirty="0">
              <a:solidFill>
                <a:srgbClr val="59A9E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7" name="Dikdörtgen 1"/>
          <p:cNvSpPr/>
          <p:nvPr/>
        </p:nvSpPr>
        <p:spPr>
          <a:xfrm>
            <a:off x="3662528" y="4073570"/>
            <a:ext cx="1780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10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Çalışan Sistemler </a:t>
            </a:r>
          </a:p>
          <a:p>
            <a:pPr lvl="0" algn="ctr"/>
            <a:r>
              <a:rPr lang="tr-TR" sz="10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Entegrasyon </a:t>
            </a:r>
          </a:p>
          <a:p>
            <a:pPr lvl="0" algn="ctr"/>
            <a:r>
              <a:rPr lang="tr-TR" sz="10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Algoritma Geliştirme </a:t>
            </a:r>
          </a:p>
          <a:p>
            <a:pPr lvl="0" algn="ctr"/>
            <a:r>
              <a:rPr lang="tr-TR" sz="10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Eğitim </a:t>
            </a:r>
            <a:r>
              <a:rPr lang="tr-TR" sz="1000" dirty="0" err="1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Iterasyonları</a:t>
            </a:r>
            <a:r>
              <a:rPr lang="tr-TR" sz="10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17550" y="2671617"/>
            <a:ext cx="1725822" cy="1226110"/>
            <a:chOff x="3107819" y="1982928"/>
            <a:chExt cx="2983384" cy="2119546"/>
          </a:xfrm>
        </p:grpSpPr>
        <p:grpSp>
          <p:nvGrpSpPr>
            <p:cNvPr id="51" name="Group 50"/>
            <p:cNvGrpSpPr/>
            <p:nvPr/>
          </p:nvGrpSpPr>
          <p:grpSpPr>
            <a:xfrm>
              <a:off x="4840995" y="2009676"/>
              <a:ext cx="1250208" cy="1285880"/>
              <a:chOff x="3043242" y="2009676"/>
              <a:chExt cx="1250208" cy="1285880"/>
            </a:xfrm>
          </p:grpSpPr>
          <p:sp>
            <p:nvSpPr>
              <p:cNvPr id="52" name="Freeform 51"/>
              <p:cNvSpPr/>
              <p:nvPr/>
            </p:nvSpPr>
            <p:spPr>
              <a:xfrm rot="8100000">
                <a:off x="3043242" y="2009676"/>
                <a:ext cx="1250208" cy="1285880"/>
              </a:xfrm>
              <a:custGeom>
                <a:avLst/>
                <a:gdLst>
                  <a:gd name="connsiteX0" fmla="*/ 54571 w 1178460"/>
                  <a:gd name="connsiteY0" fmla="*/ 1329681 h 1384252"/>
                  <a:gd name="connsiteX1" fmla="*/ 0 w 1178460"/>
                  <a:gd name="connsiteY1" fmla="*/ 1197937 h 1384252"/>
                  <a:gd name="connsiteX2" fmla="*/ 0 w 1178460"/>
                  <a:gd name="connsiteY2" fmla="*/ 358483 h 1384252"/>
                  <a:gd name="connsiteX3" fmla="*/ 186315 w 1178460"/>
                  <a:gd name="connsiteY3" fmla="*/ 172168 h 1384252"/>
                  <a:gd name="connsiteX4" fmla="*/ 404260 w 1178460"/>
                  <a:gd name="connsiteY4" fmla="*/ 172168 h 1384252"/>
                  <a:gd name="connsiteX5" fmla="*/ 590201 w 1178460"/>
                  <a:gd name="connsiteY5" fmla="*/ 0 h 1384252"/>
                  <a:gd name="connsiteX6" fmla="*/ 776142 w 1178460"/>
                  <a:gd name="connsiteY6" fmla="*/ 172168 h 1384252"/>
                  <a:gd name="connsiteX7" fmla="*/ 992145 w 1178460"/>
                  <a:gd name="connsiteY7" fmla="*/ 172168 h 1384252"/>
                  <a:gd name="connsiteX8" fmla="*/ 1178460 w 1178460"/>
                  <a:gd name="connsiteY8" fmla="*/ 358483 h 1384252"/>
                  <a:gd name="connsiteX9" fmla="*/ 1178460 w 1178460"/>
                  <a:gd name="connsiteY9" fmla="*/ 1197937 h 1384252"/>
                  <a:gd name="connsiteX10" fmla="*/ 992145 w 1178460"/>
                  <a:gd name="connsiteY10" fmla="*/ 1384252 h 1384252"/>
                  <a:gd name="connsiteX11" fmla="*/ 186315 w 1178460"/>
                  <a:gd name="connsiteY11" fmla="*/ 1384252 h 1384252"/>
                  <a:gd name="connsiteX12" fmla="*/ 54571 w 1178460"/>
                  <a:gd name="connsiteY12" fmla="*/ 1329681 h 1384252"/>
                  <a:gd name="connsiteX0" fmla="*/ 54571 w 1178460"/>
                  <a:gd name="connsiteY0" fmla="*/ 1157513 h 1212084"/>
                  <a:gd name="connsiteX1" fmla="*/ 0 w 1178460"/>
                  <a:gd name="connsiteY1" fmla="*/ 1025769 h 1212084"/>
                  <a:gd name="connsiteX2" fmla="*/ 0 w 1178460"/>
                  <a:gd name="connsiteY2" fmla="*/ 186315 h 1212084"/>
                  <a:gd name="connsiteX3" fmla="*/ 186315 w 1178460"/>
                  <a:gd name="connsiteY3" fmla="*/ 0 h 1212084"/>
                  <a:gd name="connsiteX4" fmla="*/ 404260 w 1178460"/>
                  <a:gd name="connsiteY4" fmla="*/ 0 h 1212084"/>
                  <a:gd name="connsiteX5" fmla="*/ 776142 w 1178460"/>
                  <a:gd name="connsiteY5" fmla="*/ 0 h 1212084"/>
                  <a:gd name="connsiteX6" fmla="*/ 992145 w 1178460"/>
                  <a:gd name="connsiteY6" fmla="*/ 0 h 1212084"/>
                  <a:gd name="connsiteX7" fmla="*/ 1178460 w 1178460"/>
                  <a:gd name="connsiteY7" fmla="*/ 186315 h 1212084"/>
                  <a:gd name="connsiteX8" fmla="*/ 1178460 w 1178460"/>
                  <a:gd name="connsiteY8" fmla="*/ 1025769 h 1212084"/>
                  <a:gd name="connsiteX9" fmla="*/ 992145 w 1178460"/>
                  <a:gd name="connsiteY9" fmla="*/ 1212084 h 1212084"/>
                  <a:gd name="connsiteX10" fmla="*/ 186315 w 1178460"/>
                  <a:gd name="connsiteY10" fmla="*/ 1212084 h 1212084"/>
                  <a:gd name="connsiteX11" fmla="*/ 54571 w 1178460"/>
                  <a:gd name="connsiteY11" fmla="*/ 1157513 h 1212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8460" h="1212084">
                    <a:moveTo>
                      <a:pt x="54571" y="1157513"/>
                    </a:moveTo>
                    <a:cubicBezTo>
                      <a:pt x="20855" y="1123797"/>
                      <a:pt x="0" y="1077218"/>
                      <a:pt x="0" y="1025769"/>
                    </a:cubicBezTo>
                    <a:lnTo>
                      <a:pt x="0" y="186315"/>
                    </a:lnTo>
                    <a:cubicBezTo>
                      <a:pt x="0" y="83416"/>
                      <a:pt x="83416" y="0"/>
                      <a:pt x="186315" y="0"/>
                    </a:cubicBezTo>
                    <a:lnTo>
                      <a:pt x="404260" y="0"/>
                    </a:lnTo>
                    <a:lnTo>
                      <a:pt x="776142" y="0"/>
                    </a:lnTo>
                    <a:lnTo>
                      <a:pt x="992145" y="0"/>
                    </a:lnTo>
                    <a:cubicBezTo>
                      <a:pt x="1095045" y="0"/>
                      <a:pt x="1178461" y="83416"/>
                      <a:pt x="1178460" y="186315"/>
                    </a:cubicBezTo>
                    <a:lnTo>
                      <a:pt x="1178460" y="1025769"/>
                    </a:lnTo>
                    <a:cubicBezTo>
                      <a:pt x="1178461" y="1128668"/>
                      <a:pt x="1095045" y="1212084"/>
                      <a:pt x="992145" y="1212084"/>
                    </a:cubicBezTo>
                    <a:lnTo>
                      <a:pt x="186315" y="1212084"/>
                    </a:lnTo>
                    <a:cubicBezTo>
                      <a:pt x="134866" y="1212084"/>
                      <a:pt x="88287" y="1191230"/>
                      <a:pt x="54571" y="11575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6317" tIns="116317" rIns="116317" bIns="116317" numCol="1" spcCol="1270" anchor="ctr" anchorCtr="0">
                <a:noAutofit/>
              </a:bodyPr>
              <a:lstStyle/>
              <a:p>
                <a:pPr algn="ctr" defTabSz="622300">
                  <a:spcBef>
                    <a:spcPct val="0"/>
                  </a:spcBef>
                </a:pPr>
                <a:endParaRPr lang="en-IN" sz="800" kern="120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 rot="8100000">
                <a:off x="3082822" y="2050280"/>
                <a:ext cx="1178460" cy="1212084"/>
              </a:xfrm>
              <a:custGeom>
                <a:avLst/>
                <a:gdLst>
                  <a:gd name="connsiteX0" fmla="*/ 54571 w 1178460"/>
                  <a:gd name="connsiteY0" fmla="*/ 1329681 h 1384252"/>
                  <a:gd name="connsiteX1" fmla="*/ 0 w 1178460"/>
                  <a:gd name="connsiteY1" fmla="*/ 1197937 h 1384252"/>
                  <a:gd name="connsiteX2" fmla="*/ 0 w 1178460"/>
                  <a:gd name="connsiteY2" fmla="*/ 358483 h 1384252"/>
                  <a:gd name="connsiteX3" fmla="*/ 186315 w 1178460"/>
                  <a:gd name="connsiteY3" fmla="*/ 172168 h 1384252"/>
                  <a:gd name="connsiteX4" fmla="*/ 404260 w 1178460"/>
                  <a:gd name="connsiteY4" fmla="*/ 172168 h 1384252"/>
                  <a:gd name="connsiteX5" fmla="*/ 590201 w 1178460"/>
                  <a:gd name="connsiteY5" fmla="*/ 0 h 1384252"/>
                  <a:gd name="connsiteX6" fmla="*/ 776142 w 1178460"/>
                  <a:gd name="connsiteY6" fmla="*/ 172168 h 1384252"/>
                  <a:gd name="connsiteX7" fmla="*/ 992145 w 1178460"/>
                  <a:gd name="connsiteY7" fmla="*/ 172168 h 1384252"/>
                  <a:gd name="connsiteX8" fmla="*/ 1178460 w 1178460"/>
                  <a:gd name="connsiteY8" fmla="*/ 358483 h 1384252"/>
                  <a:gd name="connsiteX9" fmla="*/ 1178460 w 1178460"/>
                  <a:gd name="connsiteY9" fmla="*/ 1197937 h 1384252"/>
                  <a:gd name="connsiteX10" fmla="*/ 992145 w 1178460"/>
                  <a:gd name="connsiteY10" fmla="*/ 1384252 h 1384252"/>
                  <a:gd name="connsiteX11" fmla="*/ 186315 w 1178460"/>
                  <a:gd name="connsiteY11" fmla="*/ 1384252 h 1384252"/>
                  <a:gd name="connsiteX12" fmla="*/ 54571 w 1178460"/>
                  <a:gd name="connsiteY12" fmla="*/ 1329681 h 1384252"/>
                  <a:gd name="connsiteX0" fmla="*/ 54571 w 1178460"/>
                  <a:gd name="connsiteY0" fmla="*/ 1157513 h 1212084"/>
                  <a:gd name="connsiteX1" fmla="*/ 0 w 1178460"/>
                  <a:gd name="connsiteY1" fmla="*/ 1025769 h 1212084"/>
                  <a:gd name="connsiteX2" fmla="*/ 0 w 1178460"/>
                  <a:gd name="connsiteY2" fmla="*/ 186315 h 1212084"/>
                  <a:gd name="connsiteX3" fmla="*/ 186315 w 1178460"/>
                  <a:gd name="connsiteY3" fmla="*/ 0 h 1212084"/>
                  <a:gd name="connsiteX4" fmla="*/ 404260 w 1178460"/>
                  <a:gd name="connsiteY4" fmla="*/ 0 h 1212084"/>
                  <a:gd name="connsiteX5" fmla="*/ 776142 w 1178460"/>
                  <a:gd name="connsiteY5" fmla="*/ 0 h 1212084"/>
                  <a:gd name="connsiteX6" fmla="*/ 992145 w 1178460"/>
                  <a:gd name="connsiteY6" fmla="*/ 0 h 1212084"/>
                  <a:gd name="connsiteX7" fmla="*/ 1178460 w 1178460"/>
                  <a:gd name="connsiteY7" fmla="*/ 186315 h 1212084"/>
                  <a:gd name="connsiteX8" fmla="*/ 1178460 w 1178460"/>
                  <a:gd name="connsiteY8" fmla="*/ 1025769 h 1212084"/>
                  <a:gd name="connsiteX9" fmla="*/ 992145 w 1178460"/>
                  <a:gd name="connsiteY9" fmla="*/ 1212084 h 1212084"/>
                  <a:gd name="connsiteX10" fmla="*/ 186315 w 1178460"/>
                  <a:gd name="connsiteY10" fmla="*/ 1212084 h 1212084"/>
                  <a:gd name="connsiteX11" fmla="*/ 54571 w 1178460"/>
                  <a:gd name="connsiteY11" fmla="*/ 1157513 h 1212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8460" h="1212084">
                    <a:moveTo>
                      <a:pt x="54571" y="1157513"/>
                    </a:moveTo>
                    <a:cubicBezTo>
                      <a:pt x="20855" y="1123797"/>
                      <a:pt x="0" y="1077218"/>
                      <a:pt x="0" y="1025769"/>
                    </a:cubicBezTo>
                    <a:lnTo>
                      <a:pt x="0" y="186315"/>
                    </a:lnTo>
                    <a:cubicBezTo>
                      <a:pt x="0" y="83416"/>
                      <a:pt x="83416" y="0"/>
                      <a:pt x="186315" y="0"/>
                    </a:cubicBezTo>
                    <a:lnTo>
                      <a:pt x="404260" y="0"/>
                    </a:lnTo>
                    <a:lnTo>
                      <a:pt x="776142" y="0"/>
                    </a:lnTo>
                    <a:lnTo>
                      <a:pt x="992145" y="0"/>
                    </a:lnTo>
                    <a:cubicBezTo>
                      <a:pt x="1095045" y="0"/>
                      <a:pt x="1178461" y="83416"/>
                      <a:pt x="1178460" y="186315"/>
                    </a:cubicBezTo>
                    <a:lnTo>
                      <a:pt x="1178460" y="1025769"/>
                    </a:lnTo>
                    <a:cubicBezTo>
                      <a:pt x="1178461" y="1128668"/>
                      <a:pt x="1095045" y="1212084"/>
                      <a:pt x="992145" y="1212084"/>
                    </a:cubicBezTo>
                    <a:lnTo>
                      <a:pt x="186315" y="1212084"/>
                    </a:lnTo>
                    <a:cubicBezTo>
                      <a:pt x="134866" y="1212084"/>
                      <a:pt x="88287" y="1191230"/>
                      <a:pt x="54571" y="1157513"/>
                    </a:cubicBezTo>
                    <a:close/>
                  </a:path>
                </a:pathLst>
              </a:custGeom>
              <a:solidFill>
                <a:srgbClr val="79A6D5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6317" tIns="116317" rIns="116317" bIns="116317" numCol="1" spcCol="1270" anchor="ctr" anchorCtr="0">
                <a:noAutofit/>
              </a:bodyPr>
              <a:lstStyle/>
              <a:p>
                <a:pPr algn="ctr" defTabSz="622300">
                  <a:spcBef>
                    <a:spcPct val="0"/>
                  </a:spcBef>
                </a:pPr>
                <a:endParaRPr lang="en-IN" sz="800" kern="120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sp>
          <p:nvSpPr>
            <p:cNvPr id="49" name="Freeform 48"/>
            <p:cNvSpPr/>
            <p:nvPr/>
          </p:nvSpPr>
          <p:spPr>
            <a:xfrm rot="2700000">
              <a:off x="4009112" y="2743105"/>
              <a:ext cx="1250208" cy="1468530"/>
            </a:xfrm>
            <a:custGeom>
              <a:avLst/>
              <a:gdLst>
                <a:gd name="connsiteX0" fmla="*/ 54571 w 1178460"/>
                <a:gd name="connsiteY0" fmla="*/ 1329681 h 1384252"/>
                <a:gd name="connsiteX1" fmla="*/ 0 w 1178460"/>
                <a:gd name="connsiteY1" fmla="*/ 1197937 h 1384252"/>
                <a:gd name="connsiteX2" fmla="*/ 0 w 1178460"/>
                <a:gd name="connsiteY2" fmla="*/ 358483 h 1384252"/>
                <a:gd name="connsiteX3" fmla="*/ 186315 w 1178460"/>
                <a:gd name="connsiteY3" fmla="*/ 172168 h 1384252"/>
                <a:gd name="connsiteX4" fmla="*/ 404260 w 1178460"/>
                <a:gd name="connsiteY4" fmla="*/ 172168 h 1384252"/>
                <a:gd name="connsiteX5" fmla="*/ 590201 w 1178460"/>
                <a:gd name="connsiteY5" fmla="*/ 0 h 1384252"/>
                <a:gd name="connsiteX6" fmla="*/ 776142 w 1178460"/>
                <a:gd name="connsiteY6" fmla="*/ 172168 h 1384252"/>
                <a:gd name="connsiteX7" fmla="*/ 992145 w 1178460"/>
                <a:gd name="connsiteY7" fmla="*/ 172168 h 1384252"/>
                <a:gd name="connsiteX8" fmla="*/ 1178460 w 1178460"/>
                <a:gd name="connsiteY8" fmla="*/ 358483 h 1384252"/>
                <a:gd name="connsiteX9" fmla="*/ 1178460 w 1178460"/>
                <a:gd name="connsiteY9" fmla="*/ 1197937 h 1384252"/>
                <a:gd name="connsiteX10" fmla="*/ 992145 w 1178460"/>
                <a:gd name="connsiteY10" fmla="*/ 1384252 h 1384252"/>
                <a:gd name="connsiteX11" fmla="*/ 186315 w 1178460"/>
                <a:gd name="connsiteY11" fmla="*/ 1384252 h 1384252"/>
                <a:gd name="connsiteX12" fmla="*/ 54571 w 1178460"/>
                <a:gd name="connsiteY12" fmla="*/ 1329681 h 13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460" h="1384252">
                  <a:moveTo>
                    <a:pt x="54571" y="1329681"/>
                  </a:moveTo>
                  <a:cubicBezTo>
                    <a:pt x="20855" y="1295965"/>
                    <a:pt x="0" y="1249386"/>
                    <a:pt x="0" y="1197937"/>
                  </a:cubicBezTo>
                  <a:lnTo>
                    <a:pt x="0" y="358483"/>
                  </a:lnTo>
                  <a:cubicBezTo>
                    <a:pt x="0" y="255584"/>
                    <a:pt x="83416" y="172168"/>
                    <a:pt x="186315" y="172168"/>
                  </a:cubicBezTo>
                  <a:lnTo>
                    <a:pt x="404260" y="172168"/>
                  </a:lnTo>
                  <a:lnTo>
                    <a:pt x="590201" y="0"/>
                  </a:lnTo>
                  <a:lnTo>
                    <a:pt x="776142" y="172168"/>
                  </a:lnTo>
                  <a:lnTo>
                    <a:pt x="992145" y="172168"/>
                  </a:lnTo>
                  <a:cubicBezTo>
                    <a:pt x="1095045" y="172168"/>
                    <a:pt x="1178461" y="255584"/>
                    <a:pt x="1178460" y="358483"/>
                  </a:cubicBezTo>
                  <a:lnTo>
                    <a:pt x="1178460" y="1197937"/>
                  </a:lnTo>
                  <a:cubicBezTo>
                    <a:pt x="1178461" y="1300836"/>
                    <a:pt x="1095045" y="1384252"/>
                    <a:pt x="992145" y="1384252"/>
                  </a:cubicBezTo>
                  <a:lnTo>
                    <a:pt x="186315" y="1384252"/>
                  </a:lnTo>
                  <a:cubicBezTo>
                    <a:pt x="134866" y="1384252"/>
                    <a:pt x="88287" y="1363398"/>
                    <a:pt x="54571" y="13296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317" tIns="116317" rIns="116317" bIns="116317" numCol="1" spcCol="1270" anchor="ctr" anchorCtr="0">
              <a:noAutofit/>
            </a:bodyPr>
            <a:lstStyle/>
            <a:p>
              <a:pPr algn="ctr" defTabSz="622300">
                <a:spcBef>
                  <a:spcPct val="0"/>
                </a:spcBef>
              </a:pPr>
              <a:endParaRPr lang="en-IN" sz="800" kern="12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 rot="2700000">
              <a:off x="4044986" y="2785244"/>
              <a:ext cx="1178460" cy="1384252"/>
            </a:xfrm>
            <a:custGeom>
              <a:avLst/>
              <a:gdLst>
                <a:gd name="connsiteX0" fmla="*/ 54571 w 1178460"/>
                <a:gd name="connsiteY0" fmla="*/ 1329681 h 1384252"/>
                <a:gd name="connsiteX1" fmla="*/ 0 w 1178460"/>
                <a:gd name="connsiteY1" fmla="*/ 1197937 h 1384252"/>
                <a:gd name="connsiteX2" fmla="*/ 0 w 1178460"/>
                <a:gd name="connsiteY2" fmla="*/ 358483 h 1384252"/>
                <a:gd name="connsiteX3" fmla="*/ 186315 w 1178460"/>
                <a:gd name="connsiteY3" fmla="*/ 172168 h 1384252"/>
                <a:gd name="connsiteX4" fmla="*/ 404260 w 1178460"/>
                <a:gd name="connsiteY4" fmla="*/ 172168 h 1384252"/>
                <a:gd name="connsiteX5" fmla="*/ 590201 w 1178460"/>
                <a:gd name="connsiteY5" fmla="*/ 0 h 1384252"/>
                <a:gd name="connsiteX6" fmla="*/ 776142 w 1178460"/>
                <a:gd name="connsiteY6" fmla="*/ 172168 h 1384252"/>
                <a:gd name="connsiteX7" fmla="*/ 992145 w 1178460"/>
                <a:gd name="connsiteY7" fmla="*/ 172168 h 1384252"/>
                <a:gd name="connsiteX8" fmla="*/ 1178460 w 1178460"/>
                <a:gd name="connsiteY8" fmla="*/ 358483 h 1384252"/>
                <a:gd name="connsiteX9" fmla="*/ 1178460 w 1178460"/>
                <a:gd name="connsiteY9" fmla="*/ 1197937 h 1384252"/>
                <a:gd name="connsiteX10" fmla="*/ 992145 w 1178460"/>
                <a:gd name="connsiteY10" fmla="*/ 1384252 h 1384252"/>
                <a:gd name="connsiteX11" fmla="*/ 186315 w 1178460"/>
                <a:gd name="connsiteY11" fmla="*/ 1384252 h 1384252"/>
                <a:gd name="connsiteX12" fmla="*/ 54571 w 1178460"/>
                <a:gd name="connsiteY12" fmla="*/ 1329681 h 13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460" h="1384252">
                  <a:moveTo>
                    <a:pt x="54571" y="1329681"/>
                  </a:moveTo>
                  <a:cubicBezTo>
                    <a:pt x="20855" y="1295965"/>
                    <a:pt x="0" y="1249386"/>
                    <a:pt x="0" y="1197937"/>
                  </a:cubicBezTo>
                  <a:lnTo>
                    <a:pt x="0" y="358483"/>
                  </a:lnTo>
                  <a:cubicBezTo>
                    <a:pt x="0" y="255584"/>
                    <a:pt x="83416" y="172168"/>
                    <a:pt x="186315" y="172168"/>
                  </a:cubicBezTo>
                  <a:lnTo>
                    <a:pt x="404260" y="172168"/>
                  </a:lnTo>
                  <a:lnTo>
                    <a:pt x="590201" y="0"/>
                  </a:lnTo>
                  <a:lnTo>
                    <a:pt x="776142" y="172168"/>
                  </a:lnTo>
                  <a:lnTo>
                    <a:pt x="992145" y="172168"/>
                  </a:lnTo>
                  <a:cubicBezTo>
                    <a:pt x="1095045" y="172168"/>
                    <a:pt x="1178461" y="255584"/>
                    <a:pt x="1178460" y="358483"/>
                  </a:cubicBezTo>
                  <a:lnTo>
                    <a:pt x="1178460" y="1197937"/>
                  </a:lnTo>
                  <a:cubicBezTo>
                    <a:pt x="1178461" y="1300836"/>
                    <a:pt x="1095045" y="1384252"/>
                    <a:pt x="992145" y="1384252"/>
                  </a:cubicBezTo>
                  <a:lnTo>
                    <a:pt x="186315" y="1384252"/>
                  </a:lnTo>
                  <a:cubicBezTo>
                    <a:pt x="134866" y="1384252"/>
                    <a:pt x="88287" y="1363398"/>
                    <a:pt x="54571" y="1329681"/>
                  </a:cubicBezTo>
                  <a:close/>
                </a:path>
              </a:pathLst>
            </a:custGeom>
            <a:solidFill>
              <a:srgbClr val="269D9E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317" tIns="116317" rIns="116317" bIns="116317" numCol="1" spcCol="1270" anchor="ctr" anchorCtr="0">
              <a:noAutofit/>
            </a:bodyPr>
            <a:lstStyle/>
            <a:p>
              <a:pPr algn="ctr" defTabSz="622300">
                <a:spcBef>
                  <a:spcPct val="0"/>
                </a:spcBef>
              </a:pPr>
              <a:endParaRPr lang="en-IN" sz="800" kern="12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 rot="8100000">
              <a:off x="3107819" y="1982928"/>
              <a:ext cx="1250208" cy="1468530"/>
            </a:xfrm>
            <a:custGeom>
              <a:avLst/>
              <a:gdLst>
                <a:gd name="connsiteX0" fmla="*/ 54571 w 1178460"/>
                <a:gd name="connsiteY0" fmla="*/ 1329681 h 1384252"/>
                <a:gd name="connsiteX1" fmla="*/ 0 w 1178460"/>
                <a:gd name="connsiteY1" fmla="*/ 1197937 h 1384252"/>
                <a:gd name="connsiteX2" fmla="*/ 0 w 1178460"/>
                <a:gd name="connsiteY2" fmla="*/ 358483 h 1384252"/>
                <a:gd name="connsiteX3" fmla="*/ 186315 w 1178460"/>
                <a:gd name="connsiteY3" fmla="*/ 172168 h 1384252"/>
                <a:gd name="connsiteX4" fmla="*/ 404260 w 1178460"/>
                <a:gd name="connsiteY4" fmla="*/ 172168 h 1384252"/>
                <a:gd name="connsiteX5" fmla="*/ 590201 w 1178460"/>
                <a:gd name="connsiteY5" fmla="*/ 0 h 1384252"/>
                <a:gd name="connsiteX6" fmla="*/ 776142 w 1178460"/>
                <a:gd name="connsiteY6" fmla="*/ 172168 h 1384252"/>
                <a:gd name="connsiteX7" fmla="*/ 992145 w 1178460"/>
                <a:gd name="connsiteY7" fmla="*/ 172168 h 1384252"/>
                <a:gd name="connsiteX8" fmla="*/ 1178460 w 1178460"/>
                <a:gd name="connsiteY8" fmla="*/ 358483 h 1384252"/>
                <a:gd name="connsiteX9" fmla="*/ 1178460 w 1178460"/>
                <a:gd name="connsiteY9" fmla="*/ 1197937 h 1384252"/>
                <a:gd name="connsiteX10" fmla="*/ 992145 w 1178460"/>
                <a:gd name="connsiteY10" fmla="*/ 1384252 h 1384252"/>
                <a:gd name="connsiteX11" fmla="*/ 186315 w 1178460"/>
                <a:gd name="connsiteY11" fmla="*/ 1384252 h 1384252"/>
                <a:gd name="connsiteX12" fmla="*/ 54571 w 1178460"/>
                <a:gd name="connsiteY12" fmla="*/ 1329681 h 13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460" h="1384252">
                  <a:moveTo>
                    <a:pt x="54571" y="1329681"/>
                  </a:moveTo>
                  <a:cubicBezTo>
                    <a:pt x="20855" y="1295965"/>
                    <a:pt x="0" y="1249386"/>
                    <a:pt x="0" y="1197937"/>
                  </a:cubicBezTo>
                  <a:lnTo>
                    <a:pt x="0" y="358483"/>
                  </a:lnTo>
                  <a:cubicBezTo>
                    <a:pt x="0" y="255584"/>
                    <a:pt x="83416" y="172168"/>
                    <a:pt x="186315" y="172168"/>
                  </a:cubicBezTo>
                  <a:lnTo>
                    <a:pt x="404260" y="172168"/>
                  </a:lnTo>
                  <a:lnTo>
                    <a:pt x="590201" y="0"/>
                  </a:lnTo>
                  <a:lnTo>
                    <a:pt x="776142" y="172168"/>
                  </a:lnTo>
                  <a:lnTo>
                    <a:pt x="992145" y="172168"/>
                  </a:lnTo>
                  <a:cubicBezTo>
                    <a:pt x="1095045" y="172168"/>
                    <a:pt x="1178461" y="255584"/>
                    <a:pt x="1178460" y="358483"/>
                  </a:cubicBezTo>
                  <a:lnTo>
                    <a:pt x="1178460" y="1197937"/>
                  </a:lnTo>
                  <a:cubicBezTo>
                    <a:pt x="1178461" y="1300836"/>
                    <a:pt x="1095045" y="1384252"/>
                    <a:pt x="992145" y="1384252"/>
                  </a:cubicBezTo>
                  <a:lnTo>
                    <a:pt x="186315" y="1384252"/>
                  </a:lnTo>
                  <a:cubicBezTo>
                    <a:pt x="134866" y="1384252"/>
                    <a:pt x="88287" y="1363398"/>
                    <a:pt x="54571" y="13296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317" tIns="116317" rIns="116317" bIns="116317" numCol="1" spcCol="1270" anchor="ctr" anchorCtr="0">
              <a:noAutofit/>
            </a:bodyPr>
            <a:lstStyle/>
            <a:p>
              <a:pPr algn="ctr" defTabSz="622300">
                <a:spcBef>
                  <a:spcPct val="0"/>
                </a:spcBef>
              </a:pPr>
              <a:endParaRPr lang="en-IN" sz="800" kern="12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8100000">
              <a:off x="3143693" y="2025067"/>
              <a:ext cx="1178460" cy="1384252"/>
            </a:xfrm>
            <a:custGeom>
              <a:avLst/>
              <a:gdLst>
                <a:gd name="connsiteX0" fmla="*/ 54571 w 1178460"/>
                <a:gd name="connsiteY0" fmla="*/ 1329681 h 1384252"/>
                <a:gd name="connsiteX1" fmla="*/ 0 w 1178460"/>
                <a:gd name="connsiteY1" fmla="*/ 1197937 h 1384252"/>
                <a:gd name="connsiteX2" fmla="*/ 0 w 1178460"/>
                <a:gd name="connsiteY2" fmla="*/ 358483 h 1384252"/>
                <a:gd name="connsiteX3" fmla="*/ 186315 w 1178460"/>
                <a:gd name="connsiteY3" fmla="*/ 172168 h 1384252"/>
                <a:gd name="connsiteX4" fmla="*/ 404260 w 1178460"/>
                <a:gd name="connsiteY4" fmla="*/ 172168 h 1384252"/>
                <a:gd name="connsiteX5" fmla="*/ 590201 w 1178460"/>
                <a:gd name="connsiteY5" fmla="*/ 0 h 1384252"/>
                <a:gd name="connsiteX6" fmla="*/ 776142 w 1178460"/>
                <a:gd name="connsiteY6" fmla="*/ 172168 h 1384252"/>
                <a:gd name="connsiteX7" fmla="*/ 992145 w 1178460"/>
                <a:gd name="connsiteY7" fmla="*/ 172168 h 1384252"/>
                <a:gd name="connsiteX8" fmla="*/ 1178460 w 1178460"/>
                <a:gd name="connsiteY8" fmla="*/ 358483 h 1384252"/>
                <a:gd name="connsiteX9" fmla="*/ 1178460 w 1178460"/>
                <a:gd name="connsiteY9" fmla="*/ 1197937 h 1384252"/>
                <a:gd name="connsiteX10" fmla="*/ 992145 w 1178460"/>
                <a:gd name="connsiteY10" fmla="*/ 1384252 h 1384252"/>
                <a:gd name="connsiteX11" fmla="*/ 186315 w 1178460"/>
                <a:gd name="connsiteY11" fmla="*/ 1384252 h 1384252"/>
                <a:gd name="connsiteX12" fmla="*/ 54571 w 1178460"/>
                <a:gd name="connsiteY12" fmla="*/ 1329681 h 13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460" h="1384252">
                  <a:moveTo>
                    <a:pt x="54571" y="1329681"/>
                  </a:moveTo>
                  <a:cubicBezTo>
                    <a:pt x="20855" y="1295965"/>
                    <a:pt x="0" y="1249386"/>
                    <a:pt x="0" y="1197937"/>
                  </a:cubicBezTo>
                  <a:lnTo>
                    <a:pt x="0" y="358483"/>
                  </a:lnTo>
                  <a:cubicBezTo>
                    <a:pt x="0" y="255584"/>
                    <a:pt x="83416" y="172168"/>
                    <a:pt x="186315" y="172168"/>
                  </a:cubicBezTo>
                  <a:lnTo>
                    <a:pt x="404260" y="172168"/>
                  </a:lnTo>
                  <a:lnTo>
                    <a:pt x="590201" y="0"/>
                  </a:lnTo>
                  <a:lnTo>
                    <a:pt x="776142" y="172168"/>
                  </a:lnTo>
                  <a:lnTo>
                    <a:pt x="992145" y="172168"/>
                  </a:lnTo>
                  <a:cubicBezTo>
                    <a:pt x="1095045" y="172168"/>
                    <a:pt x="1178461" y="255584"/>
                    <a:pt x="1178460" y="358483"/>
                  </a:cubicBezTo>
                  <a:lnTo>
                    <a:pt x="1178460" y="1197937"/>
                  </a:lnTo>
                  <a:cubicBezTo>
                    <a:pt x="1178461" y="1300836"/>
                    <a:pt x="1095045" y="1384252"/>
                    <a:pt x="992145" y="1384252"/>
                  </a:cubicBezTo>
                  <a:lnTo>
                    <a:pt x="186315" y="1384252"/>
                  </a:lnTo>
                  <a:cubicBezTo>
                    <a:pt x="134866" y="1384252"/>
                    <a:pt x="88287" y="1363398"/>
                    <a:pt x="54571" y="1329681"/>
                  </a:cubicBezTo>
                  <a:close/>
                </a:path>
              </a:pathLst>
            </a:custGeom>
            <a:solidFill>
              <a:srgbClr val="59A9E3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317" tIns="116317" rIns="116317" bIns="116317" numCol="1" spcCol="1270" anchor="ctr" anchorCtr="0">
              <a:noAutofit/>
            </a:bodyPr>
            <a:lstStyle/>
            <a:p>
              <a:pPr algn="ctr" defTabSz="622300">
                <a:spcBef>
                  <a:spcPct val="0"/>
                </a:spcBef>
              </a:pPr>
              <a:endParaRPr lang="en-IN" sz="800" kern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98365" y="2148776"/>
              <a:ext cx="935467" cy="909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16317" tIns="116317" rIns="116317" bIns="116317" numCol="1" spcCol="1270" anchor="ctr" anchorCtr="0">
              <a:noAutofit/>
            </a:bodyPr>
            <a:lstStyle/>
            <a:p>
              <a:pPr marR="0" lvl="0" algn="ctr" defTabSz="6223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r>
                <a:rPr lang="en-IN" sz="800" b="0" i="0" u="none" strike="noStrike" kern="1200" cap="none" dirty="0" err="1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  <a:t>Veri</a:t>
              </a:r>
              <a:br>
                <a:rPr lang="en-IN" sz="800" kern="1200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</a:br>
              <a:r>
                <a:rPr lang="en-IN" sz="800" b="0" i="0" u="none" strike="noStrike" kern="1200" cap="none" dirty="0" err="1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  <a:t>Görselleştirme</a:t>
              </a:r>
              <a:endParaRPr lang="en-IN" sz="800" b="0" i="0" u="none" strike="noStrike" kern="1200" cap="none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129305" y="3118663"/>
              <a:ext cx="935467" cy="909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16317" tIns="116317" rIns="116317" bIns="116317" numCol="1" spcCol="1270" anchor="ctr" anchorCtr="0">
              <a:noAutofit/>
            </a:bodyPr>
            <a:lstStyle/>
            <a:p>
              <a:pPr marR="0" lvl="0" algn="ctr" defTabSz="6223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r>
                <a:rPr lang="en-IN" sz="800" b="0" i="0" u="none" strike="noStrike" kern="1200" cap="none" dirty="0" err="1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  <a:t>Büyük</a:t>
              </a:r>
              <a:r>
                <a:rPr lang="en-IN" sz="800" kern="1200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IN" sz="800" b="0" i="0" u="none" strike="noStrike" kern="1200" cap="none" dirty="0" err="1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  <a:t>Veri</a:t>
              </a:r>
              <a:r>
                <a:rPr lang="en-IN" sz="800" b="0" i="0" u="none" strike="noStrike" kern="1200" cap="none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  <a:t>/</a:t>
              </a:r>
              <a:br>
                <a:rPr lang="en-IN" sz="800" b="0" i="0" u="none" strike="noStrike" kern="1200" cap="none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</a:br>
              <a:r>
                <a:rPr lang="en-IN" sz="800" b="0" i="0" u="none" strike="noStrike" kern="1200" cap="none" dirty="0" err="1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  <a:t>Yapay</a:t>
              </a:r>
              <a:r>
                <a:rPr lang="en-IN" sz="800" kern="1200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IN" sz="800" b="0" i="0" u="none" strike="noStrike" kern="1200" cap="none" dirty="0" err="1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  <a:t>Zeka</a:t>
              </a:r>
              <a:endParaRPr lang="en-IN" sz="800" b="0" i="0" u="none" strike="noStrike" kern="1200" cap="none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186263" y="2213353"/>
              <a:ext cx="935467" cy="909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16317" tIns="116317" rIns="116317" bIns="116317" numCol="1" spcCol="1270" anchor="ctr" anchorCtr="0">
              <a:noAutofit/>
            </a:bodyPr>
            <a:lstStyle/>
            <a:p>
              <a:pPr marR="0" lvl="0" algn="ctr" defTabSz="6223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r>
                <a:rPr lang="en-IN" sz="800" b="0" i="0" u="none" strike="noStrike" kern="1200" cap="none" dirty="0" err="1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  <a:t>Denetimli</a:t>
              </a:r>
              <a:r>
                <a:rPr lang="en-IN" sz="800" b="0" i="0" u="none" strike="noStrike" kern="1200" cap="none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  <a:t> </a:t>
              </a:r>
            </a:p>
            <a:p>
              <a:pPr marR="0" lvl="0" algn="ctr" defTabSz="6223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r>
                <a:rPr lang="en-IN" sz="800" b="0" i="0" u="none" strike="noStrike" kern="1200" cap="none" dirty="0" err="1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Arial"/>
                </a:rPr>
                <a:t>Eğitim</a:t>
              </a:r>
              <a:r>
                <a:rPr lang="tr-TR" sz="800" kern="1200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Verisi</a:t>
              </a:r>
              <a:endParaRPr lang="tr-TR" sz="800" b="0" i="0" u="none" strike="noStrike" kern="1200" cap="none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endParaRPr>
            </a:p>
          </p:txBody>
        </p:sp>
      </p:grpSp>
      <p:sp>
        <p:nvSpPr>
          <p:cNvPr id="32" name="Dikdörtgen 31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5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359" y="121497"/>
            <a:ext cx="3476625" cy="695325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132FCF1-9A20-4007-9A5C-683B435216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8" b="39441"/>
          <a:stretch/>
        </p:blipFill>
        <p:spPr>
          <a:xfrm>
            <a:off x="0" y="3722708"/>
            <a:ext cx="9172077" cy="14207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5FCE2F-99BB-42B9-AE71-CC3011BA55E3}"/>
              </a:ext>
            </a:extLst>
          </p:cNvPr>
          <p:cNvGrpSpPr/>
          <p:nvPr/>
        </p:nvGrpSpPr>
        <p:grpSpPr>
          <a:xfrm>
            <a:off x="475433" y="790068"/>
            <a:ext cx="8351889" cy="4294249"/>
            <a:chOff x="-467648" y="393552"/>
            <a:chExt cx="13678652" cy="703308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E5BF7DE-529A-4E00-B915-96FB0F2007C5}"/>
                </a:ext>
              </a:extLst>
            </p:cNvPr>
            <p:cNvGrpSpPr/>
            <p:nvPr/>
          </p:nvGrpSpPr>
          <p:grpSpPr>
            <a:xfrm>
              <a:off x="4480959" y="2846919"/>
              <a:ext cx="4099335" cy="4579716"/>
              <a:chOff x="380064" y="1828229"/>
              <a:chExt cx="8390415" cy="9373648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A8835E0-7845-4594-BF35-C441B1F90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95252" y="2830234"/>
                <a:ext cx="5019675" cy="5019675"/>
              </a:xfrm>
              <a:prstGeom prst="rect">
                <a:avLst/>
              </a:prstGeom>
            </p:spPr>
          </p:pic>
          <p:sp>
            <p:nvSpPr>
              <p:cNvPr id="47" name="Rounded Rectangle 3">
                <a:extLst>
                  <a:ext uri="{FF2B5EF4-FFF2-40B4-BE49-F238E27FC236}">
                    <a16:creationId xmlns:a16="http://schemas.microsoft.com/office/drawing/2014/main" id="{3808EBEA-AA39-486E-9A18-3A6D153E0E58}"/>
                  </a:ext>
                </a:extLst>
              </p:cNvPr>
              <p:cNvSpPr/>
              <p:nvPr/>
            </p:nvSpPr>
            <p:spPr>
              <a:xfrm>
                <a:off x="2403740" y="3736863"/>
                <a:ext cx="1463041" cy="351693"/>
              </a:xfrm>
              <a:prstGeom prst="roundRect">
                <a:avLst>
                  <a:gd name="adj" fmla="val 50000"/>
                </a:avLst>
              </a:prstGeom>
              <a:solidFill>
                <a:srgbClr val="F365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tr-TR" sz="675" kern="1200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</a:rPr>
                  <a:t>Kartal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69C86A9-F9D1-4F25-94B8-30C16406C9D3}"/>
                  </a:ext>
                </a:extLst>
              </p:cNvPr>
              <p:cNvSpPr/>
              <p:nvPr/>
            </p:nvSpPr>
            <p:spPr>
              <a:xfrm>
                <a:off x="3713871" y="4220308"/>
                <a:ext cx="211015" cy="211015"/>
              </a:xfrm>
              <a:prstGeom prst="ellipse">
                <a:avLst/>
              </a:prstGeom>
              <a:solidFill>
                <a:srgbClr val="F3652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tr-TR" sz="825" kern="1200">
                  <a:solidFill>
                    <a:schemeClr val="bg2"/>
                  </a:solidFill>
                  <a:latin typeface="Arial" panose="020B0604020202020204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EB71487-045B-43BB-8B4F-37ACD0182022}"/>
                  </a:ext>
                </a:extLst>
              </p:cNvPr>
              <p:cNvSpPr/>
              <p:nvPr/>
            </p:nvSpPr>
            <p:spPr>
              <a:xfrm>
                <a:off x="4386775" y="4794739"/>
                <a:ext cx="211015" cy="211015"/>
              </a:xfrm>
              <a:prstGeom prst="ellipse">
                <a:avLst/>
              </a:prstGeom>
              <a:solidFill>
                <a:srgbClr val="F3652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tr-TR" sz="825" kern="1200">
                  <a:solidFill>
                    <a:schemeClr val="bg2"/>
                  </a:solidFill>
                  <a:latin typeface="Arial" panose="020B0604020202020204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4A58792-8C05-4720-BEBC-30C1E2EC8ABE}"/>
                  </a:ext>
                </a:extLst>
              </p:cNvPr>
              <p:cNvSpPr/>
              <p:nvPr/>
            </p:nvSpPr>
            <p:spPr>
              <a:xfrm>
                <a:off x="5087815" y="6396111"/>
                <a:ext cx="211015" cy="211015"/>
              </a:xfrm>
              <a:prstGeom prst="ellipse">
                <a:avLst/>
              </a:prstGeom>
              <a:solidFill>
                <a:srgbClr val="F3652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tr-TR" sz="825" kern="1200">
                  <a:solidFill>
                    <a:schemeClr val="bg2"/>
                  </a:solidFill>
                  <a:latin typeface="Arial" panose="020B0604020202020204"/>
                </a:endParaRPr>
              </a:p>
            </p:txBody>
          </p:sp>
          <p:sp>
            <p:nvSpPr>
              <p:cNvPr id="51" name="Rounded Rectangle 7">
                <a:extLst>
                  <a:ext uri="{FF2B5EF4-FFF2-40B4-BE49-F238E27FC236}">
                    <a16:creationId xmlns:a16="http://schemas.microsoft.com/office/drawing/2014/main" id="{12ECDE9B-16B3-464D-B295-4EAE91D2EABD}"/>
                  </a:ext>
                </a:extLst>
              </p:cNvPr>
              <p:cNvSpPr/>
              <p:nvPr/>
            </p:nvSpPr>
            <p:spPr>
              <a:xfrm>
                <a:off x="2783059" y="4738467"/>
                <a:ext cx="1463040" cy="351693"/>
              </a:xfrm>
              <a:prstGeom prst="roundRect">
                <a:avLst>
                  <a:gd name="adj" fmla="val 50000"/>
                </a:avLst>
              </a:prstGeom>
              <a:solidFill>
                <a:srgbClr val="F365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tr-TR" sz="675" kern="1200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</a:rPr>
                  <a:t>Kocaeli</a:t>
                </a:r>
              </a:p>
            </p:txBody>
          </p:sp>
          <p:sp>
            <p:nvSpPr>
              <p:cNvPr id="52" name="Rounded Rectangle 8">
                <a:extLst>
                  <a:ext uri="{FF2B5EF4-FFF2-40B4-BE49-F238E27FC236}">
                    <a16:creationId xmlns:a16="http://schemas.microsoft.com/office/drawing/2014/main" id="{82BDE1ED-88A8-43F4-A823-18B8411A8403}"/>
                  </a:ext>
                </a:extLst>
              </p:cNvPr>
              <p:cNvSpPr/>
              <p:nvPr/>
            </p:nvSpPr>
            <p:spPr>
              <a:xfrm>
                <a:off x="3514579" y="6325771"/>
                <a:ext cx="1463040" cy="351693"/>
              </a:xfrm>
              <a:prstGeom prst="roundRect">
                <a:avLst>
                  <a:gd name="adj" fmla="val 50000"/>
                </a:avLst>
              </a:prstGeom>
              <a:solidFill>
                <a:srgbClr val="F365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tr-TR" sz="675" kern="1200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</a:rPr>
                  <a:t>İnönü</a:t>
                </a: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2AD42E8-7CFA-4CBC-96B3-9F015CE607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" r="21946" b="14010"/>
              <a:stretch/>
            </p:blipFill>
            <p:spPr>
              <a:xfrm rot="16200000" flipH="1">
                <a:off x="-111552" y="2319845"/>
                <a:ext cx="9373648" cy="839041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5F8BAFD-B9DD-49F8-8649-D6075F3579E9}"/>
                </a:ext>
              </a:extLst>
            </p:cNvPr>
            <p:cNvGrpSpPr/>
            <p:nvPr/>
          </p:nvGrpSpPr>
          <p:grpSpPr>
            <a:xfrm>
              <a:off x="555459" y="393552"/>
              <a:ext cx="2831160" cy="1958217"/>
              <a:chOff x="6272240" y="-164927"/>
              <a:chExt cx="2152970" cy="1489136"/>
            </a:xfrm>
          </p:grpSpPr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D08A160D-6371-4A60-A4CE-CF557FF30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2240" y="-164927"/>
                <a:ext cx="1642483" cy="494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6858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tr-TR" sz="900" b="1" kern="1200" dirty="0">
                    <a:solidFill>
                      <a:schemeClr val="bg2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Sancaktepe </a:t>
                </a:r>
                <a:r>
                  <a:rPr lang="tr-TR" sz="900" kern="1200" dirty="0">
                    <a:solidFill>
                      <a:schemeClr val="bg2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AR&amp;GE Merkezi(2015)</a:t>
                </a:r>
                <a:endParaRPr lang="en-GB" sz="900" kern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393E41A-EA3A-45AB-97ED-303E2FA01F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41196" y="297471"/>
                <a:ext cx="2084014" cy="1026738"/>
              </a:xfrm>
              <a:prstGeom prst="snip2DiagRect">
                <a:avLst>
                  <a:gd name="adj1" fmla="val 0"/>
                  <a:gd name="adj2" fmla="val 0"/>
                </a:avLst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C53050-0FA1-4993-9DB1-89B5B0315BCD}"/>
                </a:ext>
              </a:extLst>
            </p:cNvPr>
            <p:cNvGrpSpPr/>
            <p:nvPr/>
          </p:nvGrpSpPr>
          <p:grpSpPr>
            <a:xfrm>
              <a:off x="9357314" y="626544"/>
              <a:ext cx="3853690" cy="2492610"/>
              <a:chOff x="6067307" y="1997857"/>
              <a:chExt cx="3853690" cy="249261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1BAA739-495F-4DE6-80AE-ACCB1D727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4201" y="1997857"/>
                <a:ext cx="2855588" cy="1530489"/>
              </a:xfrm>
              <a:prstGeom prst="snip2DiagRect">
                <a:avLst>
                  <a:gd name="adj1" fmla="val 0"/>
                  <a:gd name="adj2" fmla="val 0"/>
                </a:avLst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1" name="Rectangle 11">
                <a:extLst>
                  <a:ext uri="{FF2B5EF4-FFF2-40B4-BE49-F238E27FC236}">
                    <a16:creationId xmlns:a16="http://schemas.microsoft.com/office/drawing/2014/main" id="{A8FB905B-733F-4DA9-B83A-7D0401644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7307" y="3545329"/>
                <a:ext cx="2537161" cy="945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b">
                <a:spAutoFit/>
              </a:bodyPr>
              <a:lstStyle/>
              <a:p>
                <a:pPr defTabSz="6858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tr-TR" sz="900" b="1" kern="1200" dirty="0">
                    <a:solidFill>
                      <a:schemeClr val="bg2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Gölcük Fabrikası</a:t>
                </a:r>
              </a:p>
              <a:p>
                <a:pPr defTabSz="6858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tr-TR" sz="900" kern="1200" dirty="0">
                    <a:solidFill>
                      <a:schemeClr val="bg2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Transit (2001), Custom (2012)</a:t>
                </a:r>
              </a:p>
            </p:txBody>
          </p:sp>
          <p:pic>
            <p:nvPicPr>
              <p:cNvPr id="42" name="Picture 3" descr="E:\Ford_Depo\Arac_Gorselleri\__PNG\Ticari\test1_7.png">
                <a:extLst>
                  <a:ext uri="{FF2B5EF4-FFF2-40B4-BE49-F238E27FC236}">
                    <a16:creationId xmlns:a16="http://schemas.microsoft.com/office/drawing/2014/main" id="{55002F83-18EF-471F-B51D-0248EA9F16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4485" y="3244662"/>
                <a:ext cx="1016512" cy="760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A358713-4A0C-4839-B3E4-9BE5AEA99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97610" y="3442658"/>
                <a:ext cx="1060101" cy="616272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552959-46D5-4C2B-9BE9-09A3F5DCBCA7}"/>
                </a:ext>
              </a:extLst>
            </p:cNvPr>
            <p:cNvGrpSpPr/>
            <p:nvPr/>
          </p:nvGrpSpPr>
          <p:grpSpPr>
            <a:xfrm>
              <a:off x="3792618" y="696332"/>
              <a:ext cx="4137852" cy="2586888"/>
              <a:chOff x="11850416" y="-371155"/>
              <a:chExt cx="4137852" cy="2586888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BB5A0A2-F7E5-4CAC-81CD-1809F6A30B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10674" y="-371155"/>
                <a:ext cx="3377594" cy="1891622"/>
              </a:xfrm>
              <a:prstGeom prst="snip2DiagRect">
                <a:avLst>
                  <a:gd name="adj1" fmla="val 0"/>
                  <a:gd name="adj2" fmla="val 0"/>
                </a:avLst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8" name="Rectangle 11">
                <a:extLst>
                  <a:ext uri="{FF2B5EF4-FFF2-40B4-BE49-F238E27FC236}">
                    <a16:creationId xmlns:a16="http://schemas.microsoft.com/office/drawing/2014/main" id="{96CB84DC-E985-42AF-B70C-B3534E56A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6841" y="1520111"/>
                <a:ext cx="2751259" cy="695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b">
                <a:spAutoFit/>
              </a:bodyPr>
              <a:lstStyle/>
              <a:p>
                <a:pPr defTabSz="6858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tr-TR" sz="900" b="1" kern="1200" dirty="0">
                    <a:solidFill>
                      <a:schemeClr val="bg2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Yeniköy Fabrikası </a:t>
                </a:r>
              </a:p>
              <a:p>
                <a:pPr defTabSz="6858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tr-TR" sz="900" kern="1200" dirty="0">
                    <a:solidFill>
                      <a:schemeClr val="bg2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Courier (2014)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9A4C450-620F-486B-8369-21B565CB6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50416" y="363931"/>
                <a:ext cx="1589742" cy="11603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4A4257-1A97-4825-ABC4-8855C28A1E22}"/>
                </a:ext>
              </a:extLst>
            </p:cNvPr>
            <p:cNvGrpSpPr/>
            <p:nvPr/>
          </p:nvGrpSpPr>
          <p:grpSpPr>
            <a:xfrm>
              <a:off x="3199015" y="2393769"/>
              <a:ext cx="2910754" cy="1736707"/>
              <a:chOff x="3199015" y="2393769"/>
              <a:chExt cx="2910754" cy="1736707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77C2EE-C6A4-4114-B6BF-3E9424D72A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7996" y="4046181"/>
                <a:ext cx="2811773" cy="0"/>
              </a:xfrm>
              <a:prstGeom prst="line">
                <a:avLst/>
              </a:prstGeom>
              <a:ln w="2222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2EBF627-F31A-40F0-85B2-5238152188A1}"/>
                  </a:ext>
                </a:extLst>
              </p:cNvPr>
              <p:cNvCxnSpPr>
                <a:cxnSpLocks/>
                <a:endCxn id="35" idx="4"/>
              </p:cNvCxnSpPr>
              <p:nvPr/>
            </p:nvCxnSpPr>
            <p:spPr>
              <a:xfrm flipV="1">
                <a:off x="3292816" y="2581371"/>
                <a:ext cx="0" cy="1464810"/>
              </a:xfrm>
              <a:prstGeom prst="line">
                <a:avLst/>
              </a:prstGeom>
              <a:ln w="2222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FA17C66-59C8-4074-9A2A-62FD19652D54}"/>
                  </a:ext>
                </a:extLst>
              </p:cNvPr>
              <p:cNvSpPr/>
              <p:nvPr/>
            </p:nvSpPr>
            <p:spPr>
              <a:xfrm>
                <a:off x="3199015" y="2393769"/>
                <a:ext cx="187602" cy="187602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tr-TR" sz="1350" kern="1200">
                  <a:solidFill>
                    <a:schemeClr val="bg2"/>
                  </a:solidFill>
                  <a:latin typeface="Arial" panose="020B0604020202020204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BB33572-702C-438F-A767-DE347DFA334F}"/>
                  </a:ext>
                </a:extLst>
              </p:cNvPr>
              <p:cNvSpPr/>
              <p:nvPr/>
            </p:nvSpPr>
            <p:spPr>
              <a:xfrm>
                <a:off x="3202164" y="3942874"/>
                <a:ext cx="187602" cy="187602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tr-TR" sz="1350" kern="1200">
                  <a:solidFill>
                    <a:schemeClr val="bg2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B8E5B3-6CA3-4C7B-BAE2-5C7968AB0811}"/>
                </a:ext>
              </a:extLst>
            </p:cNvPr>
            <p:cNvGrpSpPr/>
            <p:nvPr/>
          </p:nvGrpSpPr>
          <p:grpSpPr>
            <a:xfrm>
              <a:off x="6407988" y="2686342"/>
              <a:ext cx="2853196" cy="2459187"/>
              <a:chOff x="6407988" y="2686342"/>
              <a:chExt cx="2853196" cy="24591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D0BCFB1-C05B-451F-B586-4CDE03FB37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0081" y="2795766"/>
                <a:ext cx="0" cy="1531067"/>
              </a:xfrm>
              <a:prstGeom prst="line">
                <a:avLst/>
              </a:prstGeom>
              <a:ln w="2222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D71933-7F6A-4A38-82A6-DADE0EEE2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01789" y="2774756"/>
                <a:ext cx="2666065" cy="0"/>
              </a:xfrm>
              <a:prstGeom prst="line">
                <a:avLst/>
              </a:prstGeom>
              <a:ln w="2222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37D2C61-F915-4A02-95B0-291A927514A6}"/>
                  </a:ext>
                </a:extLst>
              </p:cNvPr>
              <p:cNvSpPr/>
              <p:nvPr/>
            </p:nvSpPr>
            <p:spPr>
              <a:xfrm>
                <a:off x="6407988" y="2713230"/>
                <a:ext cx="187603" cy="187602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tr-TR" sz="1350" kern="1200">
                  <a:solidFill>
                    <a:schemeClr val="bg2"/>
                  </a:solidFill>
                  <a:latin typeface="Arial" panose="020B0604020202020204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8E0E9FA-6DC1-431C-9D1F-1831430572B5}"/>
                  </a:ext>
                </a:extLst>
              </p:cNvPr>
              <p:cNvSpPr/>
              <p:nvPr/>
            </p:nvSpPr>
            <p:spPr>
              <a:xfrm>
                <a:off x="9073582" y="2686342"/>
                <a:ext cx="187602" cy="187604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tr-TR" sz="1350" kern="1200">
                  <a:solidFill>
                    <a:schemeClr val="bg2"/>
                  </a:solidFill>
                  <a:latin typeface="Arial" panose="020B0604020202020204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EB77FAE-1F69-4A3F-B392-2BAE416476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2115" y="4118722"/>
                <a:ext cx="0" cy="1026807"/>
              </a:xfrm>
              <a:prstGeom prst="line">
                <a:avLst/>
              </a:prstGeom>
              <a:ln w="2222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4CC5141-8E5A-4DF5-A904-FE742E640C86}"/>
                </a:ext>
              </a:extLst>
            </p:cNvPr>
            <p:cNvGrpSpPr/>
            <p:nvPr/>
          </p:nvGrpSpPr>
          <p:grpSpPr>
            <a:xfrm>
              <a:off x="6827202" y="3996331"/>
              <a:ext cx="1438715" cy="1140416"/>
              <a:chOff x="6827202" y="3996331"/>
              <a:chExt cx="1438715" cy="1140416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49E6639-49E6-4057-A848-32A3D479D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7202" y="5136747"/>
                <a:ext cx="1351642" cy="0"/>
              </a:xfrm>
              <a:prstGeom prst="line">
                <a:avLst/>
              </a:prstGeom>
              <a:ln w="2222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66C562B-AF92-4A20-AE84-F6296B608D2B}"/>
                  </a:ext>
                </a:extLst>
              </p:cNvPr>
              <p:cNvSpPr/>
              <p:nvPr/>
            </p:nvSpPr>
            <p:spPr>
              <a:xfrm>
                <a:off x="8078314" y="3996331"/>
                <a:ext cx="187603" cy="187602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tr-TR" sz="1350" kern="1200">
                  <a:solidFill>
                    <a:schemeClr val="bg2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AA254D1-C131-4006-A7D2-7E1A6572CD3B}"/>
                </a:ext>
              </a:extLst>
            </p:cNvPr>
            <p:cNvGrpSpPr/>
            <p:nvPr/>
          </p:nvGrpSpPr>
          <p:grpSpPr>
            <a:xfrm>
              <a:off x="-467648" y="2800042"/>
              <a:ext cx="3354464" cy="1756535"/>
              <a:chOff x="-467648" y="2800042"/>
              <a:chExt cx="3354464" cy="1756535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54348E51-346E-41CF-A9FD-D8612F2D3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67648" y="2800042"/>
                <a:ext cx="2651598" cy="695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6858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tr-TR" sz="900" b="1" kern="1200" dirty="0" err="1">
                    <a:solidFill>
                      <a:schemeClr val="bg2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Sancaktepe</a:t>
                </a:r>
                <a:endParaRPr lang="tr-TR" sz="900" b="1" kern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  <a:p>
                <a:pPr defTabSz="6858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tr-TR" sz="900" kern="1200" dirty="0">
                    <a:solidFill>
                      <a:schemeClr val="bg2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Yedek Parça (1998)</a:t>
                </a:r>
                <a:endParaRPr lang="en-GB" sz="900" kern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548E42E-5BE1-49CF-A54F-3E7162CA0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43976" y="3460285"/>
                <a:ext cx="3230792" cy="1096292"/>
              </a:xfrm>
              <a:prstGeom prst="snip2DiagRect">
                <a:avLst>
                  <a:gd name="adj1" fmla="val 0"/>
                  <a:gd name="adj2" fmla="val 0"/>
                </a:avLst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EE2110-EA68-49C0-BA3E-A2A4D908BCD3}"/>
                </a:ext>
              </a:extLst>
            </p:cNvPr>
            <p:cNvGrpSpPr/>
            <p:nvPr/>
          </p:nvGrpSpPr>
          <p:grpSpPr>
            <a:xfrm>
              <a:off x="7726549" y="2958806"/>
              <a:ext cx="5056609" cy="2052830"/>
              <a:chOff x="7726549" y="2958806"/>
              <a:chExt cx="5056609" cy="20528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CC4C24F-9E24-4648-9D2E-D0E1A06D70DF}"/>
                  </a:ext>
                </a:extLst>
              </p:cNvPr>
              <p:cNvGrpSpPr/>
              <p:nvPr/>
            </p:nvGrpSpPr>
            <p:grpSpPr>
              <a:xfrm>
                <a:off x="8218723" y="3323974"/>
                <a:ext cx="4564435" cy="1687662"/>
                <a:chOff x="6358841" y="3084728"/>
                <a:chExt cx="4564435" cy="168766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76CC06A-85A9-4BB1-A73A-F35DB0F9EC2F}"/>
                    </a:ext>
                  </a:extLst>
                </p:cNvPr>
                <p:cNvGrpSpPr/>
                <p:nvPr/>
              </p:nvGrpSpPr>
              <p:grpSpPr>
                <a:xfrm>
                  <a:off x="6358841" y="3084728"/>
                  <a:ext cx="3396823" cy="1668237"/>
                  <a:chOff x="3406383" y="4388508"/>
                  <a:chExt cx="3396823" cy="1668237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260694F5-5840-47CC-9B2F-4B0BF0B287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524308" y="4388508"/>
                    <a:ext cx="3278898" cy="1172555"/>
                  </a:xfrm>
                  <a:prstGeom prst="rect">
                    <a:avLst/>
                  </a:prstGeom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23" name="Rectangle 11">
                    <a:extLst>
                      <a:ext uri="{FF2B5EF4-FFF2-40B4-BE49-F238E27FC236}">
                        <a16:creationId xmlns:a16="http://schemas.microsoft.com/office/drawing/2014/main" id="{CA9185A7-C6F8-49DB-B08A-F5958967B0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6383" y="5675433"/>
                    <a:ext cx="2650969" cy="381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6858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r>
                      <a:rPr lang="tr-TR" sz="900" b="1" kern="1200" dirty="0">
                        <a:solidFill>
                          <a:schemeClr val="bg2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rPr>
                      <a:t>Eskişehir Fabrikası</a:t>
                    </a:r>
                    <a:r>
                      <a:rPr lang="tr-TR" sz="900" kern="1200" dirty="0">
                        <a:solidFill>
                          <a:schemeClr val="bg2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rPr>
                      <a:t>(1982)</a:t>
                    </a:r>
                    <a:endParaRPr lang="en-GB" sz="900" kern="1200" dirty="0">
                      <a:solidFill>
                        <a:schemeClr val="bg2"/>
                      </a:solidFill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endParaRPr>
                  </a:p>
                </p:txBody>
              </p:sp>
            </p:grp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34BEC61-C56D-4B54-AB18-4C439AECA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30879" y="3203092"/>
                  <a:ext cx="2092397" cy="1569298"/>
                </a:xfrm>
                <a:prstGeom prst="rect">
                  <a:avLst/>
                </a:prstGeom>
              </p:spPr>
            </p:pic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5184B01-A589-4BEF-8272-02E0A8A53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26549" y="2958806"/>
                <a:ext cx="798822" cy="8926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724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794375" y="1047751"/>
            <a:ext cx="2968625" cy="3428999"/>
          </a:xfrm>
          <a:prstGeom prst="rect">
            <a:avLst/>
          </a:prstGeom>
          <a:solidFill>
            <a:srgbClr val="269D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851" y="1047751"/>
            <a:ext cx="3028949" cy="3428999"/>
          </a:xfrm>
          <a:prstGeom prst="rect">
            <a:avLst/>
          </a:prstGeom>
          <a:solidFill>
            <a:srgbClr val="59A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457200" y="203200"/>
            <a:ext cx="8229600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3200" b="0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A9E3"/>
              </a:buClr>
            </a:pPr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Yenilikçi Yönü ve Yayılma Alanı </a:t>
            </a:r>
            <a:endParaRPr lang="en-US" dirty="0">
              <a:solidFill>
                <a:srgbClr val="59A9E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Dikdörtgen 1"/>
          <p:cNvSpPr/>
          <p:nvPr/>
        </p:nvSpPr>
        <p:spPr>
          <a:xfrm>
            <a:off x="5791199" y="1973041"/>
            <a:ext cx="2971801" cy="2108269"/>
          </a:xfrm>
          <a:prstGeom prst="rect">
            <a:avLst/>
          </a:prstGeom>
        </p:spPr>
        <p:txBody>
          <a:bodyPr wrap="square" lIns="182880" rIns="91440">
            <a:spAutoFit/>
          </a:bodyPr>
          <a:lstStyle/>
          <a:p>
            <a:r>
              <a:rPr lang="tr-TR" sz="1200" b="1" spc="-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Yayılma Alanı: </a:t>
            </a:r>
          </a:p>
          <a:p>
            <a:pPr>
              <a:spcBef>
                <a:spcPts val="12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Proses sırasında veriye dayalı kestirimci bir yaklaşım denenmektedir. </a:t>
            </a:r>
          </a:p>
          <a:p>
            <a:pPr marL="285750" indent="-285750">
              <a:spcBef>
                <a:spcPts val="200"/>
              </a:spcBef>
              <a:buClr>
                <a:srgbClr val="A5A5A5"/>
              </a:buClr>
              <a:buSzPts val="1800"/>
              <a:buFont typeface="Arial"/>
              <a:buChar char="-"/>
            </a:pP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Kestirimci Kalite </a:t>
            </a:r>
          </a:p>
          <a:p>
            <a:pPr marL="285750" indent="-285750">
              <a:spcBef>
                <a:spcPts val="200"/>
              </a:spcBef>
              <a:buClr>
                <a:srgbClr val="A5A5A5"/>
              </a:buClr>
              <a:buSzPts val="1800"/>
              <a:buFont typeface="Arial"/>
              <a:buChar char="-"/>
            </a:pPr>
            <a:r>
              <a:rPr lang="tr-TR" sz="11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Kestirimci</a:t>
            </a: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Bakım </a:t>
            </a:r>
          </a:p>
          <a:p>
            <a:pPr>
              <a:spcBef>
                <a:spcPts val="200"/>
              </a:spcBef>
              <a:buClr>
                <a:srgbClr val="A5A5A5"/>
              </a:buClr>
              <a:buSzPts val="1800"/>
            </a:pPr>
            <a:endParaRPr lang="tr-TR" sz="11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200"/>
              </a:spcBef>
              <a:buClr>
                <a:srgbClr val="A5A5A5"/>
              </a:buClr>
              <a:buSzPts val="1800"/>
            </a:pPr>
            <a:r>
              <a:rPr lang="tr-TR" sz="11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Punta</a:t>
            </a: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proseslerinin bulunduğu sektörlere yayılma potansiyeli yüksektir.</a:t>
            </a:r>
          </a:p>
          <a:p>
            <a:pPr>
              <a:spcBef>
                <a:spcPts val="200"/>
              </a:spcBef>
              <a:buClr>
                <a:srgbClr val="A5A5A5"/>
              </a:buClr>
              <a:buSzPts val="1800"/>
            </a:pPr>
            <a:endParaRPr lang="tr-TR" sz="11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2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Otomotiv, </a:t>
            </a:r>
            <a:r>
              <a:rPr lang="en-GB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</a:t>
            </a:r>
            <a:r>
              <a:rPr lang="tr-TR" sz="11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eyaz</a:t>
            </a: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tr-TR" sz="11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şya</a:t>
            </a: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vb.</a:t>
            </a:r>
          </a:p>
        </p:txBody>
      </p:sp>
      <p:sp>
        <p:nvSpPr>
          <p:cNvPr id="11" name="Dikdörtgen 1"/>
          <p:cNvSpPr/>
          <p:nvPr/>
        </p:nvSpPr>
        <p:spPr>
          <a:xfrm>
            <a:off x="323851" y="1973041"/>
            <a:ext cx="3028950" cy="1718419"/>
          </a:xfrm>
          <a:prstGeom prst="rect">
            <a:avLst/>
          </a:prstGeom>
        </p:spPr>
        <p:txBody>
          <a:bodyPr wrap="square" lIns="182880" rIns="91440">
            <a:spAutoFit/>
          </a:bodyPr>
          <a:lstStyle/>
          <a:p>
            <a:r>
              <a:rPr lang="tr-TR" sz="1200" b="1" spc="-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Yenilikçi Yönü: </a:t>
            </a:r>
          </a:p>
          <a:p>
            <a:endParaRPr lang="tr-TR" sz="1200" b="1" spc="-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tr-TR" sz="12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IoT</a:t>
            </a:r>
            <a:r>
              <a:rPr lang="tr-TR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 verileri ve denetimli öğrenme girdileri ile yapay zeka destekli kalite kontrol </a:t>
            </a:r>
            <a:endParaRPr lang="tr-TR" sz="1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tr-TR" sz="1200" b="1" spc="-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12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Proses Sonrası Kont.  </a:t>
            </a: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 Proses Sırası K</a:t>
            </a: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ontrol</a:t>
            </a:r>
          </a:p>
          <a:p>
            <a:pPr>
              <a:spcBef>
                <a:spcPts val="2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Örnekleme </a:t>
            </a:r>
            <a:r>
              <a:rPr lang="tr-TR" sz="11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 100% kontrol</a:t>
            </a:r>
          </a:p>
        </p:txBody>
      </p:sp>
      <p:pic>
        <p:nvPicPr>
          <p:cNvPr id="3076" name="Picture 4" descr="C:\Users\nkenanh\Downloads\icons8-innovation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9" y="1258787"/>
            <a:ext cx="701699" cy="70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 rot="19800000">
            <a:off x="3784456" y="2097392"/>
            <a:ext cx="1575088" cy="1575088"/>
            <a:chOff x="3887962" y="1755282"/>
            <a:chExt cx="1991996" cy="1991996"/>
          </a:xfrm>
        </p:grpSpPr>
        <p:grpSp>
          <p:nvGrpSpPr>
            <p:cNvPr id="16" name="Group 15"/>
            <p:cNvGrpSpPr/>
            <p:nvPr/>
          </p:nvGrpSpPr>
          <p:grpSpPr>
            <a:xfrm rot="10800000">
              <a:off x="3887962" y="1755282"/>
              <a:ext cx="1991996" cy="1991996"/>
              <a:chOff x="397848" y="1024529"/>
              <a:chExt cx="3125428" cy="3125428"/>
            </a:xfrm>
            <a:solidFill>
              <a:srgbClr val="79A6D5"/>
            </a:solidFill>
          </p:grpSpPr>
          <p:sp>
            <p:nvSpPr>
              <p:cNvPr id="5" name="Block Arc 4"/>
              <p:cNvSpPr/>
              <p:nvPr/>
            </p:nvSpPr>
            <p:spPr>
              <a:xfrm>
                <a:off x="397848" y="1024529"/>
                <a:ext cx="3125428" cy="3125428"/>
              </a:xfrm>
              <a:prstGeom prst="blockArc">
                <a:avLst>
                  <a:gd name="adj1" fmla="val 5592289"/>
                  <a:gd name="adj2" fmla="val 16018019"/>
                  <a:gd name="adj3" fmla="val 5069"/>
                </a:avLst>
              </a:prstGeom>
              <a:solidFill>
                <a:srgbClr val="269D9E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Block Arc 6"/>
              <p:cNvSpPr/>
              <p:nvPr/>
            </p:nvSpPr>
            <p:spPr>
              <a:xfrm>
                <a:off x="397848" y="1024529"/>
                <a:ext cx="3125428" cy="3125428"/>
              </a:xfrm>
              <a:prstGeom prst="blockArc">
                <a:avLst>
                  <a:gd name="adj1" fmla="val 16418314"/>
                  <a:gd name="adj2" fmla="val 5247892"/>
                  <a:gd name="adj3" fmla="val 5020"/>
                </a:avLst>
              </a:prstGeom>
              <a:solidFill>
                <a:srgbClr val="59A9E3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2" name="Oval 1"/>
            <p:cNvSpPr/>
            <p:nvPr/>
          </p:nvSpPr>
          <p:spPr>
            <a:xfrm>
              <a:off x="4025274" y="1892594"/>
              <a:ext cx="1717374" cy="17173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2" name="Picture 11" descr="C:\Users\nkenanh\Downloads\icons8-robot-2-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555" y="1258787"/>
            <a:ext cx="701699" cy="70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>
            <a:stCxn id="8" idx="3"/>
          </p:cNvCxnSpPr>
          <p:nvPr/>
        </p:nvCxnSpPr>
        <p:spPr>
          <a:xfrm>
            <a:off x="3352800" y="2762251"/>
            <a:ext cx="433388" cy="122685"/>
          </a:xfrm>
          <a:prstGeom prst="straightConnector1">
            <a:avLst/>
          </a:prstGeom>
          <a:ln>
            <a:solidFill>
              <a:srgbClr val="59A9E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2408686"/>
            <a:ext cx="952500" cy="9525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5364161" y="2884936"/>
            <a:ext cx="433388" cy="0"/>
          </a:xfrm>
          <a:prstGeom prst="straightConnector1">
            <a:avLst/>
          </a:prstGeom>
          <a:ln>
            <a:solidFill>
              <a:srgbClr val="269D9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https://intesasoft.com/wp-content/uploads/2018/11/ford-otosan-logo-300x1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39" y="4622048"/>
            <a:ext cx="819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Dikdörtgen 18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4" y="4618811"/>
            <a:ext cx="669017" cy="36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7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73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lvl="0">
              <a:buClr>
                <a:srgbClr val="59A9E3"/>
              </a:buClr>
            </a:pPr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Proje İlerleme Durumu</a:t>
            </a:r>
            <a:endParaRPr sz="3200" b="0" i="0" u="none" strike="noStrike" cap="none" dirty="0">
              <a:solidFill>
                <a:srgbClr val="949494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 Light"/>
            </a:endParaRPr>
          </a:p>
        </p:txBody>
      </p:sp>
      <p:sp>
        <p:nvSpPr>
          <p:cNvPr id="4" name="AutoShape 2" descr="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C83B8AAD-E3E3-43CF-A912-B148BB2AF5EA}"/>
              </a:ext>
            </a:extLst>
          </p:cNvPr>
          <p:cNvSpPr txBox="1"/>
          <p:nvPr/>
        </p:nvSpPr>
        <p:spPr>
          <a:xfrm flipH="1">
            <a:off x="112310" y="929287"/>
            <a:ext cx="3560530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tr-T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Ön analiz toplantıları</a:t>
            </a:r>
          </a:p>
          <a:p>
            <a:r>
              <a:rPr lang="en-GB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tr-T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 paylaşımı</a:t>
            </a:r>
          </a:p>
          <a:p>
            <a:r>
              <a:rPr lang="en-GB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tr-T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Matematiksel Modelin Kurgulanması</a:t>
            </a:r>
          </a:p>
          <a:p>
            <a:r>
              <a:rPr lang="en-GB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tr-T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İlk Sonuçların Değerlendirilmesi</a:t>
            </a:r>
          </a:p>
        </p:txBody>
      </p:sp>
      <p:sp>
        <p:nvSpPr>
          <p:cNvPr id="41" name="Dikdörtgen 40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etin kutusu 24">
            <a:extLst>
              <a:ext uri="{FF2B5EF4-FFF2-40B4-BE49-F238E27FC236}">
                <a16:creationId xmlns:a16="http://schemas.microsoft.com/office/drawing/2014/main" id="{C83B8AAD-E3E3-43CF-A912-B148BB2AF5EA}"/>
              </a:ext>
            </a:extLst>
          </p:cNvPr>
          <p:cNvSpPr txBox="1"/>
          <p:nvPr/>
        </p:nvSpPr>
        <p:spPr>
          <a:xfrm flipH="1">
            <a:off x="3911142" y="929287"/>
            <a:ext cx="3448392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tr-TR" sz="1600" dirty="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Detay Analizin Yapılması</a:t>
            </a:r>
          </a:p>
          <a:p>
            <a:r>
              <a:rPr lang="en-GB" sz="16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tr-TR" sz="16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Yeni Modelin Kurulması</a:t>
            </a:r>
          </a:p>
          <a:p>
            <a:r>
              <a:rPr lang="en-GB" sz="16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tr-TR" sz="16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Yazılım ve Arayüz Geliştirmeleri</a:t>
            </a:r>
          </a:p>
          <a:p>
            <a:r>
              <a:rPr lang="en-GB" sz="16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tr-TR" sz="16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Test ve Devreye Alma</a:t>
            </a:r>
          </a:p>
        </p:txBody>
      </p:sp>
      <p:sp>
        <p:nvSpPr>
          <p:cNvPr id="7" name="Shape 156">
            <a:extLst>
              <a:ext uri="{FF2B5EF4-FFF2-40B4-BE49-F238E27FC236}">
                <a16:creationId xmlns:a16="http://schemas.microsoft.com/office/drawing/2014/main" id="{98A6B07B-7CC0-4E1D-BE0E-39889DD2275D}"/>
              </a:ext>
            </a:extLst>
          </p:cNvPr>
          <p:cNvSpPr txBox="1"/>
          <p:nvPr/>
        </p:nvSpPr>
        <p:spPr>
          <a:xfrm>
            <a:off x="7143750" y="0"/>
            <a:ext cx="200025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 lvl="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dirty="0">
              <a:solidFill>
                <a:srgbClr val="3F3F3F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Source Sans Pro"/>
            </a:endParaRPr>
          </a:p>
        </p:txBody>
      </p:sp>
      <p:sp>
        <p:nvSpPr>
          <p:cNvPr id="8" name="Shape 156">
            <a:extLst>
              <a:ext uri="{FF2B5EF4-FFF2-40B4-BE49-F238E27FC236}">
                <a16:creationId xmlns:a16="http://schemas.microsoft.com/office/drawing/2014/main" id="{7D8CBC5B-6D60-4E0E-9F81-A785BB792018}"/>
              </a:ext>
            </a:extLst>
          </p:cNvPr>
          <p:cNvSpPr txBox="1"/>
          <p:nvPr/>
        </p:nvSpPr>
        <p:spPr>
          <a:xfrm>
            <a:off x="8001000" y="0"/>
            <a:ext cx="1142999" cy="5143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 lvl="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dirty="0">
              <a:solidFill>
                <a:srgbClr val="3F3F3F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Source Sans Pro"/>
            </a:endParaRPr>
          </a:p>
        </p:txBody>
      </p:sp>
      <p:pic>
        <p:nvPicPr>
          <p:cNvPr id="1026" name="Picture 2" descr="a group of people posing for a photo">
            <a:extLst>
              <a:ext uri="{FF2B5EF4-FFF2-40B4-BE49-F238E27FC236}">
                <a16:creationId xmlns:a16="http://schemas.microsoft.com/office/drawing/2014/main" id="{EF29CE5B-F255-4D29-9F7D-96E4C505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9" y="3021873"/>
            <a:ext cx="2369361" cy="177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group of people posing for a photo">
            <a:extLst>
              <a:ext uri="{FF2B5EF4-FFF2-40B4-BE49-F238E27FC236}">
                <a16:creationId xmlns:a16="http://schemas.microsoft.com/office/drawing/2014/main" id="{177FDB49-AF59-4964-BD16-85DC27A48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52" y="3021872"/>
            <a:ext cx="2371556" cy="177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21D181F-2EC4-491A-B250-89453D2FB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0" y="2160599"/>
            <a:ext cx="609600" cy="6096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438574D-7D67-42F4-ABBE-AF5D2BD1E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784" y="808849"/>
            <a:ext cx="609600" cy="6096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50C219A-81C7-4AE3-A5D9-75FA7F1F0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8271" y="3021872"/>
            <a:ext cx="2371556" cy="17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ikdörtgen 40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156">
            <a:extLst>
              <a:ext uri="{FF2B5EF4-FFF2-40B4-BE49-F238E27FC236}">
                <a16:creationId xmlns:a16="http://schemas.microsoft.com/office/drawing/2014/main" id="{1E5D640F-00AE-4DBB-A1D5-78D9AD992910}"/>
              </a:ext>
            </a:extLst>
          </p:cNvPr>
          <p:cNvSpPr txBox="1"/>
          <p:nvPr/>
        </p:nvSpPr>
        <p:spPr>
          <a:xfrm>
            <a:off x="7143750" y="0"/>
            <a:ext cx="200025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 lvl="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dirty="0">
              <a:solidFill>
                <a:srgbClr val="3F3F3F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Source Sans Pro"/>
            </a:endParaRPr>
          </a:p>
        </p:txBody>
      </p:sp>
      <p:sp>
        <p:nvSpPr>
          <p:cNvPr id="38" name="Shape 373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lvl="0">
              <a:buClr>
                <a:srgbClr val="59A9E3"/>
              </a:buClr>
            </a:pPr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Proje İlerleme Durumu</a:t>
            </a:r>
            <a:endParaRPr sz="3200" b="0" i="0" u="none" strike="noStrike" cap="none" dirty="0">
              <a:solidFill>
                <a:srgbClr val="949494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 Light"/>
            </a:endParaRPr>
          </a:p>
        </p:txBody>
      </p:sp>
      <p:sp>
        <p:nvSpPr>
          <p:cNvPr id="4" name="AutoShape 2" descr="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73380" y="953311"/>
            <a:ext cx="5928480" cy="3539750"/>
            <a:chOff x="457200" y="615361"/>
            <a:chExt cx="5875607" cy="3539750"/>
          </a:xfrm>
        </p:grpSpPr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id="{C83B8AAD-E3E3-43CF-A912-B148BB2AF5EA}"/>
                </a:ext>
              </a:extLst>
            </p:cNvPr>
            <p:cNvSpPr txBox="1"/>
            <p:nvPr/>
          </p:nvSpPr>
          <p:spPr>
            <a:xfrm flipH="1">
              <a:off x="457200" y="615361"/>
              <a:ext cx="5875607" cy="265457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27000" lvl="2">
                <a:spcBef>
                  <a:spcPts val="320"/>
                </a:spcBef>
                <a:buClr>
                  <a:srgbClr val="A5A5A5"/>
                </a:buClr>
                <a:buSzPts val="1600"/>
              </a:pPr>
              <a:r>
                <a:rPr lang="tr-TR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Bir çok üretim değişkeninden sadece akımın ayarlanan / gerçekleşen verisine odaklanarak model kuruldu. </a:t>
              </a:r>
            </a:p>
            <a:p>
              <a:pPr marL="127000" lvl="2">
                <a:spcBef>
                  <a:spcPts val="320"/>
                </a:spcBef>
                <a:buClr>
                  <a:srgbClr val="A5A5A5"/>
                </a:buClr>
                <a:buSzPts val="1600"/>
              </a:pPr>
              <a:endPara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  <a:p>
              <a:pPr marL="127000" lvl="2">
                <a:spcBef>
                  <a:spcPts val="320"/>
                </a:spcBef>
                <a:buClr>
                  <a:srgbClr val="A5A5A5"/>
                </a:buClr>
                <a:buSzPts val="1600"/>
              </a:pPr>
              <a:r>
                <a:rPr lang="tr-TR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Manuel kalite kontrol verileri ile model öğretilmeye çalışıldı : </a:t>
              </a:r>
            </a:p>
            <a:p>
              <a:pPr marL="127000" lvl="2">
                <a:spcBef>
                  <a:spcPts val="320"/>
                </a:spcBef>
                <a:buClr>
                  <a:srgbClr val="A5A5A5"/>
                </a:buClr>
                <a:buSzPts val="1600"/>
              </a:pPr>
              <a:r>
                <a:rPr lang="tr-TR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8 Hata </a:t>
              </a:r>
              <a:r>
                <a:rPr lang="tr-TR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modu</a:t>
              </a:r>
              <a:r>
                <a:rPr lang="tr-TR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Source Sans Pro"/>
                </a:rPr>
                <a:t> gözlendi </a:t>
              </a:r>
            </a:p>
            <a:p>
              <a:pPr marL="127000" lvl="2">
                <a:spcBef>
                  <a:spcPts val="320"/>
                </a:spcBef>
                <a:buClr>
                  <a:srgbClr val="A5A5A5"/>
                </a:buClr>
                <a:buSzPts val="1600"/>
              </a:pP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Hatalı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punta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sayısının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azlığı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ve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bazı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hata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modlarının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toplu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halde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tr-TR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oluşması </a:t>
              </a:r>
              <a:endParaRPr lang="en-US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298450" lvl="2" indent="-171450">
                <a:spcBef>
                  <a:spcPts val="320"/>
                </a:spcBef>
                <a:buClr>
                  <a:srgbClr val="A5A5A5"/>
                </a:buClr>
                <a:buSzPts val="1600"/>
                <a:buFontTx/>
                <a:buChar char="-"/>
              </a:pP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Bazı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hata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modları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pilot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hatta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hali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hazırda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daha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hiç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görüntelemedi</a:t>
              </a:r>
              <a:r>
                <a:rPr lang="en-US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endPara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298450" lvl="2" indent="-171450">
                <a:spcBef>
                  <a:spcPts val="320"/>
                </a:spcBef>
                <a:buClr>
                  <a:srgbClr val="A5A5A5"/>
                </a:buClr>
                <a:buSzPts val="1600"/>
                <a:buFontTx/>
                <a:buChar char="-"/>
              </a:pPr>
              <a:endPara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298450" lvl="2" indent="-171450">
                <a:spcBef>
                  <a:spcPts val="320"/>
                </a:spcBef>
                <a:buClr>
                  <a:srgbClr val="A5A5A5"/>
                </a:buClr>
                <a:buSzPts val="1600"/>
                <a:buFontTx/>
                <a:buChar char="-"/>
              </a:pPr>
              <a:r>
                <a:rPr lang="tr-TR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Akım ayar / gerçekleşen verisinde farklar yeterli girdiyi veremedi / Bazı hata </a:t>
              </a:r>
              <a:r>
                <a:rPr lang="tr-TR" sz="1200" dirty="0" err="1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modlarının</a:t>
              </a:r>
              <a:r>
                <a:rPr lang="tr-TR" sz="1200" dirty="0">
                  <a:solidFill>
                    <a:schemeClr val="dk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akım verisine yansıması olmadı </a:t>
              </a:r>
            </a:p>
            <a:p>
              <a:pPr marL="127000" lvl="2">
                <a:spcBef>
                  <a:spcPts val="320"/>
                </a:spcBef>
                <a:buClr>
                  <a:srgbClr val="A5A5A5"/>
                </a:buClr>
                <a:buSzPts val="1600"/>
              </a:pPr>
              <a:endPara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  <a:p>
              <a:pPr marL="127000" lvl="2">
                <a:spcBef>
                  <a:spcPts val="320"/>
                </a:spcBef>
                <a:buClr>
                  <a:srgbClr val="A5A5A5"/>
                </a:buClr>
                <a:buSzPts val="1600"/>
              </a:pPr>
              <a:endPara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</p:txBody>
        </p:sp>
        <p:pic>
          <p:nvPicPr>
            <p:cNvPr id="1028" name="Picture 4" descr="Weld Schedu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73" y="3356491"/>
              <a:ext cx="2976105" cy="798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53B4C470-2181-4D71-8551-C9763AF72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22" y="3057861"/>
            <a:ext cx="3002886" cy="152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ACE419E-377E-441E-A854-AC7E24EAE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379" y="1476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wantec.com/webfiles/wp-content/uploads/2016/01/Spot-weldi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684526"/>
            <a:ext cx="3328416" cy="245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E9921B5E-F49B-4911-B936-5C7541F4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90" y="205602"/>
            <a:ext cx="8229600" cy="857250"/>
          </a:xfrm>
        </p:spPr>
        <p:txBody>
          <a:bodyPr/>
          <a:lstStyle/>
          <a:p>
            <a:pPr>
              <a:buClr>
                <a:srgbClr val="59A9E3"/>
              </a:buClr>
            </a:pPr>
            <a:r>
              <a:rPr lang="en-GB" dirty="0" err="1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Planlanan</a:t>
            </a:r>
            <a:r>
              <a:rPr lang="en-GB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 </a:t>
            </a:r>
            <a:r>
              <a:rPr lang="en-GB" dirty="0" err="1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Çalışmalar</a:t>
            </a:r>
            <a:endParaRPr lang="en-GB" dirty="0">
              <a:solidFill>
                <a:srgbClr val="59A9E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Arial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B7D8163-93D6-43E4-9505-6A4BE24D4535}"/>
              </a:ext>
            </a:extLst>
          </p:cNvPr>
          <p:cNvSpPr txBox="1"/>
          <p:nvPr/>
        </p:nvSpPr>
        <p:spPr>
          <a:xfrm>
            <a:off x="302979" y="1203078"/>
            <a:ext cx="5306412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Hata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modlarının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detaylı 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analizi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üretim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parametreleri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/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akım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çizelgesi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ile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ilişkileri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en-GB" sz="12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Makinalarda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toplanan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ama işlenmeyen 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diğer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üretim parametrelerin (basınç, süreler, soğutma sıvısı )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berlirlenmesi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/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anlamlandırılması</a:t>
            </a:r>
            <a:r>
              <a:rPr lang="en-GB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</a:p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Geri besleme sistemleri (</a:t>
            </a:r>
            <a:r>
              <a:rPr lang="tr-TR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image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tr-TR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processing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 </a:t>
            </a:r>
          </a:p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Hata </a:t>
            </a:r>
            <a:r>
              <a:rPr lang="tr-TR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modlarının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manuel olarak oluşturulması </a:t>
            </a:r>
          </a:p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2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Kestirimci</a:t>
            </a: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bakım çözümlerinin yol haritası (Duruş Analizi) </a:t>
            </a:r>
          </a:p>
          <a:p>
            <a:pPr marL="227013" indent="-227013">
              <a:spcBef>
                <a:spcPts val="3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2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 görselleştirilmesi ister belirlenmesi </a:t>
            </a:r>
          </a:p>
        </p:txBody>
      </p:sp>
      <p:sp>
        <p:nvSpPr>
          <p:cNvPr id="3" name="Dikdörtgen 2"/>
          <p:cNvSpPr/>
          <p:nvPr/>
        </p:nvSpPr>
        <p:spPr>
          <a:xfrm>
            <a:off x="5216116" y="2515633"/>
            <a:ext cx="1911927" cy="33778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Weld Sched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" y="3635622"/>
            <a:ext cx="2976105" cy="79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79F84E30-ABE6-4D1A-A36D-2F2B5ED0551A}"/>
              </a:ext>
            </a:extLst>
          </p:cNvPr>
          <p:cNvSpPr/>
          <p:nvPr/>
        </p:nvSpPr>
        <p:spPr>
          <a:xfrm>
            <a:off x="8001000" y="0"/>
            <a:ext cx="1143000" cy="5143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>
              <a:solidFill>
                <a:srgbClr val="3F3F3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4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Resim 13">
            <a:extLst>
              <a:ext uri="{FF2B5EF4-FFF2-40B4-BE49-F238E27FC236}">
                <a16:creationId xmlns:a16="http://schemas.microsoft.com/office/drawing/2014/main" id="{A2DDA87A-225D-4210-9AFA-E105DFB28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21" y="3175115"/>
            <a:ext cx="1361024" cy="680512"/>
          </a:xfrm>
          <a:prstGeom prst="rect">
            <a:avLst/>
          </a:prstGeom>
        </p:spPr>
      </p:pic>
      <p:sp>
        <p:nvSpPr>
          <p:cNvPr id="23" name="Shape 130"/>
          <p:cNvSpPr txBox="1"/>
          <p:nvPr/>
        </p:nvSpPr>
        <p:spPr>
          <a:xfrm>
            <a:off x="3506922" y="923481"/>
            <a:ext cx="5278500" cy="53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>
              <a:buClr>
                <a:srgbClr val="59A9E3"/>
              </a:buClr>
              <a:buSzPts val="3200"/>
            </a:pPr>
            <a:r>
              <a:rPr lang="tr-TR" sz="3200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Teşekkürler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5939" y="3038078"/>
            <a:ext cx="6150899" cy="757246"/>
            <a:chOff x="475939" y="2665284"/>
            <a:chExt cx="6150899" cy="757246"/>
          </a:xfrm>
        </p:grpSpPr>
        <p:sp>
          <p:nvSpPr>
            <p:cNvPr id="26" name="Shape 141"/>
            <p:cNvSpPr txBox="1"/>
            <p:nvPr/>
          </p:nvSpPr>
          <p:spPr>
            <a:xfrm>
              <a:off x="3351438" y="2734972"/>
              <a:ext cx="3275400" cy="645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400"/>
              </a:pPr>
              <a:r>
                <a:rPr lang="en-GB" i="1" dirty="0" err="1">
                  <a:solidFill>
                    <a:srgbClr val="0B5394"/>
                  </a:solidFill>
                  <a:latin typeface="Cambria"/>
                  <a:ea typeface="Cambria"/>
                  <a:cs typeface="Cambria"/>
                  <a:sym typeface="Cambria"/>
                </a:rPr>
                <a:t>Engin</a:t>
              </a:r>
              <a:r>
                <a:rPr lang="en-GB" i="1" dirty="0">
                  <a:solidFill>
                    <a:srgbClr val="0B5394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GB" i="1" dirty="0" err="1">
                  <a:solidFill>
                    <a:srgbClr val="0B5394"/>
                  </a:solidFill>
                  <a:latin typeface="Cambria"/>
                  <a:ea typeface="Cambria"/>
                  <a:cs typeface="Cambria"/>
                  <a:sym typeface="Cambria"/>
                </a:rPr>
                <a:t>Aktaş</a:t>
              </a:r>
              <a:r>
                <a:rPr lang="en-GB" i="1" dirty="0">
                  <a:solidFill>
                    <a:srgbClr val="0B5394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endParaRPr lang="tr-TR" i="1" dirty="0">
                <a:solidFill>
                  <a:srgbClr val="0B5394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lvl="0">
                <a:buSzPts val="1400"/>
              </a:pPr>
              <a:r>
                <a:rPr lang="tr-TR" i="1" dirty="0">
                  <a:solidFill>
                    <a:srgbClr val="0B5394"/>
                  </a:solidFill>
                  <a:latin typeface="Cambria"/>
                  <a:ea typeface="Cambria"/>
                  <a:cs typeface="Cambria"/>
                  <a:sym typeface="Cambria"/>
                </a:rPr>
                <a:t>Naim Kenan Hacıevliyagil 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75939" y="3380954"/>
              <a:ext cx="5577840" cy="41576"/>
              <a:chOff x="475939" y="3380954"/>
              <a:chExt cx="5577840" cy="41576"/>
            </a:xfrm>
          </p:grpSpPr>
          <p:sp>
            <p:nvSpPr>
              <p:cNvPr id="32" name="Shape 125"/>
              <p:cNvSpPr/>
              <p:nvPr/>
            </p:nvSpPr>
            <p:spPr>
              <a:xfrm>
                <a:off x="475939" y="3380954"/>
                <a:ext cx="1394461" cy="415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3" name="Shape 126"/>
              <p:cNvSpPr/>
              <p:nvPr/>
            </p:nvSpPr>
            <p:spPr>
              <a:xfrm>
                <a:off x="1870395" y="3380954"/>
                <a:ext cx="1394461" cy="41576"/>
              </a:xfrm>
              <a:prstGeom prst="rect">
                <a:avLst/>
              </a:prstGeom>
              <a:solidFill>
                <a:srgbClr val="59A9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4" name="Shape 127"/>
              <p:cNvSpPr/>
              <p:nvPr/>
            </p:nvSpPr>
            <p:spPr>
              <a:xfrm>
                <a:off x="3264860" y="3380954"/>
                <a:ext cx="1394461" cy="41576"/>
              </a:xfrm>
              <a:prstGeom prst="rect">
                <a:avLst/>
              </a:prstGeom>
              <a:solidFill>
                <a:srgbClr val="8FC6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5" name="Shape 128"/>
              <p:cNvSpPr/>
              <p:nvPr/>
            </p:nvSpPr>
            <p:spPr>
              <a:xfrm>
                <a:off x="4659318" y="3380954"/>
                <a:ext cx="1394461" cy="41576"/>
              </a:xfrm>
              <a:prstGeom prst="rect">
                <a:avLst/>
              </a:prstGeom>
              <a:solidFill>
                <a:srgbClr val="C6E2F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cxnSp>
          <p:nvCxnSpPr>
            <p:cNvPr id="28" name="Shape 131"/>
            <p:cNvCxnSpPr/>
            <p:nvPr/>
          </p:nvCxnSpPr>
          <p:spPr>
            <a:xfrm>
              <a:off x="1870395" y="2749690"/>
              <a:ext cx="0" cy="512086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29" name="Picture 2" descr="https://intesasoft.com/wp-content/uploads/2018/11/ford-otosan-logo-300x1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80" y="2665284"/>
              <a:ext cx="1211979" cy="605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nkenanh\Downloads\WhatsApp Image 2019-12-04 at 3.11.03 PM (1)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852" y="2665284"/>
              <a:ext cx="1093546" cy="667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hape 131"/>
            <p:cNvCxnSpPr/>
            <p:nvPr/>
          </p:nvCxnSpPr>
          <p:spPr>
            <a:xfrm>
              <a:off x="3264006" y="2749690"/>
              <a:ext cx="0" cy="512086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6" name="Dikdörtgen 15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>
            <a:extLst>
              <a:ext uri="{FF2B5EF4-FFF2-40B4-BE49-F238E27FC236}">
                <a16:creationId xmlns:a16="http://schemas.microsoft.com/office/drawing/2014/main" id="{3924E2D6-9AEF-47D3-91AD-1106E62060DE}"/>
              </a:ext>
            </a:extLst>
          </p:cNvPr>
          <p:cNvGrpSpPr/>
          <p:nvPr/>
        </p:nvGrpSpPr>
        <p:grpSpPr>
          <a:xfrm>
            <a:off x="2284544" y="2771775"/>
            <a:ext cx="6611805" cy="2200274"/>
            <a:chOff x="457200" y="769937"/>
            <a:chExt cx="3533775" cy="3696474"/>
          </a:xfrm>
        </p:grpSpPr>
        <p:sp>
          <p:nvSpPr>
            <p:cNvPr id="4" name="Rectangle 15">
              <a:extLst>
                <a:ext uri="{FF2B5EF4-FFF2-40B4-BE49-F238E27FC236}">
                  <a16:creationId xmlns:a16="http://schemas.microsoft.com/office/drawing/2014/main" id="{E5C6804F-36BF-4E6C-B70A-0514E5D36CBA}"/>
                </a:ext>
              </a:extLst>
            </p:cNvPr>
            <p:cNvSpPr/>
            <p:nvPr/>
          </p:nvSpPr>
          <p:spPr>
            <a:xfrm>
              <a:off x="457200" y="1047750"/>
              <a:ext cx="3533775" cy="341866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731520" rIns="182880" rtlCol="0" anchor="t"/>
            <a:lstStyle/>
            <a:p>
              <a:pPr>
                <a:spcBef>
                  <a:spcPts val="600"/>
                </a:spcBef>
                <a:buClr>
                  <a:srgbClr val="A5A5A5"/>
                </a:buClr>
                <a:buSzPts val="1800"/>
              </a:pPr>
              <a:endParaRPr lang="tr-TR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endParaRPr>
            </a:p>
          </p:txBody>
        </p:sp>
        <p:sp>
          <p:nvSpPr>
            <p:cNvPr id="5" name="AutoShape 2" descr="machinemetrics logo ile ilgili gÃ¶rsel sonucu"/>
            <p:cNvSpPr>
              <a:spLocks noChangeAspect="1" noChangeArrowheads="1"/>
            </p:cNvSpPr>
            <p:nvPr/>
          </p:nvSpPr>
          <p:spPr bwMode="auto">
            <a:xfrm>
              <a:off x="1069975" y="7699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130" name="Shape 130"/>
          <p:cNvSpPr txBox="1"/>
          <p:nvPr/>
        </p:nvSpPr>
        <p:spPr>
          <a:xfrm>
            <a:off x="3408225" y="4343725"/>
            <a:ext cx="5278500" cy="53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A9E3"/>
              </a:buClr>
              <a:buSzPts val="3200"/>
              <a:buFont typeface="Source Sans Pro Light"/>
              <a:buNone/>
            </a:pPr>
            <a:r>
              <a:rPr lang="tr-TR" sz="3200" dirty="0">
                <a:solidFill>
                  <a:srgbClr val="59A9E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EKLER</a:t>
            </a:r>
            <a:endParaRPr lang="tr-TR" sz="3200" b="0" i="0" u="none" strike="noStrike" cap="none" dirty="0">
              <a:solidFill>
                <a:srgbClr val="59A9E3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kdörtgen 62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" y="0"/>
            <a:ext cx="714374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hape 156">
            <a:extLst>
              <a:ext uri="{FF2B5EF4-FFF2-40B4-BE49-F238E27FC236}">
                <a16:creationId xmlns:a16="http://schemas.microsoft.com/office/drawing/2014/main" id="{AE95F0B7-77B9-4723-8949-D665C47E0BED}"/>
              </a:ext>
            </a:extLst>
          </p:cNvPr>
          <p:cNvSpPr txBox="1"/>
          <p:nvPr/>
        </p:nvSpPr>
        <p:spPr>
          <a:xfrm>
            <a:off x="7143750" y="0"/>
            <a:ext cx="200025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 lvl="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dirty="0">
              <a:solidFill>
                <a:srgbClr val="3F3F3F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Source Sans Pro"/>
            </a:endParaRPr>
          </a:p>
        </p:txBody>
      </p:sp>
      <p:sp>
        <p:nvSpPr>
          <p:cNvPr id="7" name="Shape 156">
            <a:extLst>
              <a:ext uri="{FF2B5EF4-FFF2-40B4-BE49-F238E27FC236}">
                <a16:creationId xmlns:a16="http://schemas.microsoft.com/office/drawing/2014/main" id="{0616304A-6A04-4BBE-8D37-6650ED314AE2}"/>
              </a:ext>
            </a:extLst>
          </p:cNvPr>
          <p:cNvSpPr txBox="1"/>
          <p:nvPr/>
        </p:nvSpPr>
        <p:spPr>
          <a:xfrm>
            <a:off x="8001000" y="0"/>
            <a:ext cx="1142999" cy="5143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 lvl="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dirty="0">
              <a:solidFill>
                <a:srgbClr val="3F3F3F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Source Sans Pro"/>
            </a:endParaRPr>
          </a:p>
        </p:txBody>
      </p:sp>
      <p:sp>
        <p:nvSpPr>
          <p:cNvPr id="5" name="Shape 373"/>
          <p:cNvSpPr txBox="1">
            <a:spLocks/>
          </p:cNvSpPr>
          <p:nvPr/>
        </p:nvSpPr>
        <p:spPr>
          <a:xfrm>
            <a:off x="457200" y="20597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3200" b="0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A9E3"/>
              </a:buClr>
            </a:pPr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Yapay Zeka Mimarisi 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4107" name="Group 4106"/>
          <p:cNvGrpSpPr/>
          <p:nvPr/>
        </p:nvGrpSpPr>
        <p:grpSpPr>
          <a:xfrm>
            <a:off x="460297" y="725138"/>
            <a:ext cx="6540735" cy="4326023"/>
            <a:chOff x="460297" y="725138"/>
            <a:chExt cx="6540735" cy="4326023"/>
          </a:xfrm>
        </p:grpSpPr>
        <p:grpSp>
          <p:nvGrpSpPr>
            <p:cNvPr id="107" name="Group 106"/>
            <p:cNvGrpSpPr/>
            <p:nvPr/>
          </p:nvGrpSpPr>
          <p:grpSpPr>
            <a:xfrm>
              <a:off x="4448593" y="4071723"/>
              <a:ext cx="1298845" cy="530270"/>
              <a:chOff x="1466231" y="4267794"/>
              <a:chExt cx="1298845" cy="530270"/>
            </a:xfrm>
          </p:grpSpPr>
          <p:pic>
            <p:nvPicPr>
              <p:cNvPr id="108" name="Picture 12" descr="https://lh6.googleusercontent.com/66-7-DNwot6-2q5v5AE4keZtshDSw2PD0hX_LgrfC1ZyzvaCC9CN9P7YbOzjLym5o-L7ZG5s-9PUOan8TrXgZ2r6Md2OXKTWZhjzvdbeqOsxnpfySkFL6YIqRZkA0TElcR-Bj4Ed5_nre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6231" y="4267794"/>
                <a:ext cx="832440" cy="530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15" descr="https://lh6.googleusercontent.com/7-tsig1Z1kY3qqt0Neo2NFLAJgcN0YegKCmb_bWqbfdQLQHexiBNGRWC4Bt3nJMudE8AOo7S596ZHkUP3pwpMunMHV5GJ4p960Gptza-hcbKdTY6HVdNCPQpvIkT53GaFfwXH8tyabUNg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1447" y="4327602"/>
                <a:ext cx="212006" cy="240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0" name="Rectangle 109"/>
              <p:cNvSpPr/>
              <p:nvPr/>
            </p:nvSpPr>
            <p:spPr>
              <a:xfrm>
                <a:off x="2087098" y="4585681"/>
                <a:ext cx="677978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600" dirty="0" err="1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DynamoDB</a:t>
                </a:r>
                <a:endParaRPr lang="en-IN" sz="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pic>
          <p:nvPicPr>
            <p:cNvPr id="3080" name="Picture 8" descr="https://lh4.googleusercontent.com/v4ylbH6mfbuPenqRAHqMS475zV0qaeM2suXmxSbBAYbg9g739t2FLnClbNHrkzdQgwpploAV4SzoqFXZcDkekoII-cVSTepOHeulgu7KAvOcGvOZd04V0s5XugBu0UH-EAEpCYs94Hdan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606" y="4101103"/>
              <a:ext cx="329838" cy="329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06" name="Group 4105"/>
            <p:cNvGrpSpPr/>
            <p:nvPr/>
          </p:nvGrpSpPr>
          <p:grpSpPr>
            <a:xfrm>
              <a:off x="1466231" y="4071723"/>
              <a:ext cx="1298845" cy="530270"/>
              <a:chOff x="1466231" y="4267794"/>
              <a:chExt cx="1298845" cy="530270"/>
            </a:xfrm>
          </p:grpSpPr>
          <p:pic>
            <p:nvPicPr>
              <p:cNvPr id="86" name="Picture 12" descr="https://lh6.googleusercontent.com/66-7-DNwot6-2q5v5AE4keZtshDSw2PD0hX_LgrfC1ZyzvaCC9CN9P7YbOzjLym5o-L7ZG5s-9PUOan8TrXgZ2r6Md2OXKTWZhjzvdbeqOsxnpfySkFL6YIqRZkA0TElcR-Bj4Ed5_nre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6231" y="4267794"/>
                <a:ext cx="832440" cy="530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7" name="Picture 15" descr="https://lh6.googleusercontent.com/7-tsig1Z1kY3qqt0Neo2NFLAJgcN0YegKCmb_bWqbfdQLQHexiBNGRWC4Bt3nJMudE8AOo7S596ZHkUP3pwpMunMHV5GJ4p960Gptza-hcbKdTY6HVdNCPQpvIkT53GaFfwXH8tyabUNg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1447" y="4327602"/>
                <a:ext cx="212006" cy="240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96" name="Rectangle 4095"/>
              <p:cNvSpPr/>
              <p:nvPr/>
            </p:nvSpPr>
            <p:spPr>
              <a:xfrm>
                <a:off x="2087098" y="4585681"/>
                <a:ext cx="677978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600" dirty="0" err="1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DynamoDB</a:t>
                </a:r>
                <a:endParaRPr lang="en-IN" sz="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sp>
          <p:nvSpPr>
            <p:cNvPr id="111" name="Rectangle 110"/>
            <p:cNvSpPr/>
            <p:nvPr/>
          </p:nvSpPr>
          <p:spPr>
            <a:xfrm>
              <a:off x="5922018" y="4406730"/>
              <a:ext cx="107901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API Gateway</a:t>
              </a:r>
            </a:p>
          </p:txBody>
        </p:sp>
        <p:pic>
          <p:nvPicPr>
            <p:cNvPr id="3081" name="Picture 9" descr="https://lh4.googleusercontent.com/3m1vZv9ROwGnUzEUccOLq1fUEpIPA9GlQreG_s4v9T8fNjFy6aOua-Ql63gkeVWetZoW5UTd6qazZ-pK2mfZ5jSgJqrkeZlcVHlLV8bRIITMxUOGMKPgl0GzBa9pr3elvHDqDKJypiT30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554" y="2365529"/>
              <a:ext cx="991858" cy="63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839374" y="2890259"/>
              <a:ext cx="1571762" cy="1912222"/>
            </a:xfrm>
            <a:prstGeom prst="rect">
              <a:avLst/>
            </a:prstGeom>
            <a:noFill/>
            <a:ln w="127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076" name="Picture 4" descr="https://lh6.googleusercontent.com/CDD7UqKve_EzP8aGnFG3rohdw7flO8u0coZXG9DZeqJM9IkAXjdGCebGSqhOmdtGYLZ-shNBBrPorq03e4N6LchuMmH6jxDPLXhUSRBkVLk16ywKF8-e96gmt6tM7H-_Sh8jTIaLaUCgE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352" y="725138"/>
              <a:ext cx="387016" cy="438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https://lh3.googleusercontent.com/_4a6rKZ7sLVC8SokZF3MNhwYsym2AcgwU9NApt4IV9uNG-teBgprbN0cBwZtvLc6W22ixqTApJ4cD-6Uncp7tm7czzXGcXPI1NwSgq4qJUKZrdWllPXH3BI6zR-11RK5jtdXhDgtlqthiQ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741" y="1045823"/>
              <a:ext cx="384535" cy="461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s://lh4.googleusercontent.com/8cJmEzzrFWIxgMJZ_Ksm3PUQ6ToyLJNo5YpXdHMzCewGT-GOSGLze-mtmBdKqPXLWS4KydxTORRIgZCCwE0uewW7dMWSzWff82mSsbOTa6PE8yPhPPWa4RHUjkfdYBsygFTlOjN04mapb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79" y="930889"/>
              <a:ext cx="848371" cy="82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https://lh6.googleusercontent.com/e3p3VoNdTHFYyUHZIhbEyME0OCP2IRJVUZvS0Y_avXiKEuHpwOqLyA1H072RjSeDuCIOQZhEpXagJbYho6KukNpLSZP_lE-6Fm2QxaL0KVHUoC8kE3wC5ihZQjaw7CRxKXmsccyfLSzb1w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417" y="1943027"/>
              <a:ext cx="411184" cy="439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https://lh5.googleusercontent.com/6ISKgFEa9bjdUnefv0sY8Kz0KKf8os_l0NL7VpX_O-JkDM2sdeFkGEqV2onO3BMp2GcEdDH3Qebou-ESkh5b-wKLhEH-T_0MhoQ0sbxwfmvFOwZhT-uUI5SFvqT1-wMG4FJp1j4jCKBJS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498" y="3137573"/>
              <a:ext cx="369178" cy="516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 descr="https://lh6.googleusercontent.com/CDD7UqKve_EzP8aGnFG3rohdw7flO8u0coZXG9DZeqJM9IkAXjdGCebGSqhOmdtGYLZ-shNBBrPorq03e4N6LchuMmH6jxDPLXhUSRBkVLk16ywKF8-e96gmt6tM7H-_Sh8jTIaLaUCgE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986" y="4591396"/>
              <a:ext cx="249078" cy="282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s://lh4.googleusercontent.com/v4ylbH6mfbuPenqRAHqMS475zV0qaeM2suXmxSbBAYbg9g739t2FLnClbNHrkzdQgwpploAV4SzoqFXZcDkekoII-cVSTepOHeulgu7KAvOcGvOZd04V0s5XugBu0UH-EAEpCYs94Hdan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206" y="1886011"/>
              <a:ext cx="553638" cy="55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931893" y="924023"/>
              <a:ext cx="96202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ML Model 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189685" y="1170244"/>
              <a:ext cx="871140" cy="393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anchor="ctr">
              <a:noAutofit/>
            </a:bodyPr>
            <a:lstStyle/>
            <a:p>
              <a:pPr algn="ctr"/>
              <a:r>
                <a:rPr lang="en-IN" sz="8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Validation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89685" y="1740817"/>
              <a:ext cx="871140" cy="393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anchor="ctr">
              <a:noAutofit/>
            </a:bodyPr>
            <a:lstStyle/>
            <a:p>
              <a:pPr algn="ctr"/>
              <a:r>
                <a:rPr lang="en-IN" sz="8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Training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189685" y="2311389"/>
              <a:ext cx="871140" cy="393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anchor="ctr">
              <a:noAutofit/>
            </a:bodyPr>
            <a:lstStyle/>
            <a:p>
              <a:pPr algn="ctr"/>
              <a:r>
                <a:rPr lang="en-IN" sz="8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Model Deployment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931893" y="2890259"/>
              <a:ext cx="96202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Production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975690" y="3144495"/>
              <a:ext cx="1299130" cy="1507174"/>
              <a:chOff x="2975690" y="3270546"/>
              <a:chExt cx="1299130" cy="1507174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2975690" y="3270546"/>
                <a:ext cx="1299130" cy="39383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en-IN" sz="8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Classification Model For joint errors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975690" y="3827215"/>
                <a:ext cx="1299130" cy="39383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en-IN" sz="8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Regression Model for joint fails prediction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75690" y="4383884"/>
                <a:ext cx="1299130" cy="39383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en-US" sz="8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Regression Model For Welding Machine Errors prediction</a:t>
                </a:r>
                <a:endParaRPr lang="en-IN" sz="8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686314" y="3701164"/>
              <a:ext cx="905546" cy="393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anchor="ctr">
              <a:noAutofit/>
            </a:bodyPr>
            <a:lstStyle/>
            <a:p>
              <a:pPr algn="ctr"/>
              <a:r>
                <a:rPr lang="en-IN" sz="8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Data Processing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60297" y="3024637"/>
              <a:ext cx="1005649" cy="1746891"/>
              <a:chOff x="460297" y="3052610"/>
              <a:chExt cx="1005649" cy="1746891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460297" y="3052610"/>
                <a:ext cx="1005649" cy="39383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en-IN" sz="8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Ford QC Data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60297" y="3729137"/>
                <a:ext cx="1005649" cy="39383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en-IN" sz="8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Ford </a:t>
                </a:r>
                <a:r>
                  <a:rPr lang="en-IN" sz="800" dirty="0" err="1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Otosan</a:t>
                </a:r>
                <a:r>
                  <a:rPr lang="en-IN" sz="8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Welding </a:t>
                </a:r>
                <a:r>
                  <a:rPr lang="en-IN" sz="800" dirty="0" err="1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IoT</a:t>
                </a:r>
                <a:r>
                  <a:rPr lang="en-IN" sz="8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Data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60297" y="4405665"/>
                <a:ext cx="1005649" cy="39383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en-IN" sz="8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Welding Machine  Maintenance Data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4712087" y="3701164"/>
              <a:ext cx="905546" cy="393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anchor="ctr">
              <a:noAutofit/>
            </a:bodyPr>
            <a:lstStyle/>
            <a:p>
              <a:pPr algn="ctr"/>
              <a:r>
                <a:rPr lang="en-IN" sz="8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Output Data Set 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038718" y="3701164"/>
              <a:ext cx="905546" cy="393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anchor="ctr">
              <a:noAutofit/>
            </a:bodyPr>
            <a:lstStyle/>
            <a:p>
              <a:pPr algn="ctr"/>
              <a:r>
                <a:rPr lang="en-IN" sz="8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Reporting</a:t>
              </a:r>
            </a:p>
          </p:txBody>
        </p:sp>
        <p:cxnSp>
          <p:nvCxnSpPr>
            <p:cNvPr id="42" name="Shape 131"/>
            <p:cNvCxnSpPr>
              <a:stCxn id="31" idx="1"/>
              <a:endCxn id="33" idx="3"/>
            </p:cNvCxnSpPr>
            <p:nvPr/>
          </p:nvCxnSpPr>
          <p:spPr>
            <a:xfrm flipH="1">
              <a:off x="1465946" y="3898082"/>
              <a:ext cx="220368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45" name="Shape 131"/>
            <p:cNvCxnSpPr>
              <a:stCxn id="31" idx="1"/>
              <a:endCxn id="32" idx="3"/>
            </p:cNvCxnSpPr>
            <p:nvPr/>
          </p:nvCxnSpPr>
          <p:spPr>
            <a:xfrm rot="10800000">
              <a:off x="1465946" y="3221556"/>
              <a:ext cx="220368" cy="676527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52" name="Shape 131"/>
            <p:cNvCxnSpPr>
              <a:stCxn id="29" idx="1"/>
              <a:endCxn id="31" idx="3"/>
            </p:cNvCxnSpPr>
            <p:nvPr/>
          </p:nvCxnSpPr>
          <p:spPr>
            <a:xfrm flipH="1">
              <a:off x="2591860" y="3898082"/>
              <a:ext cx="383830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56" name="Shape 131"/>
            <p:cNvCxnSpPr>
              <a:stCxn id="29" idx="0"/>
              <a:endCxn id="28" idx="2"/>
            </p:cNvCxnSpPr>
            <p:nvPr/>
          </p:nvCxnSpPr>
          <p:spPr>
            <a:xfrm flipV="1">
              <a:off x="3625255" y="3538331"/>
              <a:ext cx="0" cy="162833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62" name="Shape 131"/>
            <p:cNvCxnSpPr>
              <a:stCxn id="30" idx="0"/>
            </p:cNvCxnSpPr>
            <p:nvPr/>
          </p:nvCxnSpPr>
          <p:spPr>
            <a:xfrm flipH="1" flipV="1">
              <a:off x="3625253" y="4095000"/>
              <a:ext cx="2" cy="162833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65" name="Shape 131"/>
            <p:cNvCxnSpPr>
              <a:stCxn id="28" idx="0"/>
              <a:endCxn id="26" idx="2"/>
            </p:cNvCxnSpPr>
            <p:nvPr/>
          </p:nvCxnSpPr>
          <p:spPr>
            <a:xfrm flipV="1">
              <a:off x="3625255" y="2705225"/>
              <a:ext cx="0" cy="43927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sp>
          <p:nvSpPr>
            <p:cNvPr id="68" name="Rectangle 67"/>
            <p:cNvSpPr/>
            <p:nvPr/>
          </p:nvSpPr>
          <p:spPr>
            <a:xfrm>
              <a:off x="2839374" y="921759"/>
              <a:ext cx="1571762" cy="1912222"/>
            </a:xfrm>
            <a:prstGeom prst="rect">
              <a:avLst/>
            </a:prstGeom>
            <a:noFill/>
            <a:ln w="127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69" name="Shape 131"/>
            <p:cNvCxnSpPr>
              <a:stCxn id="26" idx="0"/>
              <a:endCxn id="25" idx="2"/>
            </p:cNvCxnSpPr>
            <p:nvPr/>
          </p:nvCxnSpPr>
          <p:spPr>
            <a:xfrm flipV="1">
              <a:off x="3625255" y="2134653"/>
              <a:ext cx="0" cy="176736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72" name="Shape 131"/>
            <p:cNvCxnSpPr>
              <a:stCxn id="25" idx="0"/>
              <a:endCxn id="8" idx="2"/>
            </p:cNvCxnSpPr>
            <p:nvPr/>
          </p:nvCxnSpPr>
          <p:spPr>
            <a:xfrm flipV="1">
              <a:off x="3625255" y="1564080"/>
              <a:ext cx="0" cy="176737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75" name="Shape 131"/>
            <p:cNvCxnSpPr>
              <a:stCxn id="40" idx="1"/>
              <a:endCxn id="28" idx="3"/>
            </p:cNvCxnSpPr>
            <p:nvPr/>
          </p:nvCxnSpPr>
          <p:spPr>
            <a:xfrm rot="10800000">
              <a:off x="4274821" y="3341414"/>
              <a:ext cx="437267" cy="556669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76" name="Shape 131"/>
            <p:cNvCxnSpPr>
              <a:stCxn id="40" idx="1"/>
              <a:endCxn id="30" idx="3"/>
            </p:cNvCxnSpPr>
            <p:nvPr/>
          </p:nvCxnSpPr>
          <p:spPr>
            <a:xfrm rot="10800000" flipV="1">
              <a:off x="4274821" y="3898081"/>
              <a:ext cx="437267" cy="556669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82" name="Shape 131"/>
            <p:cNvCxnSpPr>
              <a:stCxn id="40" idx="1"/>
              <a:endCxn id="29" idx="3"/>
            </p:cNvCxnSpPr>
            <p:nvPr/>
          </p:nvCxnSpPr>
          <p:spPr>
            <a:xfrm flipH="1">
              <a:off x="4274820" y="3898082"/>
              <a:ext cx="437267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49" name="Shape 131"/>
            <p:cNvCxnSpPr>
              <a:stCxn id="31" idx="1"/>
              <a:endCxn id="34" idx="3"/>
            </p:cNvCxnSpPr>
            <p:nvPr/>
          </p:nvCxnSpPr>
          <p:spPr>
            <a:xfrm rot="10800000" flipV="1">
              <a:off x="1465946" y="3898082"/>
              <a:ext cx="220368" cy="676528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sp>
          <p:nvSpPr>
            <p:cNvPr id="88" name="Rectangle 87"/>
            <p:cNvSpPr/>
            <p:nvPr/>
          </p:nvSpPr>
          <p:spPr>
            <a:xfrm>
              <a:off x="1886580" y="2394991"/>
              <a:ext cx="677978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sz="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Tensor Flow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686062" y="1518557"/>
              <a:ext cx="107901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Amazon  SageMaker</a:t>
              </a:r>
            </a:p>
            <a:p>
              <a:pPr algn="ctr"/>
              <a:r>
                <a:rPr lang="sv-SE" sz="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Amazon  SageMake Neo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572000" y="1158013"/>
              <a:ext cx="107901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Cloud Watch</a:t>
              </a:r>
            </a:p>
          </p:txBody>
        </p:sp>
        <p:cxnSp>
          <p:nvCxnSpPr>
            <p:cNvPr id="91" name="Shape 131"/>
            <p:cNvCxnSpPr>
              <a:stCxn id="8" idx="3"/>
              <a:endCxn id="40" idx="0"/>
            </p:cNvCxnSpPr>
            <p:nvPr/>
          </p:nvCxnSpPr>
          <p:spPr>
            <a:xfrm>
              <a:off x="4060825" y="1367162"/>
              <a:ext cx="1104035" cy="2334002"/>
            </a:xfrm>
            <a:prstGeom prst="bentConnector2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94" name="Shape 131"/>
            <p:cNvCxnSpPr>
              <a:stCxn id="8" idx="3"/>
              <a:endCxn id="41" idx="0"/>
            </p:cNvCxnSpPr>
            <p:nvPr/>
          </p:nvCxnSpPr>
          <p:spPr>
            <a:xfrm>
              <a:off x="4060825" y="1367162"/>
              <a:ext cx="2430666" cy="2334002"/>
            </a:xfrm>
            <a:prstGeom prst="bentConnector2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cxnSp>
          <p:nvCxnSpPr>
            <p:cNvPr id="99" name="Shape 131"/>
            <p:cNvCxnSpPr>
              <a:stCxn id="41" idx="1"/>
              <a:endCxn id="40" idx="3"/>
            </p:cNvCxnSpPr>
            <p:nvPr/>
          </p:nvCxnSpPr>
          <p:spPr>
            <a:xfrm flipH="1">
              <a:off x="5617633" y="3898082"/>
              <a:ext cx="421085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arrow" w="sm" len="sm"/>
              <a:tailEnd type="none" w="sm" len="sm"/>
            </a:ln>
          </p:spPr>
        </p:cxnSp>
        <p:sp>
          <p:nvSpPr>
            <p:cNvPr id="112" name="Rectangle 111"/>
            <p:cNvSpPr/>
            <p:nvPr/>
          </p:nvSpPr>
          <p:spPr>
            <a:xfrm>
              <a:off x="5922018" y="4866495"/>
              <a:ext cx="107901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Cloud Watch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79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kdörtgen 33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156">
            <a:extLst>
              <a:ext uri="{FF2B5EF4-FFF2-40B4-BE49-F238E27FC236}">
                <a16:creationId xmlns:a16="http://schemas.microsoft.com/office/drawing/2014/main" id="{AE95F0B7-77B9-4723-8949-D665C47E0BED}"/>
              </a:ext>
            </a:extLst>
          </p:cNvPr>
          <p:cNvSpPr txBox="1"/>
          <p:nvPr/>
        </p:nvSpPr>
        <p:spPr>
          <a:xfrm>
            <a:off x="7143750" y="4848"/>
            <a:ext cx="200025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 lvl="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sz="1000" dirty="0">
              <a:solidFill>
                <a:srgbClr val="3F3F3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sp>
        <p:nvSpPr>
          <p:cNvPr id="29" name="Shape 156">
            <a:extLst>
              <a:ext uri="{FF2B5EF4-FFF2-40B4-BE49-F238E27FC236}">
                <a16:creationId xmlns:a16="http://schemas.microsoft.com/office/drawing/2014/main" id="{0616304A-6A04-4BBE-8D37-6650ED314AE2}"/>
              </a:ext>
            </a:extLst>
          </p:cNvPr>
          <p:cNvSpPr txBox="1"/>
          <p:nvPr/>
        </p:nvSpPr>
        <p:spPr>
          <a:xfrm>
            <a:off x="8001000" y="4848"/>
            <a:ext cx="1142999" cy="5143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1828800" bIns="36000" anchor="ctr" anchorCtr="0">
            <a:noAutofit/>
          </a:bodyPr>
          <a:lstStyle/>
          <a:p>
            <a:pPr marL="457200" lvl="0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sz="1000" dirty="0">
              <a:solidFill>
                <a:srgbClr val="3F3F3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sp>
        <p:nvSpPr>
          <p:cNvPr id="4" name="Shape 393"/>
          <p:cNvSpPr/>
          <p:nvPr/>
        </p:nvSpPr>
        <p:spPr>
          <a:xfrm>
            <a:off x="251978" y="771305"/>
            <a:ext cx="883329" cy="9002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1000" dirty="0">
                <a:solidFill>
                  <a:schemeClr val="l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Yükleme ve Hazırlama</a:t>
            </a:r>
            <a:endParaRPr sz="1000" dirty="0">
              <a:solidFill>
                <a:schemeClr val="lt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Shape 382"/>
          <p:cNvSpPr txBox="1"/>
          <p:nvPr/>
        </p:nvSpPr>
        <p:spPr>
          <a:xfrm>
            <a:off x="160511" y="3298823"/>
            <a:ext cx="14590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000" b="1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 Kaynakları </a:t>
            </a:r>
            <a:endParaRPr sz="1000" b="1" i="0" u="none" strike="noStrike" cap="none" dirty="0">
              <a:solidFill>
                <a:srgbClr val="0070C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Arial"/>
            </a:endParaRPr>
          </a:p>
        </p:txBody>
      </p:sp>
      <p:sp>
        <p:nvSpPr>
          <p:cNvPr id="6" name="Akış Çizelgesi: Manyetik Disk 5"/>
          <p:cNvSpPr/>
          <p:nvPr/>
        </p:nvSpPr>
        <p:spPr>
          <a:xfrm>
            <a:off x="311030" y="2366821"/>
            <a:ext cx="693076" cy="843378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DW </a:t>
            </a:r>
            <a:endParaRPr lang="en-US" sz="1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Akış Çizelgesi: Çok Sayıda Belge 6"/>
          <p:cNvSpPr/>
          <p:nvPr/>
        </p:nvSpPr>
        <p:spPr>
          <a:xfrm>
            <a:off x="1748405" y="652167"/>
            <a:ext cx="1163471" cy="1138561"/>
          </a:xfrm>
          <a:prstGeom prst="flowChartMulti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Hazırlanmış Veri Seti</a:t>
            </a:r>
            <a:endParaRPr lang="en-US" sz="1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Akış Çizelgesi: Belge 7"/>
          <p:cNvSpPr/>
          <p:nvPr/>
        </p:nvSpPr>
        <p:spPr>
          <a:xfrm>
            <a:off x="3577701" y="686938"/>
            <a:ext cx="849333" cy="874450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Teaching</a:t>
            </a:r>
            <a:r>
              <a:rPr lang="tr-TR" sz="1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Data</a:t>
            </a:r>
            <a:endParaRPr lang="en-US" sz="1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Akış Çizelgesi: Belge 8"/>
          <p:cNvSpPr/>
          <p:nvPr/>
        </p:nvSpPr>
        <p:spPr>
          <a:xfrm>
            <a:off x="2805511" y="2118527"/>
            <a:ext cx="849333" cy="874450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Test Verisi</a:t>
            </a:r>
            <a:endParaRPr lang="en-US" sz="1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Shape 393"/>
          <p:cNvSpPr/>
          <p:nvPr/>
        </p:nvSpPr>
        <p:spPr>
          <a:xfrm>
            <a:off x="5143644" y="652167"/>
            <a:ext cx="883329" cy="8440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1000" dirty="0">
                <a:solidFill>
                  <a:schemeClr val="l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Öğrenme Algoritması </a:t>
            </a:r>
            <a:endParaRPr sz="1000" dirty="0">
              <a:solidFill>
                <a:schemeClr val="lt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Shape 393"/>
          <p:cNvSpPr/>
          <p:nvPr/>
        </p:nvSpPr>
        <p:spPr>
          <a:xfrm>
            <a:off x="6781725" y="581860"/>
            <a:ext cx="973429" cy="9846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1000" dirty="0">
                <a:solidFill>
                  <a:schemeClr val="l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Model </a:t>
            </a:r>
            <a:endParaRPr sz="1000" dirty="0">
              <a:solidFill>
                <a:schemeClr val="lt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" name="Shape 393"/>
          <p:cNvSpPr/>
          <p:nvPr/>
        </p:nvSpPr>
        <p:spPr>
          <a:xfrm>
            <a:off x="6781724" y="2049596"/>
            <a:ext cx="973429" cy="9002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1000" dirty="0" err="1">
                <a:solidFill>
                  <a:schemeClr val="l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Validasyon</a:t>
            </a:r>
            <a:r>
              <a:rPr lang="tr-TR" sz="1000" dirty="0">
                <a:solidFill>
                  <a:schemeClr val="l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(Doğrulama)</a:t>
            </a:r>
            <a:endParaRPr sz="1000" dirty="0">
              <a:solidFill>
                <a:schemeClr val="lt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3" name="Shape 393"/>
          <p:cNvSpPr/>
          <p:nvPr/>
        </p:nvSpPr>
        <p:spPr>
          <a:xfrm>
            <a:off x="6730283" y="3298823"/>
            <a:ext cx="973429" cy="686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1000" dirty="0">
                <a:solidFill>
                  <a:schemeClr val="l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Hassasiyet Kestirimi</a:t>
            </a:r>
            <a:endParaRPr sz="1000" dirty="0">
              <a:solidFill>
                <a:schemeClr val="lt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4" name="Köşeli Çift Ayraç 13"/>
          <p:cNvSpPr/>
          <p:nvPr/>
        </p:nvSpPr>
        <p:spPr>
          <a:xfrm>
            <a:off x="112436" y="4175203"/>
            <a:ext cx="2695174" cy="91440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5" name="Köşeli Çift Ayraç 14"/>
          <p:cNvSpPr/>
          <p:nvPr/>
        </p:nvSpPr>
        <p:spPr>
          <a:xfrm>
            <a:off x="2708540" y="4175203"/>
            <a:ext cx="2695174" cy="91440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6" name="Köşeli Çift Ayraç 15"/>
          <p:cNvSpPr/>
          <p:nvPr/>
        </p:nvSpPr>
        <p:spPr>
          <a:xfrm>
            <a:off x="5434138" y="4184620"/>
            <a:ext cx="2695174" cy="91440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266426" y="4184620"/>
            <a:ext cx="2286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0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Verinin işleme ortamına aktarılması,  Veri Hazırlama (doğru format, değişkenler, </a:t>
            </a:r>
            <a:r>
              <a:rPr lang="tr-TR" sz="1000" dirty="0" err="1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anonimizasyon</a:t>
            </a:r>
            <a:r>
              <a:rPr lang="tr-TR" sz="10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temizleme, eksik veri tamamlama, zenginleştirme, özellik mühendisliği)</a:t>
            </a:r>
            <a:endParaRPr lang="en-US" sz="1000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8" name="Düz Ok Bağlayıcısı 17"/>
          <p:cNvCxnSpPr/>
          <p:nvPr/>
        </p:nvCxnSpPr>
        <p:spPr>
          <a:xfrm flipV="1">
            <a:off x="657568" y="1790728"/>
            <a:ext cx="0" cy="44416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/>
          <p:cNvCxnSpPr/>
          <p:nvPr/>
        </p:nvCxnSpPr>
        <p:spPr>
          <a:xfrm>
            <a:off x="1226634" y="1161877"/>
            <a:ext cx="369944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/>
          <p:cNvCxnSpPr/>
          <p:nvPr/>
        </p:nvCxnSpPr>
        <p:spPr>
          <a:xfrm>
            <a:off x="3045206" y="1117950"/>
            <a:ext cx="532495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Ok Bağlayıcısı 20"/>
          <p:cNvCxnSpPr/>
          <p:nvPr/>
        </p:nvCxnSpPr>
        <p:spPr>
          <a:xfrm>
            <a:off x="3183661" y="1117950"/>
            <a:ext cx="0" cy="52037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Ok Bağlayıcısı 21"/>
          <p:cNvCxnSpPr/>
          <p:nvPr/>
        </p:nvCxnSpPr>
        <p:spPr>
          <a:xfrm>
            <a:off x="4499778" y="1074186"/>
            <a:ext cx="532495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Ok Bağlayıcısı 22"/>
          <p:cNvCxnSpPr/>
          <p:nvPr/>
        </p:nvCxnSpPr>
        <p:spPr>
          <a:xfrm>
            <a:off x="6112988" y="1069492"/>
            <a:ext cx="532495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Düz Ok Bağlayıcısı 23"/>
          <p:cNvCxnSpPr/>
          <p:nvPr/>
        </p:nvCxnSpPr>
        <p:spPr>
          <a:xfrm>
            <a:off x="7216997" y="1598149"/>
            <a:ext cx="0" cy="41466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Ok Bağlayıcısı 24"/>
          <p:cNvCxnSpPr/>
          <p:nvPr/>
        </p:nvCxnSpPr>
        <p:spPr>
          <a:xfrm flipV="1">
            <a:off x="3880624" y="2555752"/>
            <a:ext cx="2764859" cy="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ikdörtgen 25"/>
          <p:cNvSpPr/>
          <p:nvPr/>
        </p:nvSpPr>
        <p:spPr>
          <a:xfrm>
            <a:off x="3150208" y="4275613"/>
            <a:ext cx="1848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0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Öğrenme ve Test etme verilerinin ayrıştırılması. Bu sayede modelin hassasiyeti doğrulanabilir </a:t>
            </a:r>
            <a:endParaRPr lang="en-US" sz="1000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7" name="Dikdörtgen 26"/>
          <p:cNvSpPr/>
          <p:nvPr/>
        </p:nvSpPr>
        <p:spPr>
          <a:xfrm>
            <a:off x="5906542" y="4261564"/>
            <a:ext cx="18486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0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Seçilen istatiksel model hipoteze karşı </a:t>
            </a:r>
            <a:r>
              <a:rPr lang="tr-TR" sz="1000" dirty="0" err="1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parametrize</a:t>
            </a:r>
            <a:r>
              <a:rPr lang="tr-TR" sz="10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edilir. Bu </a:t>
            </a:r>
            <a:r>
              <a:rPr lang="tr-TR" sz="1000" dirty="0" err="1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iteratif</a:t>
            </a:r>
            <a:r>
              <a:rPr lang="tr-TR" sz="10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bir süreçtir. ‘Best </a:t>
            </a:r>
            <a:r>
              <a:rPr lang="tr-TR" sz="1000" dirty="0" err="1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Fit’i</a:t>
            </a:r>
            <a:r>
              <a:rPr lang="tr-TR" sz="10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bulmak için bir çok model / parametre denenir </a:t>
            </a:r>
            <a:endParaRPr lang="en-US" sz="1000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0" name="Picture 15" descr="C:\Users\nkenanh\Downloads\icons8-cloud-user-group-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075" y="828601"/>
            <a:ext cx="392847" cy="39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nkenanh\Downloads\icons8-network-2-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11" y="3388140"/>
            <a:ext cx="508174" cy="50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nkenanh\Downloads\icons8-customer-insight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426" y="2289379"/>
            <a:ext cx="448145" cy="4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hape 373"/>
          <p:cNvSpPr txBox="1">
            <a:spLocks/>
          </p:cNvSpPr>
          <p:nvPr/>
        </p:nvSpPr>
        <p:spPr>
          <a:xfrm>
            <a:off x="609600" y="-2262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494"/>
              </a:buClr>
              <a:buSzPts val="1400"/>
              <a:buFont typeface="Source Sans Pro Light"/>
              <a:buNone/>
              <a:defRPr sz="3200" b="0" i="0" u="none" strike="noStrike" cap="none">
                <a:solidFill>
                  <a:srgbClr val="949494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A9E3"/>
              </a:buClr>
            </a:pPr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YZ Model Geliştirme Döngüsü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Dikdörtgen 15">
            <a:extLst>
              <a:ext uri="{FF2B5EF4-FFF2-40B4-BE49-F238E27FC236}">
                <a16:creationId xmlns:a16="http://schemas.microsoft.com/office/drawing/2014/main" id="{8C43A3F7-BD14-4D60-88A2-A98E5B16846A}"/>
              </a:ext>
            </a:extLst>
          </p:cNvPr>
          <p:cNvSpPr/>
          <p:nvPr/>
        </p:nvSpPr>
        <p:spPr>
          <a:xfrm>
            <a:off x="7422669" y="1"/>
            <a:ext cx="1724506" cy="5143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40" tIns="182880" rIns="182880" bIns="9144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Arial"/>
              <a:buNone/>
              <a:tabLst/>
              <a:defRPr/>
            </a:pPr>
            <a:endParaRPr kumimoji="0" lang="tr-TR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Source Sans Pro"/>
              <a:ea typeface="+mn-ea"/>
              <a:cs typeface="Arial"/>
              <a:sym typeface="Arial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9706" y="375086"/>
            <a:ext cx="8946487" cy="326696"/>
          </a:xfrm>
        </p:spPr>
        <p:txBody>
          <a:bodyPr/>
          <a:lstStyle/>
          <a:p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Kocaeli Araç Modelleri</a:t>
            </a:r>
            <a:r>
              <a:rPr lang="tr-TR" dirty="0"/>
              <a:t>		</a:t>
            </a:r>
            <a:br>
              <a:rPr lang="tr-TR" sz="1050" dirty="0">
                <a:solidFill>
                  <a:schemeClr val="tx1"/>
                </a:solidFill>
              </a:rPr>
            </a:b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29698" y="1264624"/>
            <a:ext cx="1510445" cy="493162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E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tr-TR" sz="15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Transıt</a:t>
            </a:r>
          </a:p>
          <a:p>
            <a:pPr algn="ctr" defTabSz="685800">
              <a:buClrTx/>
            </a:pPr>
            <a:endParaRPr lang="tr-TR" sz="75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 defTabSz="685800">
              <a:buClrTx/>
            </a:pPr>
            <a:r>
              <a:rPr lang="tr-TR" sz="135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160.000</a:t>
            </a:r>
            <a:endParaRPr lang="en-US" sz="12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26020" y="346359"/>
            <a:ext cx="1917803" cy="436120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E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tr-TR" sz="1600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Yıllık ÜRETİM KAPASİTELERİ</a:t>
            </a:r>
            <a:endParaRPr lang="en-US" sz="1600" u="sng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29697" y="2645004"/>
            <a:ext cx="1510445" cy="493162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E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tr-TR" sz="15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CUSTOM</a:t>
            </a:r>
          </a:p>
          <a:p>
            <a:pPr algn="ctr" defTabSz="685800">
              <a:buClrTx/>
            </a:pPr>
            <a:endParaRPr lang="tr-TR" sz="75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 defTabSz="685800">
              <a:buClrTx/>
            </a:pPr>
            <a:r>
              <a:rPr lang="tr-TR" sz="135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180.000</a:t>
            </a:r>
            <a:endParaRPr lang="en-US" sz="12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29697" y="4025384"/>
            <a:ext cx="1510445" cy="493162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2E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tr-TR" sz="15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COURIER</a:t>
            </a:r>
          </a:p>
          <a:p>
            <a:pPr algn="ctr" defTabSz="685800">
              <a:buClrTx/>
            </a:pPr>
            <a:endParaRPr lang="tr-TR" sz="75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 defTabSz="685800">
              <a:buClrTx/>
            </a:pPr>
            <a:r>
              <a:rPr lang="tr-TR" sz="135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110.000</a:t>
            </a:r>
            <a:endParaRPr lang="en-US" sz="12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12" y="808287"/>
            <a:ext cx="6841448" cy="416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8512" y="403668"/>
            <a:ext cx="8426977" cy="4643253"/>
            <a:chOff x="478015" y="162447"/>
            <a:chExt cx="11235969" cy="6507567"/>
          </a:xfrm>
        </p:grpSpPr>
        <p:grpSp>
          <p:nvGrpSpPr>
            <p:cNvPr id="5" name="Group 4"/>
            <p:cNvGrpSpPr/>
            <p:nvPr/>
          </p:nvGrpSpPr>
          <p:grpSpPr>
            <a:xfrm>
              <a:off x="478015" y="162447"/>
              <a:ext cx="11235969" cy="6507567"/>
              <a:chOff x="478015" y="162447"/>
              <a:chExt cx="11235969" cy="650756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78015" y="162447"/>
                <a:ext cx="11235969" cy="6497053"/>
                <a:chOff x="482789" y="110089"/>
                <a:chExt cx="11235969" cy="649705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1" name="Cloud 10"/>
                <p:cNvSpPr/>
                <p:nvPr/>
              </p:nvSpPr>
              <p:spPr>
                <a:xfrm rot="20593236">
                  <a:off x="1615697" y="772663"/>
                  <a:ext cx="7825626" cy="4584555"/>
                </a:xfrm>
                <a:prstGeom prst="clou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0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Cloud 13"/>
                <p:cNvSpPr/>
                <p:nvPr/>
              </p:nvSpPr>
              <p:spPr>
                <a:xfrm>
                  <a:off x="878305" y="110089"/>
                  <a:ext cx="10840453" cy="6497053"/>
                </a:xfrm>
                <a:prstGeom prst="clou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0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Cloud 14"/>
                <p:cNvSpPr/>
                <p:nvPr/>
              </p:nvSpPr>
              <p:spPr>
                <a:xfrm rot="20593236">
                  <a:off x="482789" y="741471"/>
                  <a:ext cx="5632717" cy="3362238"/>
                </a:xfrm>
                <a:prstGeom prst="clou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0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Cloud 15"/>
                <p:cNvSpPr/>
                <p:nvPr/>
              </p:nvSpPr>
              <p:spPr>
                <a:xfrm rot="21294092">
                  <a:off x="5210615" y="2294043"/>
                  <a:ext cx="5956637" cy="4090805"/>
                </a:xfrm>
                <a:prstGeom prst="clou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05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" name="Freeform 9"/>
              <p:cNvSpPr/>
              <p:nvPr/>
            </p:nvSpPr>
            <p:spPr>
              <a:xfrm>
                <a:off x="1891297" y="1229334"/>
                <a:ext cx="7276507" cy="5440680"/>
              </a:xfrm>
              <a:custGeom>
                <a:avLst/>
                <a:gdLst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24700 w 7284966"/>
                  <a:gd name="connsiteY18" fmla="*/ 1905000 h 5440680"/>
                  <a:gd name="connsiteX19" fmla="*/ 7170420 w 7284966"/>
                  <a:gd name="connsiteY19" fmla="*/ 1935480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286000 h 5440680"/>
                  <a:gd name="connsiteX26" fmla="*/ 7208520 w 7284966"/>
                  <a:gd name="connsiteY26" fmla="*/ 2369820 h 5440680"/>
                  <a:gd name="connsiteX27" fmla="*/ 7033260 w 7284966"/>
                  <a:gd name="connsiteY27" fmla="*/ 2590800 h 5440680"/>
                  <a:gd name="connsiteX28" fmla="*/ 6880860 w 7284966"/>
                  <a:gd name="connsiteY28" fmla="*/ 2727960 h 5440680"/>
                  <a:gd name="connsiteX29" fmla="*/ 6675120 w 7284966"/>
                  <a:gd name="connsiteY29" fmla="*/ 2933700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827520 w 7284966"/>
                  <a:gd name="connsiteY46" fmla="*/ 2514600 h 5440680"/>
                  <a:gd name="connsiteX47" fmla="*/ 6888480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24700 w 7284966"/>
                  <a:gd name="connsiteY18" fmla="*/ 1905000 h 5440680"/>
                  <a:gd name="connsiteX19" fmla="*/ 7170420 w 7284966"/>
                  <a:gd name="connsiteY19" fmla="*/ 1935480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286000 h 5440680"/>
                  <a:gd name="connsiteX26" fmla="*/ 7208520 w 7284966"/>
                  <a:gd name="connsiteY26" fmla="*/ 2369820 h 5440680"/>
                  <a:gd name="connsiteX27" fmla="*/ 7033260 w 7284966"/>
                  <a:gd name="connsiteY27" fmla="*/ 2590800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827520 w 7284966"/>
                  <a:gd name="connsiteY46" fmla="*/ 2514600 h 5440680"/>
                  <a:gd name="connsiteX47" fmla="*/ 6888480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24700 w 7284966"/>
                  <a:gd name="connsiteY18" fmla="*/ 1905000 h 5440680"/>
                  <a:gd name="connsiteX19" fmla="*/ 7170420 w 7284966"/>
                  <a:gd name="connsiteY19" fmla="*/ 1935480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286000 h 5440680"/>
                  <a:gd name="connsiteX26" fmla="*/ 7208520 w 7284966"/>
                  <a:gd name="connsiteY26" fmla="*/ 236982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827520 w 7284966"/>
                  <a:gd name="connsiteY46" fmla="*/ 2514600 h 5440680"/>
                  <a:gd name="connsiteX47" fmla="*/ 6888480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24700 w 7284966"/>
                  <a:gd name="connsiteY18" fmla="*/ 1905000 h 5440680"/>
                  <a:gd name="connsiteX19" fmla="*/ 7170420 w 7284966"/>
                  <a:gd name="connsiteY19" fmla="*/ 1935480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286000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827520 w 7284966"/>
                  <a:gd name="connsiteY46" fmla="*/ 2514600 h 5440680"/>
                  <a:gd name="connsiteX47" fmla="*/ 6888480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24700 w 7284966"/>
                  <a:gd name="connsiteY18" fmla="*/ 1905000 h 5440680"/>
                  <a:gd name="connsiteX19" fmla="*/ 7170420 w 7284966"/>
                  <a:gd name="connsiteY19" fmla="*/ 1935480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827520 w 7284966"/>
                  <a:gd name="connsiteY46" fmla="*/ 2514600 h 5440680"/>
                  <a:gd name="connsiteX47" fmla="*/ 6888480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24700 w 7284966"/>
                  <a:gd name="connsiteY18" fmla="*/ 1905000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827520 w 7284966"/>
                  <a:gd name="connsiteY46" fmla="*/ 2514600 h 5440680"/>
                  <a:gd name="connsiteX47" fmla="*/ 6888480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827520 w 7284966"/>
                  <a:gd name="connsiteY46" fmla="*/ 2514600 h 5440680"/>
                  <a:gd name="connsiteX47" fmla="*/ 6888480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827520 w 7284966"/>
                  <a:gd name="connsiteY46" fmla="*/ 251460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827520 w 7284966"/>
                  <a:gd name="connsiteY46" fmla="*/ 251460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827520 w 7284966"/>
                  <a:gd name="connsiteY46" fmla="*/ 251460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59880 w 7284966"/>
                  <a:gd name="connsiteY49" fmla="*/ 1927860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46520 w 7284966"/>
                  <a:gd name="connsiteY50" fmla="*/ 1859280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6004560 w 7284966"/>
                  <a:gd name="connsiteY44" fmla="*/ 3291840 h 5440680"/>
                  <a:gd name="connsiteX45" fmla="*/ 6560820 w 7284966"/>
                  <a:gd name="connsiteY45" fmla="*/ 2804160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5995035 w 7284966"/>
                  <a:gd name="connsiteY44" fmla="*/ 3277553 h 5440680"/>
                  <a:gd name="connsiteX45" fmla="*/ 6560820 w 7284966"/>
                  <a:gd name="connsiteY45" fmla="*/ 2804160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33060 w 7284966"/>
                  <a:gd name="connsiteY43" fmla="*/ 3779520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105400 w 7284966"/>
                  <a:gd name="connsiteY42" fmla="*/ 4084320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9966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70120 w 7284966"/>
                  <a:gd name="connsiteY40" fmla="*/ 470154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701540 w 7284966"/>
                  <a:gd name="connsiteY39" fmla="*/ 5021580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709160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97780 w 7284966"/>
                  <a:gd name="connsiteY35" fmla="*/ 4686300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65420 w 7284966"/>
                  <a:gd name="connsiteY53" fmla="*/ 1592580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3580 w 7284966"/>
                  <a:gd name="connsiteY52" fmla="*/ 1684020 h 5440680"/>
                  <a:gd name="connsiteX53" fmla="*/ 5248751 w 7284966"/>
                  <a:gd name="connsiteY53" fmla="*/ 1606867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26480 w 7284966"/>
                  <a:gd name="connsiteY51" fmla="*/ 1760220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43211 w 7284966"/>
                  <a:gd name="connsiteY49" fmla="*/ 1944529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90836 w 7284966"/>
                  <a:gd name="connsiteY49" fmla="*/ 1973104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90836 w 7284966"/>
                  <a:gd name="connsiteY49" fmla="*/ 1973104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96100 w 7284966"/>
                  <a:gd name="connsiteY48" fmla="*/ 2156460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95800 w 7284966"/>
                  <a:gd name="connsiteY54" fmla="*/ 1478280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91940 w 7284966"/>
                  <a:gd name="connsiteY55" fmla="*/ 1402080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33800 w 7284966"/>
                  <a:gd name="connsiteY56" fmla="*/ 1333500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89960 w 7284966"/>
                  <a:gd name="connsiteY57" fmla="*/ 1295400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85160 w 7284966"/>
                  <a:gd name="connsiteY58" fmla="*/ 1257300 h 5440680"/>
                  <a:gd name="connsiteX59" fmla="*/ 2606040 w 7284966"/>
                  <a:gd name="connsiteY59" fmla="*/ 1188720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85160 w 7284966"/>
                  <a:gd name="connsiteY58" fmla="*/ 1257300 h 5440680"/>
                  <a:gd name="connsiteX59" fmla="*/ 2591752 w 7284966"/>
                  <a:gd name="connsiteY59" fmla="*/ 1200627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9780 w 7284966"/>
                  <a:gd name="connsiteY60" fmla="*/ 112776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41120 w 7284966"/>
                  <a:gd name="connsiteY61" fmla="*/ 1043940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37260 w 7284966"/>
                  <a:gd name="connsiteY62" fmla="*/ 952500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701040 w 7284966"/>
                  <a:gd name="connsiteY63" fmla="*/ 868680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502920 w 7284966"/>
                  <a:gd name="connsiteY64" fmla="*/ 792480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228600 w 7284966"/>
                  <a:gd name="connsiteY65" fmla="*/ 571500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207169 w 7284966"/>
                  <a:gd name="connsiteY65" fmla="*/ 557213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207169 w 7284966"/>
                  <a:gd name="connsiteY65" fmla="*/ 557213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207169 w 7284966"/>
                  <a:gd name="connsiteY65" fmla="*/ 557213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207169 w 7284966"/>
                  <a:gd name="connsiteY65" fmla="*/ 557213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188119 w 7284966"/>
                  <a:gd name="connsiteY65" fmla="*/ 542926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188119 w 7284966"/>
                  <a:gd name="connsiteY65" fmla="*/ 542926 h 5440680"/>
                  <a:gd name="connsiteX66" fmla="*/ 9906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188119 w 7284966"/>
                  <a:gd name="connsiteY65" fmla="*/ 542926 h 5440680"/>
                  <a:gd name="connsiteX66" fmla="*/ 8001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80060 w 7284966"/>
                  <a:gd name="connsiteY2" fmla="*/ 457200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188119 w 7284966"/>
                  <a:gd name="connsiteY65" fmla="*/ 542926 h 5440680"/>
                  <a:gd name="connsiteX66" fmla="*/ 8001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49104 w 7284966"/>
                  <a:gd name="connsiteY2" fmla="*/ 442912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188119 w 7284966"/>
                  <a:gd name="connsiteY65" fmla="*/ 542926 h 5440680"/>
                  <a:gd name="connsiteX66" fmla="*/ 8001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27660 w 7284966"/>
                  <a:gd name="connsiteY1" fmla="*/ 198120 h 5440680"/>
                  <a:gd name="connsiteX2" fmla="*/ 449104 w 7284966"/>
                  <a:gd name="connsiteY2" fmla="*/ 442912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188119 w 7284966"/>
                  <a:gd name="connsiteY65" fmla="*/ 542926 h 5440680"/>
                  <a:gd name="connsiteX66" fmla="*/ 8001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84966"/>
                  <a:gd name="connsiteY0" fmla="*/ 0 h 5440680"/>
                  <a:gd name="connsiteX1" fmla="*/ 306228 w 7284966"/>
                  <a:gd name="connsiteY1" fmla="*/ 183832 h 5440680"/>
                  <a:gd name="connsiteX2" fmla="*/ 449104 w 7284966"/>
                  <a:gd name="connsiteY2" fmla="*/ 442912 h 5440680"/>
                  <a:gd name="connsiteX3" fmla="*/ 601980 w 7284966"/>
                  <a:gd name="connsiteY3" fmla="*/ 563880 h 5440680"/>
                  <a:gd name="connsiteX4" fmla="*/ 746760 w 7284966"/>
                  <a:gd name="connsiteY4" fmla="*/ 647700 h 5440680"/>
                  <a:gd name="connsiteX5" fmla="*/ 1043940 w 7284966"/>
                  <a:gd name="connsiteY5" fmla="*/ 784860 h 5440680"/>
                  <a:gd name="connsiteX6" fmla="*/ 1645920 w 7284966"/>
                  <a:gd name="connsiteY6" fmla="*/ 906780 h 5440680"/>
                  <a:gd name="connsiteX7" fmla="*/ 2232660 w 7284966"/>
                  <a:gd name="connsiteY7" fmla="*/ 990600 h 5440680"/>
                  <a:gd name="connsiteX8" fmla="*/ 3093720 w 7284966"/>
                  <a:gd name="connsiteY8" fmla="*/ 1082040 h 5440680"/>
                  <a:gd name="connsiteX9" fmla="*/ 3947160 w 7284966"/>
                  <a:gd name="connsiteY9" fmla="*/ 1196340 h 5440680"/>
                  <a:gd name="connsiteX10" fmla="*/ 4579620 w 7284966"/>
                  <a:gd name="connsiteY10" fmla="*/ 1310640 h 5440680"/>
                  <a:gd name="connsiteX11" fmla="*/ 5242560 w 7284966"/>
                  <a:gd name="connsiteY11" fmla="*/ 1417320 h 5440680"/>
                  <a:gd name="connsiteX12" fmla="*/ 5600700 w 7284966"/>
                  <a:gd name="connsiteY12" fmla="*/ 1478280 h 5440680"/>
                  <a:gd name="connsiteX13" fmla="*/ 6019800 w 7284966"/>
                  <a:gd name="connsiteY13" fmla="*/ 1539240 h 5440680"/>
                  <a:gd name="connsiteX14" fmla="*/ 6576060 w 7284966"/>
                  <a:gd name="connsiteY14" fmla="*/ 1668780 h 5440680"/>
                  <a:gd name="connsiteX15" fmla="*/ 6888480 w 7284966"/>
                  <a:gd name="connsiteY15" fmla="*/ 1767840 h 5440680"/>
                  <a:gd name="connsiteX16" fmla="*/ 7040880 w 7284966"/>
                  <a:gd name="connsiteY16" fmla="*/ 1844040 h 5440680"/>
                  <a:gd name="connsiteX17" fmla="*/ 7101840 w 7284966"/>
                  <a:gd name="connsiteY17" fmla="*/ 1882140 h 5440680"/>
                  <a:gd name="connsiteX18" fmla="*/ 7134225 w 7284966"/>
                  <a:gd name="connsiteY18" fmla="*/ 1890713 h 5440680"/>
                  <a:gd name="connsiteX19" fmla="*/ 7165657 w 7284966"/>
                  <a:gd name="connsiteY19" fmla="*/ 1925955 h 5440680"/>
                  <a:gd name="connsiteX20" fmla="*/ 7216140 w 7284966"/>
                  <a:gd name="connsiteY20" fmla="*/ 1973580 h 5440680"/>
                  <a:gd name="connsiteX21" fmla="*/ 7231380 w 7284966"/>
                  <a:gd name="connsiteY21" fmla="*/ 1996440 h 5440680"/>
                  <a:gd name="connsiteX22" fmla="*/ 7277100 w 7284966"/>
                  <a:gd name="connsiteY22" fmla="*/ 2042160 h 5440680"/>
                  <a:gd name="connsiteX23" fmla="*/ 7277100 w 7284966"/>
                  <a:gd name="connsiteY23" fmla="*/ 2209800 h 5440680"/>
                  <a:gd name="connsiteX24" fmla="*/ 7246620 w 7284966"/>
                  <a:gd name="connsiteY24" fmla="*/ 2263140 h 5440680"/>
                  <a:gd name="connsiteX25" fmla="*/ 7231380 w 7284966"/>
                  <a:gd name="connsiteY25" fmla="*/ 2300287 h 5440680"/>
                  <a:gd name="connsiteX26" fmla="*/ 7182326 w 7284966"/>
                  <a:gd name="connsiteY26" fmla="*/ 2388870 h 5440680"/>
                  <a:gd name="connsiteX27" fmla="*/ 7021354 w 7284966"/>
                  <a:gd name="connsiteY27" fmla="*/ 2593182 h 5440680"/>
                  <a:gd name="connsiteX28" fmla="*/ 6880860 w 7284966"/>
                  <a:gd name="connsiteY28" fmla="*/ 2727960 h 5440680"/>
                  <a:gd name="connsiteX29" fmla="*/ 6665595 w 7284966"/>
                  <a:gd name="connsiteY29" fmla="*/ 2931319 h 5440680"/>
                  <a:gd name="connsiteX30" fmla="*/ 6248400 w 7284966"/>
                  <a:gd name="connsiteY30" fmla="*/ 3284220 h 5440680"/>
                  <a:gd name="connsiteX31" fmla="*/ 5920740 w 7284966"/>
                  <a:gd name="connsiteY31" fmla="*/ 3558540 h 5440680"/>
                  <a:gd name="connsiteX32" fmla="*/ 5646420 w 7284966"/>
                  <a:gd name="connsiteY32" fmla="*/ 3787140 h 5440680"/>
                  <a:gd name="connsiteX33" fmla="*/ 5433060 w 7284966"/>
                  <a:gd name="connsiteY33" fmla="*/ 4023360 h 5440680"/>
                  <a:gd name="connsiteX34" fmla="*/ 5234940 w 7284966"/>
                  <a:gd name="connsiteY34" fmla="*/ 4320540 h 5440680"/>
                  <a:gd name="connsiteX35" fmla="*/ 5083492 w 7284966"/>
                  <a:gd name="connsiteY35" fmla="*/ 4683918 h 5440680"/>
                  <a:gd name="connsiteX36" fmla="*/ 5021580 w 7284966"/>
                  <a:gd name="connsiteY36" fmla="*/ 5105400 h 5440680"/>
                  <a:gd name="connsiteX37" fmla="*/ 5036820 w 7284966"/>
                  <a:gd name="connsiteY37" fmla="*/ 5440680 h 5440680"/>
                  <a:gd name="connsiteX38" fmla="*/ 4694873 w 7284966"/>
                  <a:gd name="connsiteY38" fmla="*/ 5417820 h 5440680"/>
                  <a:gd name="connsiteX39" fmla="*/ 4694396 w 7284966"/>
                  <a:gd name="connsiteY39" fmla="*/ 5028723 h 5440680"/>
                  <a:gd name="connsiteX40" fmla="*/ 4743927 w 7284966"/>
                  <a:gd name="connsiteY40" fmla="*/ 4758690 h 5440680"/>
                  <a:gd name="connsiteX41" fmla="*/ 4880610 w 7284966"/>
                  <a:gd name="connsiteY41" fmla="*/ 4404360 h 5440680"/>
                  <a:gd name="connsiteX42" fmla="*/ 5091112 w 7284966"/>
                  <a:gd name="connsiteY42" fmla="*/ 4077176 h 5440680"/>
                  <a:gd name="connsiteX43" fmla="*/ 5406866 w 7284966"/>
                  <a:gd name="connsiteY43" fmla="*/ 3772377 h 5440680"/>
                  <a:gd name="connsiteX44" fmla="*/ 5995035 w 7284966"/>
                  <a:gd name="connsiteY44" fmla="*/ 3277553 h 5440680"/>
                  <a:gd name="connsiteX45" fmla="*/ 6546532 w 7284966"/>
                  <a:gd name="connsiteY45" fmla="*/ 2794635 h 5440680"/>
                  <a:gd name="connsiteX46" fmla="*/ 6782276 w 7284966"/>
                  <a:gd name="connsiteY46" fmla="*/ 2533650 h 5440680"/>
                  <a:gd name="connsiteX47" fmla="*/ 6867048 w 7284966"/>
                  <a:gd name="connsiteY47" fmla="*/ 2392680 h 5440680"/>
                  <a:gd name="connsiteX48" fmla="*/ 6888956 w 7284966"/>
                  <a:gd name="connsiteY48" fmla="*/ 2163604 h 5440680"/>
                  <a:gd name="connsiteX49" fmla="*/ 6688454 w 7284966"/>
                  <a:gd name="connsiteY49" fmla="*/ 1968342 h 5440680"/>
                  <a:gd name="connsiteX50" fmla="*/ 6434613 w 7284966"/>
                  <a:gd name="connsiteY50" fmla="*/ 1868805 h 5440680"/>
                  <a:gd name="connsiteX51" fmla="*/ 6119336 w 7284966"/>
                  <a:gd name="connsiteY51" fmla="*/ 1772126 h 5440680"/>
                  <a:gd name="connsiteX52" fmla="*/ 5781198 w 7284966"/>
                  <a:gd name="connsiteY52" fmla="*/ 1698307 h 5440680"/>
                  <a:gd name="connsiteX53" fmla="*/ 5248751 w 7284966"/>
                  <a:gd name="connsiteY53" fmla="*/ 1606867 h 5440680"/>
                  <a:gd name="connsiteX54" fmla="*/ 4483894 w 7284966"/>
                  <a:gd name="connsiteY54" fmla="*/ 1490187 h 5440680"/>
                  <a:gd name="connsiteX55" fmla="*/ 4039552 w 7284966"/>
                  <a:gd name="connsiteY55" fmla="*/ 1406842 h 5440680"/>
                  <a:gd name="connsiteX56" fmla="*/ 3702843 w 7284966"/>
                  <a:gd name="connsiteY56" fmla="*/ 1350169 h 5440680"/>
                  <a:gd name="connsiteX57" fmla="*/ 3423285 w 7284966"/>
                  <a:gd name="connsiteY57" fmla="*/ 1302544 h 5440680"/>
                  <a:gd name="connsiteX58" fmla="*/ 3170872 w 7284966"/>
                  <a:gd name="connsiteY58" fmla="*/ 1269206 h 5440680"/>
                  <a:gd name="connsiteX59" fmla="*/ 2591752 w 7284966"/>
                  <a:gd name="connsiteY59" fmla="*/ 1200627 h 5440680"/>
                  <a:gd name="connsiteX60" fmla="*/ 2045018 w 7284966"/>
                  <a:gd name="connsiteY60" fmla="*/ 1146810 h 5440680"/>
                  <a:gd name="connsiteX61" fmla="*/ 1336358 w 7284966"/>
                  <a:gd name="connsiteY61" fmla="*/ 1053465 h 5440680"/>
                  <a:gd name="connsiteX62" fmla="*/ 927735 w 7284966"/>
                  <a:gd name="connsiteY62" fmla="*/ 969168 h 5440680"/>
                  <a:gd name="connsiteX63" fmla="*/ 662940 w 7284966"/>
                  <a:gd name="connsiteY63" fmla="*/ 878205 h 5440680"/>
                  <a:gd name="connsiteX64" fmla="*/ 443388 w 7284966"/>
                  <a:gd name="connsiteY64" fmla="*/ 778192 h 5440680"/>
                  <a:gd name="connsiteX65" fmla="*/ 188119 w 7284966"/>
                  <a:gd name="connsiteY65" fmla="*/ 542926 h 5440680"/>
                  <a:gd name="connsiteX66" fmla="*/ 80010 w 7284966"/>
                  <a:gd name="connsiteY66" fmla="*/ 312420 h 5440680"/>
                  <a:gd name="connsiteX67" fmla="*/ 0 w 7284966"/>
                  <a:gd name="connsiteY67" fmla="*/ 106680 h 5440680"/>
                  <a:gd name="connsiteX68" fmla="*/ 259080 w 7284966"/>
                  <a:gd name="connsiteY68" fmla="*/ 0 h 5440680"/>
                  <a:gd name="connsiteX0" fmla="*/ 259080 w 7279146"/>
                  <a:gd name="connsiteY0" fmla="*/ 0 h 5440680"/>
                  <a:gd name="connsiteX1" fmla="*/ 306228 w 7279146"/>
                  <a:gd name="connsiteY1" fmla="*/ 183832 h 5440680"/>
                  <a:gd name="connsiteX2" fmla="*/ 449104 w 7279146"/>
                  <a:gd name="connsiteY2" fmla="*/ 442912 h 5440680"/>
                  <a:gd name="connsiteX3" fmla="*/ 601980 w 7279146"/>
                  <a:gd name="connsiteY3" fmla="*/ 563880 h 5440680"/>
                  <a:gd name="connsiteX4" fmla="*/ 746760 w 7279146"/>
                  <a:gd name="connsiteY4" fmla="*/ 647700 h 5440680"/>
                  <a:gd name="connsiteX5" fmla="*/ 1043940 w 7279146"/>
                  <a:gd name="connsiteY5" fmla="*/ 784860 h 5440680"/>
                  <a:gd name="connsiteX6" fmla="*/ 1645920 w 7279146"/>
                  <a:gd name="connsiteY6" fmla="*/ 906780 h 5440680"/>
                  <a:gd name="connsiteX7" fmla="*/ 2232660 w 7279146"/>
                  <a:gd name="connsiteY7" fmla="*/ 990600 h 5440680"/>
                  <a:gd name="connsiteX8" fmla="*/ 3093720 w 7279146"/>
                  <a:gd name="connsiteY8" fmla="*/ 1082040 h 5440680"/>
                  <a:gd name="connsiteX9" fmla="*/ 3947160 w 7279146"/>
                  <a:gd name="connsiteY9" fmla="*/ 1196340 h 5440680"/>
                  <a:gd name="connsiteX10" fmla="*/ 4579620 w 7279146"/>
                  <a:gd name="connsiteY10" fmla="*/ 1310640 h 5440680"/>
                  <a:gd name="connsiteX11" fmla="*/ 5242560 w 7279146"/>
                  <a:gd name="connsiteY11" fmla="*/ 1417320 h 5440680"/>
                  <a:gd name="connsiteX12" fmla="*/ 5600700 w 7279146"/>
                  <a:gd name="connsiteY12" fmla="*/ 1478280 h 5440680"/>
                  <a:gd name="connsiteX13" fmla="*/ 6019800 w 7279146"/>
                  <a:gd name="connsiteY13" fmla="*/ 1539240 h 5440680"/>
                  <a:gd name="connsiteX14" fmla="*/ 6576060 w 7279146"/>
                  <a:gd name="connsiteY14" fmla="*/ 1668780 h 5440680"/>
                  <a:gd name="connsiteX15" fmla="*/ 6888480 w 7279146"/>
                  <a:gd name="connsiteY15" fmla="*/ 1767840 h 5440680"/>
                  <a:gd name="connsiteX16" fmla="*/ 7040880 w 7279146"/>
                  <a:gd name="connsiteY16" fmla="*/ 1844040 h 5440680"/>
                  <a:gd name="connsiteX17" fmla="*/ 7101840 w 7279146"/>
                  <a:gd name="connsiteY17" fmla="*/ 1882140 h 5440680"/>
                  <a:gd name="connsiteX18" fmla="*/ 7134225 w 7279146"/>
                  <a:gd name="connsiteY18" fmla="*/ 1890713 h 5440680"/>
                  <a:gd name="connsiteX19" fmla="*/ 7165657 w 7279146"/>
                  <a:gd name="connsiteY19" fmla="*/ 1925955 h 5440680"/>
                  <a:gd name="connsiteX20" fmla="*/ 7216140 w 7279146"/>
                  <a:gd name="connsiteY20" fmla="*/ 1973580 h 5440680"/>
                  <a:gd name="connsiteX21" fmla="*/ 7231380 w 7279146"/>
                  <a:gd name="connsiteY21" fmla="*/ 1996440 h 5440680"/>
                  <a:gd name="connsiteX22" fmla="*/ 7270750 w 7279146"/>
                  <a:gd name="connsiteY22" fmla="*/ 2042160 h 5440680"/>
                  <a:gd name="connsiteX23" fmla="*/ 7277100 w 7279146"/>
                  <a:gd name="connsiteY23" fmla="*/ 2209800 h 5440680"/>
                  <a:gd name="connsiteX24" fmla="*/ 7246620 w 7279146"/>
                  <a:gd name="connsiteY24" fmla="*/ 2263140 h 5440680"/>
                  <a:gd name="connsiteX25" fmla="*/ 7231380 w 7279146"/>
                  <a:gd name="connsiteY25" fmla="*/ 2300287 h 5440680"/>
                  <a:gd name="connsiteX26" fmla="*/ 7182326 w 7279146"/>
                  <a:gd name="connsiteY26" fmla="*/ 2388870 h 5440680"/>
                  <a:gd name="connsiteX27" fmla="*/ 7021354 w 7279146"/>
                  <a:gd name="connsiteY27" fmla="*/ 2593182 h 5440680"/>
                  <a:gd name="connsiteX28" fmla="*/ 6880860 w 7279146"/>
                  <a:gd name="connsiteY28" fmla="*/ 2727960 h 5440680"/>
                  <a:gd name="connsiteX29" fmla="*/ 6665595 w 7279146"/>
                  <a:gd name="connsiteY29" fmla="*/ 2931319 h 5440680"/>
                  <a:gd name="connsiteX30" fmla="*/ 6248400 w 7279146"/>
                  <a:gd name="connsiteY30" fmla="*/ 3284220 h 5440680"/>
                  <a:gd name="connsiteX31" fmla="*/ 5920740 w 7279146"/>
                  <a:gd name="connsiteY31" fmla="*/ 3558540 h 5440680"/>
                  <a:gd name="connsiteX32" fmla="*/ 5646420 w 7279146"/>
                  <a:gd name="connsiteY32" fmla="*/ 3787140 h 5440680"/>
                  <a:gd name="connsiteX33" fmla="*/ 5433060 w 7279146"/>
                  <a:gd name="connsiteY33" fmla="*/ 4023360 h 5440680"/>
                  <a:gd name="connsiteX34" fmla="*/ 5234940 w 7279146"/>
                  <a:gd name="connsiteY34" fmla="*/ 4320540 h 5440680"/>
                  <a:gd name="connsiteX35" fmla="*/ 5083492 w 7279146"/>
                  <a:gd name="connsiteY35" fmla="*/ 4683918 h 5440680"/>
                  <a:gd name="connsiteX36" fmla="*/ 5021580 w 7279146"/>
                  <a:gd name="connsiteY36" fmla="*/ 5105400 h 5440680"/>
                  <a:gd name="connsiteX37" fmla="*/ 5036820 w 7279146"/>
                  <a:gd name="connsiteY37" fmla="*/ 5440680 h 5440680"/>
                  <a:gd name="connsiteX38" fmla="*/ 4694873 w 7279146"/>
                  <a:gd name="connsiteY38" fmla="*/ 5417820 h 5440680"/>
                  <a:gd name="connsiteX39" fmla="*/ 4694396 w 7279146"/>
                  <a:gd name="connsiteY39" fmla="*/ 5028723 h 5440680"/>
                  <a:gd name="connsiteX40" fmla="*/ 4743927 w 7279146"/>
                  <a:gd name="connsiteY40" fmla="*/ 4758690 h 5440680"/>
                  <a:gd name="connsiteX41" fmla="*/ 4880610 w 7279146"/>
                  <a:gd name="connsiteY41" fmla="*/ 4404360 h 5440680"/>
                  <a:gd name="connsiteX42" fmla="*/ 5091112 w 7279146"/>
                  <a:gd name="connsiteY42" fmla="*/ 4077176 h 5440680"/>
                  <a:gd name="connsiteX43" fmla="*/ 5406866 w 7279146"/>
                  <a:gd name="connsiteY43" fmla="*/ 3772377 h 5440680"/>
                  <a:gd name="connsiteX44" fmla="*/ 5995035 w 7279146"/>
                  <a:gd name="connsiteY44" fmla="*/ 3277553 h 5440680"/>
                  <a:gd name="connsiteX45" fmla="*/ 6546532 w 7279146"/>
                  <a:gd name="connsiteY45" fmla="*/ 2794635 h 5440680"/>
                  <a:gd name="connsiteX46" fmla="*/ 6782276 w 7279146"/>
                  <a:gd name="connsiteY46" fmla="*/ 2533650 h 5440680"/>
                  <a:gd name="connsiteX47" fmla="*/ 6867048 w 7279146"/>
                  <a:gd name="connsiteY47" fmla="*/ 2392680 h 5440680"/>
                  <a:gd name="connsiteX48" fmla="*/ 6888956 w 7279146"/>
                  <a:gd name="connsiteY48" fmla="*/ 2163604 h 5440680"/>
                  <a:gd name="connsiteX49" fmla="*/ 6688454 w 7279146"/>
                  <a:gd name="connsiteY49" fmla="*/ 1968342 h 5440680"/>
                  <a:gd name="connsiteX50" fmla="*/ 6434613 w 7279146"/>
                  <a:gd name="connsiteY50" fmla="*/ 1868805 h 5440680"/>
                  <a:gd name="connsiteX51" fmla="*/ 6119336 w 7279146"/>
                  <a:gd name="connsiteY51" fmla="*/ 1772126 h 5440680"/>
                  <a:gd name="connsiteX52" fmla="*/ 5781198 w 7279146"/>
                  <a:gd name="connsiteY52" fmla="*/ 1698307 h 5440680"/>
                  <a:gd name="connsiteX53" fmla="*/ 5248751 w 7279146"/>
                  <a:gd name="connsiteY53" fmla="*/ 1606867 h 5440680"/>
                  <a:gd name="connsiteX54" fmla="*/ 4483894 w 7279146"/>
                  <a:gd name="connsiteY54" fmla="*/ 1490187 h 5440680"/>
                  <a:gd name="connsiteX55" fmla="*/ 4039552 w 7279146"/>
                  <a:gd name="connsiteY55" fmla="*/ 1406842 h 5440680"/>
                  <a:gd name="connsiteX56" fmla="*/ 3702843 w 7279146"/>
                  <a:gd name="connsiteY56" fmla="*/ 1350169 h 5440680"/>
                  <a:gd name="connsiteX57" fmla="*/ 3423285 w 7279146"/>
                  <a:gd name="connsiteY57" fmla="*/ 1302544 h 5440680"/>
                  <a:gd name="connsiteX58" fmla="*/ 3170872 w 7279146"/>
                  <a:gd name="connsiteY58" fmla="*/ 1269206 h 5440680"/>
                  <a:gd name="connsiteX59" fmla="*/ 2591752 w 7279146"/>
                  <a:gd name="connsiteY59" fmla="*/ 1200627 h 5440680"/>
                  <a:gd name="connsiteX60" fmla="*/ 2045018 w 7279146"/>
                  <a:gd name="connsiteY60" fmla="*/ 1146810 h 5440680"/>
                  <a:gd name="connsiteX61" fmla="*/ 1336358 w 7279146"/>
                  <a:gd name="connsiteY61" fmla="*/ 1053465 h 5440680"/>
                  <a:gd name="connsiteX62" fmla="*/ 927735 w 7279146"/>
                  <a:gd name="connsiteY62" fmla="*/ 969168 h 5440680"/>
                  <a:gd name="connsiteX63" fmla="*/ 662940 w 7279146"/>
                  <a:gd name="connsiteY63" fmla="*/ 878205 h 5440680"/>
                  <a:gd name="connsiteX64" fmla="*/ 443388 w 7279146"/>
                  <a:gd name="connsiteY64" fmla="*/ 778192 h 5440680"/>
                  <a:gd name="connsiteX65" fmla="*/ 188119 w 7279146"/>
                  <a:gd name="connsiteY65" fmla="*/ 542926 h 5440680"/>
                  <a:gd name="connsiteX66" fmla="*/ 80010 w 7279146"/>
                  <a:gd name="connsiteY66" fmla="*/ 312420 h 5440680"/>
                  <a:gd name="connsiteX67" fmla="*/ 0 w 7279146"/>
                  <a:gd name="connsiteY67" fmla="*/ 106680 h 5440680"/>
                  <a:gd name="connsiteX68" fmla="*/ 259080 w 7279146"/>
                  <a:gd name="connsiteY68" fmla="*/ 0 h 5440680"/>
                  <a:gd name="connsiteX0" fmla="*/ 259080 w 7272062"/>
                  <a:gd name="connsiteY0" fmla="*/ 0 h 5440680"/>
                  <a:gd name="connsiteX1" fmla="*/ 306228 w 7272062"/>
                  <a:gd name="connsiteY1" fmla="*/ 183832 h 5440680"/>
                  <a:gd name="connsiteX2" fmla="*/ 449104 w 7272062"/>
                  <a:gd name="connsiteY2" fmla="*/ 442912 h 5440680"/>
                  <a:gd name="connsiteX3" fmla="*/ 601980 w 7272062"/>
                  <a:gd name="connsiteY3" fmla="*/ 563880 h 5440680"/>
                  <a:gd name="connsiteX4" fmla="*/ 746760 w 7272062"/>
                  <a:gd name="connsiteY4" fmla="*/ 647700 h 5440680"/>
                  <a:gd name="connsiteX5" fmla="*/ 1043940 w 7272062"/>
                  <a:gd name="connsiteY5" fmla="*/ 784860 h 5440680"/>
                  <a:gd name="connsiteX6" fmla="*/ 1645920 w 7272062"/>
                  <a:gd name="connsiteY6" fmla="*/ 906780 h 5440680"/>
                  <a:gd name="connsiteX7" fmla="*/ 2232660 w 7272062"/>
                  <a:gd name="connsiteY7" fmla="*/ 990600 h 5440680"/>
                  <a:gd name="connsiteX8" fmla="*/ 3093720 w 7272062"/>
                  <a:gd name="connsiteY8" fmla="*/ 1082040 h 5440680"/>
                  <a:gd name="connsiteX9" fmla="*/ 3947160 w 7272062"/>
                  <a:gd name="connsiteY9" fmla="*/ 1196340 h 5440680"/>
                  <a:gd name="connsiteX10" fmla="*/ 4579620 w 7272062"/>
                  <a:gd name="connsiteY10" fmla="*/ 1310640 h 5440680"/>
                  <a:gd name="connsiteX11" fmla="*/ 5242560 w 7272062"/>
                  <a:gd name="connsiteY11" fmla="*/ 1417320 h 5440680"/>
                  <a:gd name="connsiteX12" fmla="*/ 5600700 w 7272062"/>
                  <a:gd name="connsiteY12" fmla="*/ 1478280 h 5440680"/>
                  <a:gd name="connsiteX13" fmla="*/ 6019800 w 7272062"/>
                  <a:gd name="connsiteY13" fmla="*/ 1539240 h 5440680"/>
                  <a:gd name="connsiteX14" fmla="*/ 6576060 w 7272062"/>
                  <a:gd name="connsiteY14" fmla="*/ 1668780 h 5440680"/>
                  <a:gd name="connsiteX15" fmla="*/ 6888480 w 7272062"/>
                  <a:gd name="connsiteY15" fmla="*/ 1767840 h 5440680"/>
                  <a:gd name="connsiteX16" fmla="*/ 7040880 w 7272062"/>
                  <a:gd name="connsiteY16" fmla="*/ 1844040 h 5440680"/>
                  <a:gd name="connsiteX17" fmla="*/ 7101840 w 7272062"/>
                  <a:gd name="connsiteY17" fmla="*/ 1882140 h 5440680"/>
                  <a:gd name="connsiteX18" fmla="*/ 7134225 w 7272062"/>
                  <a:gd name="connsiteY18" fmla="*/ 1890713 h 5440680"/>
                  <a:gd name="connsiteX19" fmla="*/ 7165657 w 7272062"/>
                  <a:gd name="connsiteY19" fmla="*/ 1925955 h 5440680"/>
                  <a:gd name="connsiteX20" fmla="*/ 7216140 w 7272062"/>
                  <a:gd name="connsiteY20" fmla="*/ 1973580 h 5440680"/>
                  <a:gd name="connsiteX21" fmla="*/ 7231380 w 7272062"/>
                  <a:gd name="connsiteY21" fmla="*/ 1996440 h 5440680"/>
                  <a:gd name="connsiteX22" fmla="*/ 7270750 w 7272062"/>
                  <a:gd name="connsiteY22" fmla="*/ 2042160 h 5440680"/>
                  <a:gd name="connsiteX23" fmla="*/ 7261225 w 7272062"/>
                  <a:gd name="connsiteY23" fmla="*/ 2209800 h 5440680"/>
                  <a:gd name="connsiteX24" fmla="*/ 7246620 w 7272062"/>
                  <a:gd name="connsiteY24" fmla="*/ 2263140 h 5440680"/>
                  <a:gd name="connsiteX25" fmla="*/ 7231380 w 7272062"/>
                  <a:gd name="connsiteY25" fmla="*/ 2300287 h 5440680"/>
                  <a:gd name="connsiteX26" fmla="*/ 7182326 w 7272062"/>
                  <a:gd name="connsiteY26" fmla="*/ 2388870 h 5440680"/>
                  <a:gd name="connsiteX27" fmla="*/ 7021354 w 7272062"/>
                  <a:gd name="connsiteY27" fmla="*/ 2593182 h 5440680"/>
                  <a:gd name="connsiteX28" fmla="*/ 6880860 w 7272062"/>
                  <a:gd name="connsiteY28" fmla="*/ 2727960 h 5440680"/>
                  <a:gd name="connsiteX29" fmla="*/ 6665595 w 7272062"/>
                  <a:gd name="connsiteY29" fmla="*/ 2931319 h 5440680"/>
                  <a:gd name="connsiteX30" fmla="*/ 6248400 w 7272062"/>
                  <a:gd name="connsiteY30" fmla="*/ 3284220 h 5440680"/>
                  <a:gd name="connsiteX31" fmla="*/ 5920740 w 7272062"/>
                  <a:gd name="connsiteY31" fmla="*/ 3558540 h 5440680"/>
                  <a:gd name="connsiteX32" fmla="*/ 5646420 w 7272062"/>
                  <a:gd name="connsiteY32" fmla="*/ 3787140 h 5440680"/>
                  <a:gd name="connsiteX33" fmla="*/ 5433060 w 7272062"/>
                  <a:gd name="connsiteY33" fmla="*/ 4023360 h 5440680"/>
                  <a:gd name="connsiteX34" fmla="*/ 5234940 w 7272062"/>
                  <a:gd name="connsiteY34" fmla="*/ 4320540 h 5440680"/>
                  <a:gd name="connsiteX35" fmla="*/ 5083492 w 7272062"/>
                  <a:gd name="connsiteY35" fmla="*/ 4683918 h 5440680"/>
                  <a:gd name="connsiteX36" fmla="*/ 5021580 w 7272062"/>
                  <a:gd name="connsiteY36" fmla="*/ 5105400 h 5440680"/>
                  <a:gd name="connsiteX37" fmla="*/ 5036820 w 7272062"/>
                  <a:gd name="connsiteY37" fmla="*/ 5440680 h 5440680"/>
                  <a:gd name="connsiteX38" fmla="*/ 4694873 w 7272062"/>
                  <a:gd name="connsiteY38" fmla="*/ 5417820 h 5440680"/>
                  <a:gd name="connsiteX39" fmla="*/ 4694396 w 7272062"/>
                  <a:gd name="connsiteY39" fmla="*/ 5028723 h 5440680"/>
                  <a:gd name="connsiteX40" fmla="*/ 4743927 w 7272062"/>
                  <a:gd name="connsiteY40" fmla="*/ 4758690 h 5440680"/>
                  <a:gd name="connsiteX41" fmla="*/ 4880610 w 7272062"/>
                  <a:gd name="connsiteY41" fmla="*/ 4404360 h 5440680"/>
                  <a:gd name="connsiteX42" fmla="*/ 5091112 w 7272062"/>
                  <a:gd name="connsiteY42" fmla="*/ 4077176 h 5440680"/>
                  <a:gd name="connsiteX43" fmla="*/ 5406866 w 7272062"/>
                  <a:gd name="connsiteY43" fmla="*/ 3772377 h 5440680"/>
                  <a:gd name="connsiteX44" fmla="*/ 5995035 w 7272062"/>
                  <a:gd name="connsiteY44" fmla="*/ 3277553 h 5440680"/>
                  <a:gd name="connsiteX45" fmla="*/ 6546532 w 7272062"/>
                  <a:gd name="connsiteY45" fmla="*/ 2794635 h 5440680"/>
                  <a:gd name="connsiteX46" fmla="*/ 6782276 w 7272062"/>
                  <a:gd name="connsiteY46" fmla="*/ 2533650 h 5440680"/>
                  <a:gd name="connsiteX47" fmla="*/ 6867048 w 7272062"/>
                  <a:gd name="connsiteY47" fmla="*/ 2392680 h 5440680"/>
                  <a:gd name="connsiteX48" fmla="*/ 6888956 w 7272062"/>
                  <a:gd name="connsiteY48" fmla="*/ 2163604 h 5440680"/>
                  <a:gd name="connsiteX49" fmla="*/ 6688454 w 7272062"/>
                  <a:gd name="connsiteY49" fmla="*/ 1968342 h 5440680"/>
                  <a:gd name="connsiteX50" fmla="*/ 6434613 w 7272062"/>
                  <a:gd name="connsiteY50" fmla="*/ 1868805 h 5440680"/>
                  <a:gd name="connsiteX51" fmla="*/ 6119336 w 7272062"/>
                  <a:gd name="connsiteY51" fmla="*/ 1772126 h 5440680"/>
                  <a:gd name="connsiteX52" fmla="*/ 5781198 w 7272062"/>
                  <a:gd name="connsiteY52" fmla="*/ 1698307 h 5440680"/>
                  <a:gd name="connsiteX53" fmla="*/ 5248751 w 7272062"/>
                  <a:gd name="connsiteY53" fmla="*/ 1606867 h 5440680"/>
                  <a:gd name="connsiteX54" fmla="*/ 4483894 w 7272062"/>
                  <a:gd name="connsiteY54" fmla="*/ 1490187 h 5440680"/>
                  <a:gd name="connsiteX55" fmla="*/ 4039552 w 7272062"/>
                  <a:gd name="connsiteY55" fmla="*/ 1406842 h 5440680"/>
                  <a:gd name="connsiteX56" fmla="*/ 3702843 w 7272062"/>
                  <a:gd name="connsiteY56" fmla="*/ 1350169 h 5440680"/>
                  <a:gd name="connsiteX57" fmla="*/ 3423285 w 7272062"/>
                  <a:gd name="connsiteY57" fmla="*/ 1302544 h 5440680"/>
                  <a:gd name="connsiteX58" fmla="*/ 3170872 w 7272062"/>
                  <a:gd name="connsiteY58" fmla="*/ 1269206 h 5440680"/>
                  <a:gd name="connsiteX59" fmla="*/ 2591752 w 7272062"/>
                  <a:gd name="connsiteY59" fmla="*/ 1200627 h 5440680"/>
                  <a:gd name="connsiteX60" fmla="*/ 2045018 w 7272062"/>
                  <a:gd name="connsiteY60" fmla="*/ 1146810 h 5440680"/>
                  <a:gd name="connsiteX61" fmla="*/ 1336358 w 7272062"/>
                  <a:gd name="connsiteY61" fmla="*/ 1053465 h 5440680"/>
                  <a:gd name="connsiteX62" fmla="*/ 927735 w 7272062"/>
                  <a:gd name="connsiteY62" fmla="*/ 969168 h 5440680"/>
                  <a:gd name="connsiteX63" fmla="*/ 662940 w 7272062"/>
                  <a:gd name="connsiteY63" fmla="*/ 878205 h 5440680"/>
                  <a:gd name="connsiteX64" fmla="*/ 443388 w 7272062"/>
                  <a:gd name="connsiteY64" fmla="*/ 778192 h 5440680"/>
                  <a:gd name="connsiteX65" fmla="*/ 188119 w 7272062"/>
                  <a:gd name="connsiteY65" fmla="*/ 542926 h 5440680"/>
                  <a:gd name="connsiteX66" fmla="*/ 80010 w 7272062"/>
                  <a:gd name="connsiteY66" fmla="*/ 312420 h 5440680"/>
                  <a:gd name="connsiteX67" fmla="*/ 0 w 7272062"/>
                  <a:gd name="connsiteY67" fmla="*/ 106680 h 5440680"/>
                  <a:gd name="connsiteX68" fmla="*/ 259080 w 7272062"/>
                  <a:gd name="connsiteY68" fmla="*/ 0 h 5440680"/>
                  <a:gd name="connsiteX0" fmla="*/ 259080 w 7276507"/>
                  <a:gd name="connsiteY0" fmla="*/ 0 h 5440680"/>
                  <a:gd name="connsiteX1" fmla="*/ 306228 w 7276507"/>
                  <a:gd name="connsiteY1" fmla="*/ 183832 h 5440680"/>
                  <a:gd name="connsiteX2" fmla="*/ 449104 w 7276507"/>
                  <a:gd name="connsiteY2" fmla="*/ 442912 h 5440680"/>
                  <a:gd name="connsiteX3" fmla="*/ 601980 w 7276507"/>
                  <a:gd name="connsiteY3" fmla="*/ 563880 h 5440680"/>
                  <a:gd name="connsiteX4" fmla="*/ 746760 w 7276507"/>
                  <a:gd name="connsiteY4" fmla="*/ 647700 h 5440680"/>
                  <a:gd name="connsiteX5" fmla="*/ 1043940 w 7276507"/>
                  <a:gd name="connsiteY5" fmla="*/ 784860 h 5440680"/>
                  <a:gd name="connsiteX6" fmla="*/ 1645920 w 7276507"/>
                  <a:gd name="connsiteY6" fmla="*/ 906780 h 5440680"/>
                  <a:gd name="connsiteX7" fmla="*/ 2232660 w 7276507"/>
                  <a:gd name="connsiteY7" fmla="*/ 990600 h 5440680"/>
                  <a:gd name="connsiteX8" fmla="*/ 3093720 w 7276507"/>
                  <a:gd name="connsiteY8" fmla="*/ 1082040 h 5440680"/>
                  <a:gd name="connsiteX9" fmla="*/ 3947160 w 7276507"/>
                  <a:gd name="connsiteY9" fmla="*/ 1196340 h 5440680"/>
                  <a:gd name="connsiteX10" fmla="*/ 4579620 w 7276507"/>
                  <a:gd name="connsiteY10" fmla="*/ 1310640 h 5440680"/>
                  <a:gd name="connsiteX11" fmla="*/ 5242560 w 7276507"/>
                  <a:gd name="connsiteY11" fmla="*/ 1417320 h 5440680"/>
                  <a:gd name="connsiteX12" fmla="*/ 5600700 w 7276507"/>
                  <a:gd name="connsiteY12" fmla="*/ 1478280 h 5440680"/>
                  <a:gd name="connsiteX13" fmla="*/ 6019800 w 7276507"/>
                  <a:gd name="connsiteY13" fmla="*/ 1539240 h 5440680"/>
                  <a:gd name="connsiteX14" fmla="*/ 6576060 w 7276507"/>
                  <a:gd name="connsiteY14" fmla="*/ 1668780 h 5440680"/>
                  <a:gd name="connsiteX15" fmla="*/ 6888480 w 7276507"/>
                  <a:gd name="connsiteY15" fmla="*/ 1767840 h 5440680"/>
                  <a:gd name="connsiteX16" fmla="*/ 7040880 w 7276507"/>
                  <a:gd name="connsiteY16" fmla="*/ 1844040 h 5440680"/>
                  <a:gd name="connsiteX17" fmla="*/ 7101840 w 7276507"/>
                  <a:gd name="connsiteY17" fmla="*/ 1882140 h 5440680"/>
                  <a:gd name="connsiteX18" fmla="*/ 7134225 w 7276507"/>
                  <a:gd name="connsiteY18" fmla="*/ 1890713 h 5440680"/>
                  <a:gd name="connsiteX19" fmla="*/ 7165657 w 7276507"/>
                  <a:gd name="connsiteY19" fmla="*/ 1925955 h 5440680"/>
                  <a:gd name="connsiteX20" fmla="*/ 7216140 w 7276507"/>
                  <a:gd name="connsiteY20" fmla="*/ 1973580 h 5440680"/>
                  <a:gd name="connsiteX21" fmla="*/ 7231380 w 7276507"/>
                  <a:gd name="connsiteY21" fmla="*/ 1996440 h 5440680"/>
                  <a:gd name="connsiteX22" fmla="*/ 7270750 w 7276507"/>
                  <a:gd name="connsiteY22" fmla="*/ 2042160 h 5440680"/>
                  <a:gd name="connsiteX23" fmla="*/ 7261225 w 7276507"/>
                  <a:gd name="connsiteY23" fmla="*/ 2209800 h 5440680"/>
                  <a:gd name="connsiteX24" fmla="*/ 7246620 w 7276507"/>
                  <a:gd name="connsiteY24" fmla="*/ 2263140 h 5440680"/>
                  <a:gd name="connsiteX25" fmla="*/ 7231380 w 7276507"/>
                  <a:gd name="connsiteY25" fmla="*/ 2300287 h 5440680"/>
                  <a:gd name="connsiteX26" fmla="*/ 7182326 w 7276507"/>
                  <a:gd name="connsiteY26" fmla="*/ 2388870 h 5440680"/>
                  <a:gd name="connsiteX27" fmla="*/ 7021354 w 7276507"/>
                  <a:gd name="connsiteY27" fmla="*/ 2593182 h 5440680"/>
                  <a:gd name="connsiteX28" fmla="*/ 6880860 w 7276507"/>
                  <a:gd name="connsiteY28" fmla="*/ 2727960 h 5440680"/>
                  <a:gd name="connsiteX29" fmla="*/ 6665595 w 7276507"/>
                  <a:gd name="connsiteY29" fmla="*/ 2931319 h 5440680"/>
                  <a:gd name="connsiteX30" fmla="*/ 6248400 w 7276507"/>
                  <a:gd name="connsiteY30" fmla="*/ 3284220 h 5440680"/>
                  <a:gd name="connsiteX31" fmla="*/ 5920740 w 7276507"/>
                  <a:gd name="connsiteY31" fmla="*/ 3558540 h 5440680"/>
                  <a:gd name="connsiteX32" fmla="*/ 5646420 w 7276507"/>
                  <a:gd name="connsiteY32" fmla="*/ 3787140 h 5440680"/>
                  <a:gd name="connsiteX33" fmla="*/ 5433060 w 7276507"/>
                  <a:gd name="connsiteY33" fmla="*/ 4023360 h 5440680"/>
                  <a:gd name="connsiteX34" fmla="*/ 5234940 w 7276507"/>
                  <a:gd name="connsiteY34" fmla="*/ 4320540 h 5440680"/>
                  <a:gd name="connsiteX35" fmla="*/ 5083492 w 7276507"/>
                  <a:gd name="connsiteY35" fmla="*/ 4683918 h 5440680"/>
                  <a:gd name="connsiteX36" fmla="*/ 5021580 w 7276507"/>
                  <a:gd name="connsiteY36" fmla="*/ 5105400 h 5440680"/>
                  <a:gd name="connsiteX37" fmla="*/ 5036820 w 7276507"/>
                  <a:gd name="connsiteY37" fmla="*/ 5440680 h 5440680"/>
                  <a:gd name="connsiteX38" fmla="*/ 4694873 w 7276507"/>
                  <a:gd name="connsiteY38" fmla="*/ 5417820 h 5440680"/>
                  <a:gd name="connsiteX39" fmla="*/ 4694396 w 7276507"/>
                  <a:gd name="connsiteY39" fmla="*/ 5028723 h 5440680"/>
                  <a:gd name="connsiteX40" fmla="*/ 4743927 w 7276507"/>
                  <a:gd name="connsiteY40" fmla="*/ 4758690 h 5440680"/>
                  <a:gd name="connsiteX41" fmla="*/ 4880610 w 7276507"/>
                  <a:gd name="connsiteY41" fmla="*/ 4404360 h 5440680"/>
                  <a:gd name="connsiteX42" fmla="*/ 5091112 w 7276507"/>
                  <a:gd name="connsiteY42" fmla="*/ 4077176 h 5440680"/>
                  <a:gd name="connsiteX43" fmla="*/ 5406866 w 7276507"/>
                  <a:gd name="connsiteY43" fmla="*/ 3772377 h 5440680"/>
                  <a:gd name="connsiteX44" fmla="*/ 5995035 w 7276507"/>
                  <a:gd name="connsiteY44" fmla="*/ 3277553 h 5440680"/>
                  <a:gd name="connsiteX45" fmla="*/ 6546532 w 7276507"/>
                  <a:gd name="connsiteY45" fmla="*/ 2794635 h 5440680"/>
                  <a:gd name="connsiteX46" fmla="*/ 6782276 w 7276507"/>
                  <a:gd name="connsiteY46" fmla="*/ 2533650 h 5440680"/>
                  <a:gd name="connsiteX47" fmla="*/ 6867048 w 7276507"/>
                  <a:gd name="connsiteY47" fmla="*/ 2392680 h 5440680"/>
                  <a:gd name="connsiteX48" fmla="*/ 6888956 w 7276507"/>
                  <a:gd name="connsiteY48" fmla="*/ 2163604 h 5440680"/>
                  <a:gd name="connsiteX49" fmla="*/ 6688454 w 7276507"/>
                  <a:gd name="connsiteY49" fmla="*/ 1968342 h 5440680"/>
                  <a:gd name="connsiteX50" fmla="*/ 6434613 w 7276507"/>
                  <a:gd name="connsiteY50" fmla="*/ 1868805 h 5440680"/>
                  <a:gd name="connsiteX51" fmla="*/ 6119336 w 7276507"/>
                  <a:gd name="connsiteY51" fmla="*/ 1772126 h 5440680"/>
                  <a:gd name="connsiteX52" fmla="*/ 5781198 w 7276507"/>
                  <a:gd name="connsiteY52" fmla="*/ 1698307 h 5440680"/>
                  <a:gd name="connsiteX53" fmla="*/ 5248751 w 7276507"/>
                  <a:gd name="connsiteY53" fmla="*/ 1606867 h 5440680"/>
                  <a:gd name="connsiteX54" fmla="*/ 4483894 w 7276507"/>
                  <a:gd name="connsiteY54" fmla="*/ 1490187 h 5440680"/>
                  <a:gd name="connsiteX55" fmla="*/ 4039552 w 7276507"/>
                  <a:gd name="connsiteY55" fmla="*/ 1406842 h 5440680"/>
                  <a:gd name="connsiteX56" fmla="*/ 3702843 w 7276507"/>
                  <a:gd name="connsiteY56" fmla="*/ 1350169 h 5440680"/>
                  <a:gd name="connsiteX57" fmla="*/ 3423285 w 7276507"/>
                  <a:gd name="connsiteY57" fmla="*/ 1302544 h 5440680"/>
                  <a:gd name="connsiteX58" fmla="*/ 3170872 w 7276507"/>
                  <a:gd name="connsiteY58" fmla="*/ 1269206 h 5440680"/>
                  <a:gd name="connsiteX59" fmla="*/ 2591752 w 7276507"/>
                  <a:gd name="connsiteY59" fmla="*/ 1200627 h 5440680"/>
                  <a:gd name="connsiteX60" fmla="*/ 2045018 w 7276507"/>
                  <a:gd name="connsiteY60" fmla="*/ 1146810 h 5440680"/>
                  <a:gd name="connsiteX61" fmla="*/ 1336358 w 7276507"/>
                  <a:gd name="connsiteY61" fmla="*/ 1053465 h 5440680"/>
                  <a:gd name="connsiteX62" fmla="*/ 927735 w 7276507"/>
                  <a:gd name="connsiteY62" fmla="*/ 969168 h 5440680"/>
                  <a:gd name="connsiteX63" fmla="*/ 662940 w 7276507"/>
                  <a:gd name="connsiteY63" fmla="*/ 878205 h 5440680"/>
                  <a:gd name="connsiteX64" fmla="*/ 443388 w 7276507"/>
                  <a:gd name="connsiteY64" fmla="*/ 778192 h 5440680"/>
                  <a:gd name="connsiteX65" fmla="*/ 188119 w 7276507"/>
                  <a:gd name="connsiteY65" fmla="*/ 542926 h 5440680"/>
                  <a:gd name="connsiteX66" fmla="*/ 80010 w 7276507"/>
                  <a:gd name="connsiteY66" fmla="*/ 312420 h 5440680"/>
                  <a:gd name="connsiteX67" fmla="*/ 0 w 7276507"/>
                  <a:gd name="connsiteY67" fmla="*/ 106680 h 5440680"/>
                  <a:gd name="connsiteX68" fmla="*/ 259080 w 7276507"/>
                  <a:gd name="connsiteY68" fmla="*/ 0 h 5440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7276507" h="5440680">
                    <a:moveTo>
                      <a:pt x="259080" y="0"/>
                    </a:moveTo>
                    <a:lnTo>
                      <a:pt x="306228" y="183832"/>
                    </a:lnTo>
                    <a:cubicBezTo>
                      <a:pt x="346709" y="265429"/>
                      <a:pt x="370523" y="327977"/>
                      <a:pt x="449104" y="442912"/>
                    </a:cubicBezTo>
                    <a:lnTo>
                      <a:pt x="601980" y="563880"/>
                    </a:lnTo>
                    <a:lnTo>
                      <a:pt x="746760" y="647700"/>
                    </a:lnTo>
                    <a:lnTo>
                      <a:pt x="1043940" y="784860"/>
                    </a:lnTo>
                    <a:lnTo>
                      <a:pt x="1645920" y="906780"/>
                    </a:lnTo>
                    <a:lnTo>
                      <a:pt x="2232660" y="990600"/>
                    </a:lnTo>
                    <a:lnTo>
                      <a:pt x="3093720" y="1082040"/>
                    </a:lnTo>
                    <a:lnTo>
                      <a:pt x="3947160" y="1196340"/>
                    </a:lnTo>
                    <a:lnTo>
                      <a:pt x="4579620" y="1310640"/>
                    </a:lnTo>
                    <a:lnTo>
                      <a:pt x="5242560" y="1417320"/>
                    </a:lnTo>
                    <a:lnTo>
                      <a:pt x="5600700" y="1478280"/>
                    </a:lnTo>
                    <a:lnTo>
                      <a:pt x="6019800" y="1539240"/>
                    </a:lnTo>
                    <a:lnTo>
                      <a:pt x="6576060" y="1668780"/>
                    </a:lnTo>
                    <a:lnTo>
                      <a:pt x="6888480" y="1767840"/>
                    </a:lnTo>
                    <a:lnTo>
                      <a:pt x="7040880" y="1844040"/>
                    </a:lnTo>
                    <a:cubicBezTo>
                      <a:pt x="7061200" y="1856740"/>
                      <a:pt x="7086282" y="1874361"/>
                      <a:pt x="7101840" y="1882140"/>
                    </a:cubicBezTo>
                    <a:cubicBezTo>
                      <a:pt x="7117398" y="1889919"/>
                      <a:pt x="7123589" y="1883411"/>
                      <a:pt x="7134225" y="1890713"/>
                    </a:cubicBezTo>
                    <a:cubicBezTo>
                      <a:pt x="7144861" y="1898015"/>
                      <a:pt x="7152005" y="1912144"/>
                      <a:pt x="7165657" y="1925955"/>
                    </a:cubicBezTo>
                    <a:cubicBezTo>
                      <a:pt x="7179309" y="1939766"/>
                      <a:pt x="7184314" y="1952362"/>
                      <a:pt x="7216140" y="1973580"/>
                    </a:cubicBezTo>
                    <a:cubicBezTo>
                      <a:pt x="7221220" y="1981200"/>
                      <a:pt x="7222278" y="1985010"/>
                      <a:pt x="7231380" y="1996440"/>
                    </a:cubicBezTo>
                    <a:cubicBezTo>
                      <a:pt x="7240482" y="2007870"/>
                      <a:pt x="7265776" y="2006600"/>
                      <a:pt x="7270750" y="2042160"/>
                    </a:cubicBezTo>
                    <a:cubicBezTo>
                      <a:pt x="7275724" y="2077720"/>
                      <a:pt x="7284297" y="2147570"/>
                      <a:pt x="7261225" y="2209800"/>
                    </a:cubicBezTo>
                    <a:cubicBezTo>
                      <a:pt x="7248346" y="2244538"/>
                      <a:pt x="7251594" y="2248059"/>
                      <a:pt x="7246620" y="2263140"/>
                    </a:cubicBezTo>
                    <a:cubicBezTo>
                      <a:pt x="7241646" y="2278221"/>
                      <a:pt x="7242096" y="2279332"/>
                      <a:pt x="7231380" y="2300287"/>
                    </a:cubicBezTo>
                    <a:cubicBezTo>
                      <a:pt x="7220664" y="2321242"/>
                      <a:pt x="7198677" y="2354580"/>
                      <a:pt x="7182326" y="2388870"/>
                    </a:cubicBezTo>
                    <a:lnTo>
                      <a:pt x="7021354" y="2593182"/>
                    </a:lnTo>
                    <a:lnTo>
                      <a:pt x="6880860" y="2727960"/>
                    </a:lnTo>
                    <a:lnTo>
                      <a:pt x="6665595" y="2931319"/>
                    </a:lnTo>
                    <a:lnTo>
                      <a:pt x="6248400" y="3284220"/>
                    </a:lnTo>
                    <a:lnTo>
                      <a:pt x="5920740" y="3558540"/>
                    </a:lnTo>
                    <a:lnTo>
                      <a:pt x="5646420" y="3787140"/>
                    </a:lnTo>
                    <a:lnTo>
                      <a:pt x="5433060" y="4023360"/>
                    </a:lnTo>
                    <a:lnTo>
                      <a:pt x="5234940" y="4320540"/>
                    </a:lnTo>
                    <a:cubicBezTo>
                      <a:pt x="5184457" y="4441666"/>
                      <a:pt x="5145881" y="4512786"/>
                      <a:pt x="5083492" y="4683918"/>
                    </a:cubicBezTo>
                    <a:cubicBezTo>
                      <a:pt x="5041423" y="4900612"/>
                      <a:pt x="5042217" y="4964906"/>
                      <a:pt x="5021580" y="5105400"/>
                    </a:cubicBezTo>
                    <a:lnTo>
                      <a:pt x="5036820" y="5440680"/>
                    </a:lnTo>
                    <a:lnTo>
                      <a:pt x="4694873" y="5417820"/>
                    </a:lnTo>
                    <a:lnTo>
                      <a:pt x="4694396" y="5028723"/>
                    </a:lnTo>
                    <a:cubicBezTo>
                      <a:pt x="4708525" y="4941093"/>
                      <a:pt x="4717892" y="4848701"/>
                      <a:pt x="4743927" y="4758690"/>
                    </a:cubicBezTo>
                    <a:cubicBezTo>
                      <a:pt x="4771232" y="4652486"/>
                      <a:pt x="4805680" y="4560570"/>
                      <a:pt x="4880610" y="4404360"/>
                    </a:cubicBezTo>
                    <a:cubicBezTo>
                      <a:pt x="4944427" y="4295299"/>
                      <a:pt x="4982052" y="4236243"/>
                      <a:pt x="5091112" y="4077176"/>
                    </a:cubicBezTo>
                    <a:lnTo>
                      <a:pt x="5406866" y="3772377"/>
                    </a:lnTo>
                    <a:lnTo>
                      <a:pt x="5995035" y="3277553"/>
                    </a:lnTo>
                    <a:lnTo>
                      <a:pt x="6546532" y="2794635"/>
                    </a:lnTo>
                    <a:lnTo>
                      <a:pt x="6782276" y="2533650"/>
                    </a:lnTo>
                    <a:cubicBezTo>
                      <a:pt x="6795452" y="2493010"/>
                      <a:pt x="6837204" y="2433320"/>
                      <a:pt x="6867048" y="2392680"/>
                    </a:cubicBezTo>
                    <a:cubicBezTo>
                      <a:pt x="6895782" y="2252027"/>
                      <a:pt x="6879272" y="2242344"/>
                      <a:pt x="6888956" y="2163604"/>
                    </a:cubicBezTo>
                    <a:lnTo>
                      <a:pt x="6688454" y="1968342"/>
                    </a:lnTo>
                    <a:cubicBezTo>
                      <a:pt x="6570502" y="1925638"/>
                      <a:pt x="6529466" y="1901508"/>
                      <a:pt x="6434613" y="1868805"/>
                    </a:cubicBezTo>
                    <a:cubicBezTo>
                      <a:pt x="6339760" y="1836102"/>
                      <a:pt x="6226016" y="1805146"/>
                      <a:pt x="6119336" y="1772126"/>
                    </a:cubicBezTo>
                    <a:lnTo>
                      <a:pt x="5781198" y="1698307"/>
                    </a:lnTo>
                    <a:lnTo>
                      <a:pt x="5248751" y="1606867"/>
                    </a:lnTo>
                    <a:lnTo>
                      <a:pt x="4483894" y="1490187"/>
                    </a:lnTo>
                    <a:lnTo>
                      <a:pt x="4039552" y="1406842"/>
                    </a:lnTo>
                    <a:cubicBezTo>
                      <a:pt x="3909377" y="1383506"/>
                      <a:pt x="3822223" y="1373029"/>
                      <a:pt x="3702843" y="1350169"/>
                    </a:cubicBezTo>
                    <a:lnTo>
                      <a:pt x="3423285" y="1302544"/>
                    </a:lnTo>
                    <a:cubicBezTo>
                      <a:pt x="3343910" y="1287463"/>
                      <a:pt x="3309461" y="1286192"/>
                      <a:pt x="3170872" y="1269206"/>
                    </a:cubicBezTo>
                    <a:lnTo>
                      <a:pt x="2591752" y="1200627"/>
                    </a:lnTo>
                    <a:cubicBezTo>
                      <a:pt x="2404110" y="1180228"/>
                      <a:pt x="2254250" y="1171337"/>
                      <a:pt x="2045018" y="1146810"/>
                    </a:cubicBezTo>
                    <a:cubicBezTo>
                      <a:pt x="1835786" y="1122283"/>
                      <a:pt x="1572578" y="1084580"/>
                      <a:pt x="1336358" y="1053465"/>
                    </a:cubicBezTo>
                    <a:lnTo>
                      <a:pt x="927735" y="969168"/>
                    </a:lnTo>
                    <a:lnTo>
                      <a:pt x="662940" y="878205"/>
                    </a:lnTo>
                    <a:lnTo>
                      <a:pt x="443388" y="778192"/>
                    </a:lnTo>
                    <a:cubicBezTo>
                      <a:pt x="321786" y="687864"/>
                      <a:pt x="257334" y="647542"/>
                      <a:pt x="188119" y="542926"/>
                    </a:cubicBezTo>
                    <a:cubicBezTo>
                      <a:pt x="97315" y="394654"/>
                      <a:pt x="116046" y="394018"/>
                      <a:pt x="80010" y="312420"/>
                    </a:cubicBezTo>
                    <a:cubicBezTo>
                      <a:pt x="46196" y="208121"/>
                      <a:pt x="26670" y="175260"/>
                      <a:pt x="0" y="106680"/>
                    </a:cubicBezTo>
                    <a:lnTo>
                      <a:pt x="25908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0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1931670" y="1451610"/>
              <a:ext cx="6830102" cy="5196912"/>
            </a:xfrm>
            <a:custGeom>
              <a:avLst/>
              <a:gdLst>
                <a:gd name="connsiteX0" fmla="*/ 0 w 7113445"/>
                <a:gd name="connsiteY0" fmla="*/ 0 h 5751095"/>
                <a:gd name="connsiteX1" fmla="*/ 842211 w 7113445"/>
                <a:gd name="connsiteY1" fmla="*/ 818147 h 5751095"/>
                <a:gd name="connsiteX2" fmla="*/ 4018548 w 7113445"/>
                <a:gd name="connsiteY2" fmla="*/ 1299410 h 5751095"/>
                <a:gd name="connsiteX3" fmla="*/ 7098632 w 7113445"/>
                <a:gd name="connsiteY3" fmla="*/ 2165684 h 5751095"/>
                <a:gd name="connsiteX4" fmla="*/ 5173579 w 7113445"/>
                <a:gd name="connsiteY4" fmla="*/ 4367463 h 5751095"/>
                <a:gd name="connsiteX5" fmla="*/ 4836695 w 7113445"/>
                <a:gd name="connsiteY5" fmla="*/ 5751095 h 575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13445" h="5751095">
                  <a:moveTo>
                    <a:pt x="0" y="0"/>
                  </a:moveTo>
                  <a:cubicBezTo>
                    <a:pt x="86226" y="300789"/>
                    <a:pt x="172453" y="601579"/>
                    <a:pt x="842211" y="818147"/>
                  </a:cubicBezTo>
                  <a:cubicBezTo>
                    <a:pt x="1511969" y="1034715"/>
                    <a:pt x="2975811" y="1074821"/>
                    <a:pt x="4018548" y="1299410"/>
                  </a:cubicBezTo>
                  <a:cubicBezTo>
                    <a:pt x="5061285" y="1523999"/>
                    <a:pt x="6906127" y="1654342"/>
                    <a:pt x="7098632" y="2165684"/>
                  </a:cubicBezTo>
                  <a:cubicBezTo>
                    <a:pt x="7291137" y="2677026"/>
                    <a:pt x="5550568" y="3769895"/>
                    <a:pt x="5173579" y="4367463"/>
                  </a:cubicBezTo>
                  <a:cubicBezTo>
                    <a:pt x="4796590" y="4965031"/>
                    <a:pt x="4816642" y="5358063"/>
                    <a:pt x="4836695" y="5751095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050">
                <a:solidFill>
                  <a:prstClr val="white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160270" y="1245870"/>
              <a:ext cx="7018595" cy="5395562"/>
            </a:xfrm>
            <a:custGeom>
              <a:avLst/>
              <a:gdLst>
                <a:gd name="connsiteX0" fmla="*/ 0 w 7113445"/>
                <a:gd name="connsiteY0" fmla="*/ 0 h 5751095"/>
                <a:gd name="connsiteX1" fmla="*/ 842211 w 7113445"/>
                <a:gd name="connsiteY1" fmla="*/ 818147 h 5751095"/>
                <a:gd name="connsiteX2" fmla="*/ 4018548 w 7113445"/>
                <a:gd name="connsiteY2" fmla="*/ 1299410 h 5751095"/>
                <a:gd name="connsiteX3" fmla="*/ 7098632 w 7113445"/>
                <a:gd name="connsiteY3" fmla="*/ 2165684 h 5751095"/>
                <a:gd name="connsiteX4" fmla="*/ 5173579 w 7113445"/>
                <a:gd name="connsiteY4" fmla="*/ 4367463 h 5751095"/>
                <a:gd name="connsiteX5" fmla="*/ 4836695 w 7113445"/>
                <a:gd name="connsiteY5" fmla="*/ 5751095 h 575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13445" h="5751095">
                  <a:moveTo>
                    <a:pt x="0" y="0"/>
                  </a:moveTo>
                  <a:cubicBezTo>
                    <a:pt x="86226" y="300789"/>
                    <a:pt x="172453" y="601579"/>
                    <a:pt x="842211" y="818147"/>
                  </a:cubicBezTo>
                  <a:cubicBezTo>
                    <a:pt x="1511969" y="1034715"/>
                    <a:pt x="2975811" y="1074821"/>
                    <a:pt x="4018548" y="1299410"/>
                  </a:cubicBezTo>
                  <a:cubicBezTo>
                    <a:pt x="5061285" y="1523999"/>
                    <a:pt x="6906127" y="1654342"/>
                    <a:pt x="7098632" y="2165684"/>
                  </a:cubicBezTo>
                  <a:cubicBezTo>
                    <a:pt x="7291137" y="2677026"/>
                    <a:pt x="5550568" y="3769895"/>
                    <a:pt x="5173579" y="4367463"/>
                  </a:cubicBezTo>
                  <a:cubicBezTo>
                    <a:pt x="4796590" y="4965031"/>
                    <a:pt x="4816642" y="5358063"/>
                    <a:pt x="4836695" y="5751095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050">
                <a:solidFill>
                  <a:prstClr val="white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034540" y="1360170"/>
              <a:ext cx="6927759" cy="5281262"/>
            </a:xfrm>
            <a:custGeom>
              <a:avLst/>
              <a:gdLst>
                <a:gd name="connsiteX0" fmla="*/ 0 w 7113445"/>
                <a:gd name="connsiteY0" fmla="*/ 0 h 5751095"/>
                <a:gd name="connsiteX1" fmla="*/ 842211 w 7113445"/>
                <a:gd name="connsiteY1" fmla="*/ 818147 h 5751095"/>
                <a:gd name="connsiteX2" fmla="*/ 4018548 w 7113445"/>
                <a:gd name="connsiteY2" fmla="*/ 1299410 h 5751095"/>
                <a:gd name="connsiteX3" fmla="*/ 7098632 w 7113445"/>
                <a:gd name="connsiteY3" fmla="*/ 2165684 h 5751095"/>
                <a:gd name="connsiteX4" fmla="*/ 5173579 w 7113445"/>
                <a:gd name="connsiteY4" fmla="*/ 4367463 h 5751095"/>
                <a:gd name="connsiteX5" fmla="*/ 4836695 w 7113445"/>
                <a:gd name="connsiteY5" fmla="*/ 5751095 h 575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13445" h="5751095">
                  <a:moveTo>
                    <a:pt x="0" y="0"/>
                  </a:moveTo>
                  <a:cubicBezTo>
                    <a:pt x="86226" y="300789"/>
                    <a:pt x="172453" y="601579"/>
                    <a:pt x="842211" y="818147"/>
                  </a:cubicBezTo>
                  <a:cubicBezTo>
                    <a:pt x="1511969" y="1034715"/>
                    <a:pt x="2975811" y="1074821"/>
                    <a:pt x="4018548" y="1299410"/>
                  </a:cubicBezTo>
                  <a:cubicBezTo>
                    <a:pt x="5061285" y="1523999"/>
                    <a:pt x="6906127" y="1654342"/>
                    <a:pt x="7098632" y="2165684"/>
                  </a:cubicBezTo>
                  <a:cubicBezTo>
                    <a:pt x="7291137" y="2677026"/>
                    <a:pt x="5550568" y="3769895"/>
                    <a:pt x="5173579" y="4367463"/>
                  </a:cubicBezTo>
                  <a:cubicBezTo>
                    <a:pt x="4796590" y="4965031"/>
                    <a:pt x="4816642" y="5358063"/>
                    <a:pt x="4836695" y="5751095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050">
                <a:solidFill>
                  <a:prstClr val="white"/>
                </a:solidFill>
              </a:endParaRPr>
            </a:p>
          </p:txBody>
        </p:sp>
      </p:grpSp>
      <p:sp>
        <p:nvSpPr>
          <p:cNvPr id="13" name="Dikdörtgen 12"/>
          <p:cNvSpPr/>
          <p:nvPr/>
        </p:nvSpPr>
        <p:spPr>
          <a:xfrm>
            <a:off x="7938654" y="27326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1721" y="2888146"/>
            <a:ext cx="1097722" cy="779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10" y="2712163"/>
            <a:ext cx="326390" cy="3263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45853" y="3527824"/>
            <a:ext cx="14896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>
                <a:solidFill>
                  <a:srgbClr val="BC1F79"/>
                </a:solidFill>
                <a:latin typeface="Arial" pitchFamily="34" charset="0"/>
                <a:cs typeface="Arial" pitchFamily="34" charset="0"/>
              </a:rPr>
              <a:t>Connected Insight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117" y="802952"/>
            <a:ext cx="1180998" cy="749480"/>
          </a:xfrm>
          <a:prstGeom prst="flowChartProcess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31233" y="1287485"/>
            <a:ext cx="17091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>
                <a:solidFill>
                  <a:srgbClr val="BC1F79"/>
                </a:solidFill>
                <a:latin typeface="Arial" pitchFamily="34" charset="0"/>
                <a:cs typeface="Arial" pitchFamily="34" charset="0"/>
              </a:rPr>
              <a:t>Connected Customer</a:t>
            </a:r>
          </a:p>
        </p:txBody>
      </p:sp>
      <p:sp>
        <p:nvSpPr>
          <p:cNvPr id="22" name="Freeform 21"/>
          <p:cNvSpPr/>
          <p:nvPr/>
        </p:nvSpPr>
        <p:spPr>
          <a:xfrm>
            <a:off x="2294967" y="1612511"/>
            <a:ext cx="1832059" cy="1330828"/>
          </a:xfrm>
          <a:custGeom>
            <a:avLst/>
            <a:gdLst>
              <a:gd name="connsiteX0" fmla="*/ 2087592 w 2087592"/>
              <a:gd name="connsiteY0" fmla="*/ 1561381 h 1561381"/>
              <a:gd name="connsiteX1" fmla="*/ 871268 w 2087592"/>
              <a:gd name="connsiteY1" fmla="*/ 1095555 h 1561381"/>
              <a:gd name="connsiteX2" fmla="*/ 388188 w 2087592"/>
              <a:gd name="connsiteY2" fmla="*/ 267419 h 1561381"/>
              <a:gd name="connsiteX3" fmla="*/ 0 w 2087592"/>
              <a:gd name="connsiteY3" fmla="*/ 0 h 156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7592" h="1561381">
                <a:moveTo>
                  <a:pt x="2087592" y="1561381"/>
                </a:moveTo>
                <a:cubicBezTo>
                  <a:pt x="1621047" y="1436298"/>
                  <a:pt x="1154502" y="1311215"/>
                  <a:pt x="871268" y="1095555"/>
                </a:cubicBezTo>
                <a:cubicBezTo>
                  <a:pt x="588034" y="879895"/>
                  <a:pt x="533399" y="450011"/>
                  <a:pt x="388188" y="267419"/>
                </a:cubicBezTo>
                <a:cubicBezTo>
                  <a:pt x="242977" y="84827"/>
                  <a:pt x="121488" y="42413"/>
                  <a:pt x="0" y="0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50">
              <a:solidFill>
                <a:prstClr val="whit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55560" y="1581486"/>
            <a:ext cx="2581692" cy="1430369"/>
            <a:chOff x="292909" y="1477722"/>
            <a:chExt cx="2941783" cy="167816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2157" y="1836047"/>
              <a:ext cx="1742535" cy="131984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92909" y="2202077"/>
              <a:ext cx="178937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050" dirty="0">
                  <a:solidFill>
                    <a:srgbClr val="BC1F79"/>
                  </a:solidFill>
                  <a:latin typeface="Arial" pitchFamily="34" charset="0"/>
                  <a:cs typeface="Arial" pitchFamily="34" charset="0"/>
                </a:rPr>
                <a:t>Connected Dealers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3636" y="1477722"/>
              <a:ext cx="1431985" cy="914400"/>
            </a:xfrm>
            <a:prstGeom prst="rect">
              <a:avLst/>
            </a:prstGeom>
          </p:spPr>
        </p:pic>
      </p:grpSp>
      <p:sp>
        <p:nvSpPr>
          <p:cNvPr id="27" name="Freeform 26"/>
          <p:cNvSpPr/>
          <p:nvPr/>
        </p:nvSpPr>
        <p:spPr>
          <a:xfrm>
            <a:off x="2288497" y="2065398"/>
            <a:ext cx="787331" cy="426453"/>
          </a:xfrm>
          <a:custGeom>
            <a:avLst/>
            <a:gdLst>
              <a:gd name="connsiteX0" fmla="*/ 897147 w 897147"/>
              <a:gd name="connsiteY0" fmla="*/ 500332 h 500332"/>
              <a:gd name="connsiteX1" fmla="*/ 353683 w 897147"/>
              <a:gd name="connsiteY1" fmla="*/ 94891 h 500332"/>
              <a:gd name="connsiteX2" fmla="*/ 0 w 897147"/>
              <a:gd name="connsiteY2" fmla="*/ 0 h 500332"/>
              <a:gd name="connsiteX3" fmla="*/ 0 w 897147"/>
              <a:gd name="connsiteY3" fmla="*/ 0 h 500332"/>
              <a:gd name="connsiteX4" fmla="*/ 0 w 897147"/>
              <a:gd name="connsiteY4" fmla="*/ 0 h 50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147" h="500332">
                <a:moveTo>
                  <a:pt x="897147" y="500332"/>
                </a:moveTo>
                <a:cubicBezTo>
                  <a:pt x="700177" y="339306"/>
                  <a:pt x="503207" y="178280"/>
                  <a:pt x="353683" y="94891"/>
                </a:cubicBezTo>
                <a:cubicBezTo>
                  <a:pt x="204159" y="11502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5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065" y="1464736"/>
            <a:ext cx="666203" cy="7343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4390" y="1832350"/>
            <a:ext cx="666203" cy="73433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027125" y="1450768"/>
            <a:ext cx="1684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>
                <a:solidFill>
                  <a:srgbClr val="BC1F79"/>
                </a:solidFill>
                <a:latin typeface="Arial" pitchFamily="34" charset="0"/>
                <a:cs typeface="Arial" pitchFamily="34" charset="0"/>
              </a:rPr>
              <a:t>Connected Suppliers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771706" y="2672208"/>
            <a:ext cx="1157691" cy="959183"/>
            <a:chOff x="2900477" y="2994953"/>
            <a:chExt cx="1319164" cy="112535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4381" y="2994953"/>
              <a:ext cx="586597" cy="75049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900477" y="3566307"/>
              <a:ext cx="13191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050" dirty="0">
                  <a:solidFill>
                    <a:srgbClr val="BC1F79"/>
                  </a:solidFill>
                  <a:latin typeface="Arial" pitchFamily="34" charset="0"/>
                  <a:cs typeface="Arial" pitchFamily="34" charset="0"/>
                </a:rPr>
                <a:t>Supply Chain</a:t>
              </a:r>
            </a:p>
            <a:p>
              <a:r>
                <a:rPr lang="tr-TR" sz="1050" dirty="0">
                  <a:solidFill>
                    <a:srgbClr val="BC1F79"/>
                  </a:solidFill>
                  <a:latin typeface="Arial" pitchFamily="34" charset="0"/>
                  <a:cs typeface="Arial" pitchFamily="34" charset="0"/>
                </a:rPr>
                <a:t>Management</a:t>
              </a:r>
            </a:p>
          </p:txBody>
        </p:sp>
      </p:grpSp>
      <p:sp>
        <p:nvSpPr>
          <p:cNvPr id="34" name="Freeform 33"/>
          <p:cNvSpPr/>
          <p:nvPr/>
        </p:nvSpPr>
        <p:spPr>
          <a:xfrm>
            <a:off x="3356018" y="2065398"/>
            <a:ext cx="310390" cy="735264"/>
          </a:xfrm>
          <a:custGeom>
            <a:avLst/>
            <a:gdLst>
              <a:gd name="connsiteX0" fmla="*/ 353683 w 353683"/>
              <a:gd name="connsiteY0" fmla="*/ 301924 h 301924"/>
              <a:gd name="connsiteX1" fmla="*/ 60385 w 353683"/>
              <a:gd name="connsiteY1" fmla="*/ 207034 h 301924"/>
              <a:gd name="connsiteX2" fmla="*/ 0 w 353683"/>
              <a:gd name="connsiteY2" fmla="*/ 0 h 30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3683" h="301924">
                <a:moveTo>
                  <a:pt x="353683" y="301924"/>
                </a:moveTo>
                <a:cubicBezTo>
                  <a:pt x="236507" y="279639"/>
                  <a:pt x="119332" y="257355"/>
                  <a:pt x="60385" y="207034"/>
                </a:cubicBezTo>
                <a:cubicBezTo>
                  <a:pt x="1438" y="156713"/>
                  <a:pt x="719" y="78356"/>
                  <a:pt x="0" y="0"/>
                </a:cubicBezTo>
              </a:path>
            </a:pathLst>
          </a:custGeom>
          <a:noFill/>
          <a:ln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50">
              <a:solidFill>
                <a:prstClr val="white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rot="1988229" flipV="1">
            <a:off x="3120758" y="2589963"/>
            <a:ext cx="310390" cy="257342"/>
          </a:xfrm>
          <a:custGeom>
            <a:avLst/>
            <a:gdLst>
              <a:gd name="connsiteX0" fmla="*/ 353683 w 353683"/>
              <a:gd name="connsiteY0" fmla="*/ 301924 h 301924"/>
              <a:gd name="connsiteX1" fmla="*/ 60385 w 353683"/>
              <a:gd name="connsiteY1" fmla="*/ 207034 h 301924"/>
              <a:gd name="connsiteX2" fmla="*/ 0 w 353683"/>
              <a:gd name="connsiteY2" fmla="*/ 0 h 30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3683" h="301924">
                <a:moveTo>
                  <a:pt x="353683" y="301924"/>
                </a:moveTo>
                <a:cubicBezTo>
                  <a:pt x="236507" y="279639"/>
                  <a:pt x="119332" y="257355"/>
                  <a:pt x="60385" y="207034"/>
                </a:cubicBezTo>
                <a:cubicBezTo>
                  <a:pt x="1438" y="156713"/>
                  <a:pt x="719" y="78356"/>
                  <a:pt x="0" y="0"/>
                </a:cubicBezTo>
              </a:path>
            </a:pathLst>
          </a:custGeom>
          <a:noFill/>
          <a:ln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50">
              <a:solidFill>
                <a:prstClr val="white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1462" y="835594"/>
            <a:ext cx="1998612" cy="1832060"/>
          </a:xfrm>
          <a:prstGeom prst="rect">
            <a:avLst/>
          </a:prstGeom>
          <a:noFill/>
          <a:ln>
            <a:prstDash val="dash"/>
            <a:headEnd type="triangle" w="med" len="med"/>
            <a:tailEnd type="triangle" w="med" len="med"/>
          </a:ln>
        </p:spPr>
      </p:pic>
      <p:sp>
        <p:nvSpPr>
          <p:cNvPr id="37" name="Freeform 36"/>
          <p:cNvSpPr/>
          <p:nvPr/>
        </p:nvSpPr>
        <p:spPr>
          <a:xfrm>
            <a:off x="4173668" y="1923062"/>
            <a:ext cx="163678" cy="794086"/>
          </a:xfrm>
          <a:custGeom>
            <a:avLst/>
            <a:gdLst>
              <a:gd name="connsiteX0" fmla="*/ 65738 w 186508"/>
              <a:gd name="connsiteY0" fmla="*/ 931653 h 931653"/>
              <a:gd name="connsiteX1" fmla="*/ 5353 w 186508"/>
              <a:gd name="connsiteY1" fmla="*/ 379562 h 931653"/>
              <a:gd name="connsiteX2" fmla="*/ 186508 w 186508"/>
              <a:gd name="connsiteY2" fmla="*/ 0 h 9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508" h="931653">
                <a:moveTo>
                  <a:pt x="65738" y="931653"/>
                </a:moveTo>
                <a:cubicBezTo>
                  <a:pt x="25481" y="733245"/>
                  <a:pt x="-14775" y="534837"/>
                  <a:pt x="5353" y="379562"/>
                </a:cubicBezTo>
                <a:cubicBezTo>
                  <a:pt x="25481" y="224287"/>
                  <a:pt x="105994" y="112143"/>
                  <a:pt x="186508" y="0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50">
              <a:solidFill>
                <a:prstClr val="white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7903" y="678401"/>
            <a:ext cx="1847201" cy="1302126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4326489" y="1897183"/>
            <a:ext cx="2044033" cy="1117601"/>
          </a:xfrm>
          <a:custGeom>
            <a:avLst/>
            <a:gdLst>
              <a:gd name="connsiteX0" fmla="*/ 0 w 2329132"/>
              <a:gd name="connsiteY0" fmla="*/ 1311215 h 1311215"/>
              <a:gd name="connsiteX1" fmla="*/ 776377 w 2329132"/>
              <a:gd name="connsiteY1" fmla="*/ 698740 h 1311215"/>
              <a:gd name="connsiteX2" fmla="*/ 2035834 w 2329132"/>
              <a:gd name="connsiteY2" fmla="*/ 474453 h 1311215"/>
              <a:gd name="connsiteX3" fmla="*/ 2329132 w 2329132"/>
              <a:gd name="connsiteY3" fmla="*/ 0 h 13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32" h="1311215">
                <a:moveTo>
                  <a:pt x="0" y="1311215"/>
                </a:moveTo>
                <a:cubicBezTo>
                  <a:pt x="218535" y="1074707"/>
                  <a:pt x="437071" y="838200"/>
                  <a:pt x="776377" y="698740"/>
                </a:cubicBezTo>
                <a:cubicBezTo>
                  <a:pt x="1115683" y="559280"/>
                  <a:pt x="1777042" y="590910"/>
                  <a:pt x="2035834" y="474453"/>
                </a:cubicBezTo>
                <a:cubicBezTo>
                  <a:pt x="2294627" y="357996"/>
                  <a:pt x="2311879" y="178998"/>
                  <a:pt x="2329132" y="0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50">
              <a:solidFill>
                <a:prstClr val="white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3996" y="2489844"/>
            <a:ext cx="1551951" cy="1971290"/>
          </a:xfrm>
          <a:prstGeom prst="rect">
            <a:avLst/>
          </a:prstGeom>
          <a:noFill/>
          <a:ln>
            <a:prstDash val="dash"/>
            <a:headEnd type="triangle" w="med" len="med"/>
            <a:tailEnd type="triangle" w="med" len="med"/>
          </a:ln>
        </p:spPr>
      </p:pic>
      <p:sp>
        <p:nvSpPr>
          <p:cNvPr id="41" name="Freeform 40"/>
          <p:cNvSpPr/>
          <p:nvPr/>
        </p:nvSpPr>
        <p:spPr>
          <a:xfrm>
            <a:off x="4345897" y="3127579"/>
            <a:ext cx="560217" cy="705854"/>
          </a:xfrm>
          <a:custGeom>
            <a:avLst/>
            <a:gdLst>
              <a:gd name="connsiteX0" fmla="*/ 0 w 638355"/>
              <a:gd name="connsiteY0" fmla="*/ 0 h 828136"/>
              <a:gd name="connsiteX1" fmla="*/ 181155 w 638355"/>
              <a:gd name="connsiteY1" fmla="*/ 388188 h 828136"/>
              <a:gd name="connsiteX2" fmla="*/ 388189 w 638355"/>
              <a:gd name="connsiteY2" fmla="*/ 543464 h 828136"/>
              <a:gd name="connsiteX3" fmla="*/ 638355 w 638355"/>
              <a:gd name="connsiteY3" fmla="*/ 828136 h 82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828136">
                <a:moveTo>
                  <a:pt x="0" y="0"/>
                </a:moveTo>
                <a:cubicBezTo>
                  <a:pt x="58228" y="148805"/>
                  <a:pt x="116457" y="297611"/>
                  <a:pt x="181155" y="388188"/>
                </a:cubicBezTo>
                <a:cubicBezTo>
                  <a:pt x="245853" y="478765"/>
                  <a:pt x="311989" y="470139"/>
                  <a:pt x="388189" y="543464"/>
                </a:cubicBezTo>
                <a:cubicBezTo>
                  <a:pt x="464389" y="616789"/>
                  <a:pt x="551372" y="722462"/>
                  <a:pt x="638355" y="828136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50">
              <a:solidFill>
                <a:prstClr val="white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1970" y="2124751"/>
            <a:ext cx="847896" cy="5375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9820">
            <a:off x="6352978" y="2354048"/>
            <a:ext cx="847896" cy="53750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240076" y="2210262"/>
            <a:ext cx="16228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>
                <a:solidFill>
                  <a:srgbClr val="BC1F79"/>
                </a:solidFill>
                <a:latin typeface="Arial" pitchFamily="34" charset="0"/>
                <a:cs typeface="Arial" pitchFamily="34" charset="0"/>
              </a:rPr>
              <a:t>Connected Vehicles</a:t>
            </a:r>
          </a:p>
        </p:txBody>
      </p:sp>
      <p:sp>
        <p:nvSpPr>
          <p:cNvPr id="45" name="Freeform 44"/>
          <p:cNvSpPr/>
          <p:nvPr/>
        </p:nvSpPr>
        <p:spPr>
          <a:xfrm>
            <a:off x="4572341" y="2511814"/>
            <a:ext cx="1748785" cy="147053"/>
          </a:xfrm>
          <a:custGeom>
            <a:avLst/>
            <a:gdLst>
              <a:gd name="connsiteX0" fmla="*/ 0 w 1992702"/>
              <a:gd name="connsiteY0" fmla="*/ 172528 h 172528"/>
              <a:gd name="connsiteX1" fmla="*/ 465826 w 1992702"/>
              <a:gd name="connsiteY1" fmla="*/ 8626 h 172528"/>
              <a:gd name="connsiteX2" fmla="*/ 1526875 w 1992702"/>
              <a:gd name="connsiteY2" fmla="*/ 129396 h 172528"/>
              <a:gd name="connsiteX3" fmla="*/ 1992702 w 1992702"/>
              <a:gd name="connsiteY3" fmla="*/ 0 h 172528"/>
              <a:gd name="connsiteX4" fmla="*/ 1992702 w 1992702"/>
              <a:gd name="connsiteY4" fmla="*/ 0 h 17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2702" h="172528">
                <a:moveTo>
                  <a:pt x="0" y="172528"/>
                </a:moveTo>
                <a:cubicBezTo>
                  <a:pt x="105673" y="94171"/>
                  <a:pt x="211347" y="15815"/>
                  <a:pt x="465826" y="8626"/>
                </a:cubicBezTo>
                <a:cubicBezTo>
                  <a:pt x="720305" y="1437"/>
                  <a:pt x="1272396" y="130834"/>
                  <a:pt x="1526875" y="129396"/>
                </a:cubicBezTo>
                <a:cubicBezTo>
                  <a:pt x="1781354" y="127958"/>
                  <a:pt x="1992702" y="0"/>
                  <a:pt x="1992702" y="0"/>
                </a:cubicBezTo>
                <a:lnTo>
                  <a:pt x="1992702" y="0"/>
                </a:lnTo>
              </a:path>
            </a:pathLst>
          </a:custGeom>
          <a:noFill/>
          <a:ln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50">
              <a:solidFill>
                <a:prstClr val="white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945383"/>
            <a:ext cx="9144000" cy="101537"/>
          </a:xfrm>
          <a:prstGeom prst="rect">
            <a:avLst/>
          </a:prstGeom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51954" y="43572"/>
            <a:ext cx="7886700" cy="395726"/>
          </a:xfrm>
        </p:spPr>
        <p:txBody>
          <a:bodyPr>
            <a:noAutofit/>
          </a:bodyPr>
          <a:lstStyle/>
          <a:p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Endüstri 4.0 Yol Haritası </a:t>
            </a:r>
            <a:endParaRPr lang="en-US" dirty="0">
              <a:solidFill>
                <a:srgbClr val="59A9E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E81CB213-9CD6-4C8C-B501-4B3FCB44A98E}"/>
              </a:ext>
            </a:extLst>
          </p:cNvPr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9697" y="928703"/>
            <a:ext cx="9197048" cy="4123717"/>
            <a:chOff x="90990" y="474494"/>
            <a:chExt cx="11428622" cy="5754588"/>
          </a:xfrm>
        </p:grpSpPr>
        <p:grpSp>
          <p:nvGrpSpPr>
            <p:cNvPr id="5" name="Group 4"/>
            <p:cNvGrpSpPr/>
            <p:nvPr/>
          </p:nvGrpSpPr>
          <p:grpSpPr>
            <a:xfrm>
              <a:off x="2610601" y="3543227"/>
              <a:ext cx="1730071" cy="1550550"/>
              <a:chOff x="2544003" y="1286177"/>
              <a:chExt cx="1730071" cy="1550550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03028" y="1286177"/>
                <a:ext cx="785763" cy="937024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2544003" y="2447587"/>
                <a:ext cx="1730071" cy="389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tr-TR" sz="1200" b="1" kern="1200" dirty="0">
                    <a:solidFill>
                      <a:srgbClr val="1C88BE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Kestirimci Kalite</a:t>
                </a:r>
                <a:endParaRPr lang="en-US" sz="1200" b="1" kern="1200" dirty="0">
                  <a:solidFill>
                    <a:srgbClr val="1C88B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90990" y="3627744"/>
              <a:ext cx="2237366" cy="1491703"/>
              <a:chOff x="2491748" y="3151550"/>
              <a:chExt cx="2237366" cy="1491703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23693" y="3151550"/>
                <a:ext cx="1240728" cy="767989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91748" y="4256705"/>
                <a:ext cx="2237366" cy="386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tr-TR" sz="1200" b="1" kern="1200" dirty="0">
                    <a:solidFill>
                      <a:srgbClr val="1C88BE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Akıllı Üretim Planlama</a:t>
                </a:r>
                <a:endParaRPr lang="en-US" sz="1200" b="1" kern="1200" dirty="0">
                  <a:solidFill>
                    <a:srgbClr val="1C88B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9074783" y="1417334"/>
              <a:ext cx="1928612" cy="1520025"/>
              <a:chOff x="9284422" y="616561"/>
              <a:chExt cx="1928612" cy="1520025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02470" y="616561"/>
                <a:ext cx="888771" cy="884436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9284422" y="1750038"/>
                <a:ext cx="1928612" cy="386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tr-TR" sz="1200" b="1" kern="1200" dirty="0">
                    <a:solidFill>
                      <a:srgbClr val="1C88BE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RFID Uygulamaları</a:t>
                </a:r>
                <a:endParaRPr lang="en-US" sz="1200" b="1" kern="1200" dirty="0">
                  <a:solidFill>
                    <a:srgbClr val="1C88B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54350" y="1253387"/>
              <a:ext cx="2078008" cy="1862195"/>
              <a:chOff x="96900" y="4698888"/>
              <a:chExt cx="2078008" cy="1862195"/>
            </a:xfrm>
          </p:grpSpPr>
          <p:pic>
            <p:nvPicPr>
              <p:cNvPr id="42" name="Picture 4" descr="Image result for iot system icon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055" y="4698888"/>
                <a:ext cx="1102360" cy="11023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96900" y="5916836"/>
                <a:ext cx="2078008" cy="644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tr-TR" sz="1200" b="1" kern="1200" dirty="0">
                    <a:solidFill>
                      <a:srgbClr val="1C88BE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Akıllı Üretim Sistemi</a:t>
                </a:r>
              </a:p>
              <a:p>
                <a:pPr algn="ctr">
                  <a:buClrTx/>
                  <a:buFontTx/>
                  <a:buNone/>
                </a:pPr>
                <a:r>
                  <a:rPr lang="tr-TR" sz="1200" b="1" kern="1200" dirty="0">
                    <a:solidFill>
                      <a:srgbClr val="1C88BE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IoT &amp; Büyük Veri</a:t>
                </a:r>
                <a:endParaRPr lang="en-US" sz="1200" b="1" kern="1200" dirty="0">
                  <a:solidFill>
                    <a:srgbClr val="1C88B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64095" y="494806"/>
              <a:ext cx="2143521" cy="55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tr-TR" sz="2000" b="1" kern="1200" dirty="0">
                  <a:solidFill>
                    <a:srgbClr val="239CC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Üretim</a:t>
              </a:r>
              <a:endParaRPr lang="tr-TR" sz="2000" b="1" kern="1200" dirty="0">
                <a:solidFill>
                  <a:srgbClr val="5BBE77">
                    <a:lumMod val="50000"/>
                  </a:srgb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10916" y="474494"/>
              <a:ext cx="2143521" cy="55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tr-TR" sz="2000" b="1" kern="1200" dirty="0">
                  <a:solidFill>
                    <a:srgbClr val="239CC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Kalite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08001" y="474494"/>
              <a:ext cx="1946021" cy="55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tr-TR" sz="2000" b="1" kern="1200" dirty="0">
                  <a:solidFill>
                    <a:srgbClr val="239CC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Bakım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27106" y="484784"/>
              <a:ext cx="1946021" cy="55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tr-TR" sz="2000" b="1" kern="1200" dirty="0">
                  <a:solidFill>
                    <a:srgbClr val="239CC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Enerji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793431" y="495627"/>
              <a:ext cx="2726181" cy="55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tr-TR" sz="2000" b="1" kern="1200" dirty="0">
                  <a:solidFill>
                    <a:srgbClr val="239CC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Tedarik Zinciri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r="-1851" b="32259"/>
            <a:stretch/>
          </p:blipFill>
          <p:spPr>
            <a:xfrm>
              <a:off x="9231635" y="3657127"/>
              <a:ext cx="1471274" cy="716098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 flipH="1">
              <a:off x="2368296" y="631094"/>
              <a:ext cx="9144" cy="5597988"/>
            </a:xfrm>
            <a:prstGeom prst="line">
              <a:avLst/>
            </a:prstGeom>
            <a:noFill/>
            <a:ln w="6350" cap="flat" cmpd="sng" algn="ctr">
              <a:solidFill>
                <a:srgbClr val="1C88BE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 flipH="1">
              <a:off x="4479864" y="631094"/>
              <a:ext cx="9145" cy="5597988"/>
            </a:xfrm>
            <a:prstGeom prst="line">
              <a:avLst/>
            </a:prstGeom>
            <a:noFill/>
            <a:ln w="6350" cap="flat" cmpd="sng" algn="ctr">
              <a:solidFill>
                <a:srgbClr val="1C88BE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>
            <a:xfrm flipH="1">
              <a:off x="6659141" y="631094"/>
              <a:ext cx="9145" cy="5597988"/>
            </a:xfrm>
            <a:prstGeom prst="line">
              <a:avLst/>
            </a:prstGeom>
            <a:noFill/>
            <a:ln w="6350" cap="flat" cmpd="sng" algn="ctr">
              <a:solidFill>
                <a:srgbClr val="1C88BE"/>
              </a:solidFill>
              <a:prstDash val="solid"/>
              <a:miter lim="800000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>
            <a:xfrm flipH="1">
              <a:off x="8785598" y="631094"/>
              <a:ext cx="9145" cy="5597988"/>
            </a:xfrm>
            <a:prstGeom prst="line">
              <a:avLst/>
            </a:prstGeom>
            <a:noFill/>
            <a:ln w="6350" cap="flat" cmpd="sng" algn="ctr">
              <a:solidFill>
                <a:srgbClr val="1C88BE"/>
              </a:solidFill>
              <a:prstDash val="solid"/>
              <a:miter lim="800000"/>
            </a:ln>
            <a:effectLst/>
          </p:spPr>
        </p:cxnSp>
      </p:grpSp>
      <p:pic>
        <p:nvPicPr>
          <p:cNvPr id="61" name="Picture 2" descr="Image result for process optimization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975" y="1429780"/>
            <a:ext cx="1144633" cy="89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2311991" y="2407438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tr-TR" sz="1200" b="1" kern="1200" dirty="0">
                <a:solidFill>
                  <a:srgbClr val="1C88B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Mega Kalite</a:t>
            </a:r>
            <a:endParaRPr lang="en-US" sz="1200" b="1" kern="1200" dirty="0">
              <a:solidFill>
                <a:srgbClr val="1C88BE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935694" y="3077807"/>
            <a:ext cx="1392901" cy="1178071"/>
            <a:chOff x="2780811" y="4972522"/>
            <a:chExt cx="1669906" cy="141389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4196" y="4972522"/>
              <a:ext cx="784170" cy="911483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2780811" y="6053971"/>
              <a:ext cx="1669906" cy="332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tr-TR" sz="1200" b="1" kern="1200" dirty="0">
                  <a:solidFill>
                    <a:srgbClr val="1C88B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Kestirimci Bakım</a:t>
              </a:r>
              <a:endParaRPr lang="en-US" sz="1200" b="1" kern="1200" dirty="0">
                <a:solidFill>
                  <a:srgbClr val="1C88B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96778" y="1533026"/>
            <a:ext cx="1232611" cy="1288271"/>
            <a:chOff x="10054138" y="565440"/>
            <a:chExt cx="1834057" cy="1711943"/>
          </a:xfrm>
        </p:grpSpPr>
        <p:pic>
          <p:nvPicPr>
            <p:cNvPr id="69" name="Picture 2" descr="Image result for field force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520972" y="565440"/>
              <a:ext cx="926879" cy="93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10054138" y="1663891"/>
              <a:ext cx="1834057" cy="613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tr-TR" sz="1200" b="1" kern="1200" dirty="0">
                  <a:solidFill>
                    <a:srgbClr val="1C88BE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Maximo Akıllı Bakım</a:t>
              </a:r>
              <a:endParaRPr lang="en-US" sz="1200" b="1" kern="1200" dirty="0">
                <a:solidFill>
                  <a:srgbClr val="1C88B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3554" y="1543376"/>
            <a:ext cx="647700" cy="73342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759943" y="2355417"/>
            <a:ext cx="123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tr-TR" sz="1200" b="1" kern="1200" dirty="0">
                <a:solidFill>
                  <a:srgbClr val="1C88B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Enerji Takip Sistemi</a:t>
            </a:r>
            <a:endParaRPr lang="en-US" sz="1200" b="1" kern="1200" dirty="0">
              <a:solidFill>
                <a:srgbClr val="1C88BE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4701" y="3084943"/>
            <a:ext cx="952500" cy="76200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5584894" y="3886544"/>
            <a:ext cx="149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tr-TR" sz="1200" b="1" kern="1200" dirty="0">
                <a:solidFill>
                  <a:srgbClr val="1C88B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Su, Basınçlı Hava Takip Sistemi</a:t>
            </a:r>
            <a:endParaRPr lang="en-US" sz="1200" b="1" kern="1200" dirty="0">
              <a:solidFill>
                <a:srgbClr val="1C88BE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190730" y="-14058"/>
            <a:ext cx="8229600" cy="857250"/>
          </a:xfrm>
        </p:spPr>
        <p:txBody>
          <a:bodyPr/>
          <a:lstStyle/>
          <a:p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Endüstri 4.0 Projeler</a:t>
            </a:r>
            <a:endParaRPr lang="en-US" dirty="0">
              <a:solidFill>
                <a:srgbClr val="59A9E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48280" y="3884020"/>
            <a:ext cx="123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tr-TR" sz="1200" b="1" kern="1200" dirty="0">
                <a:solidFill>
                  <a:srgbClr val="1C88B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Smart Supply Chain</a:t>
            </a:r>
            <a:endParaRPr lang="en-US" sz="1200" b="1" kern="1200" dirty="0">
              <a:solidFill>
                <a:srgbClr val="1C88BE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03" y="0"/>
            <a:ext cx="8229600" cy="857250"/>
          </a:xfrm>
        </p:spPr>
        <p:txBody>
          <a:bodyPr/>
          <a:lstStyle/>
          <a:p>
            <a:r>
              <a:rPr lang="tr-TR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Global Lighthouse Network</a:t>
            </a:r>
            <a:endParaRPr lang="en-US" dirty="0">
              <a:solidFill>
                <a:srgbClr val="59A9E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42" y="987190"/>
            <a:ext cx="6147911" cy="3394472"/>
          </a:xfrm>
        </p:spPr>
        <p:txBody>
          <a:bodyPr/>
          <a:lstStyle/>
          <a:p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Dünya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Ekonomik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Forumu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McKinsey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ile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2018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yılında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başlattığı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iş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birliği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kapsamında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Endüstri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4.0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alanında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dünya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lideri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olan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üretim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tesislerini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belirleyerek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bu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tesisleri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“Global Lighthouse Network”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adını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verdiği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küresel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ağa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dâhil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ediyor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Global Lighthouse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Network’e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Endüstri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4.0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uygulamalarını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pilot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projelerden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büyük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üretim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ölçeğine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taşıyarak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fayda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sağlama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başarısını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gösteren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şirketler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kabul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ediliyor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Koç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Topluluğu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Şirketleri’nden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Ford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Otosan</a:t>
            </a:r>
            <a:r>
              <a:rPr lang="tr-TR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Gölcük Fabrikası 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 </a:t>
            </a:r>
            <a:r>
              <a:rPr lang="tr-TR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Arçelik Romanya F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abrikası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</a:t>
            </a:r>
            <a:r>
              <a:rPr lang="tr-TR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Endüstri 4.0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uygulamaları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ile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“Global Lighthouse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Network”e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</a:t>
            </a:r>
            <a:r>
              <a:rPr lang="tr-TR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hil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olma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hakkını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kazandı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2018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yılında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16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fabrikanın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kabul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edildiği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ağa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2019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yılında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10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fabrika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</a:t>
            </a:r>
            <a:r>
              <a:rPr lang="tr-TR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hil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oldu</a:t>
            </a:r>
            <a:r>
              <a:rPr lang="en-US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731" y="1452311"/>
            <a:ext cx="2524644" cy="1525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3DAB4-814A-4394-BC9E-99E82DD73D83}"/>
              </a:ext>
            </a:extLst>
          </p:cNvPr>
          <p:cNvSpPr txBox="1"/>
          <p:nvPr/>
        </p:nvSpPr>
        <p:spPr>
          <a:xfrm>
            <a:off x="6802285" y="2842076"/>
            <a:ext cx="2196089" cy="30777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defTabSz="685800">
              <a:buClrTx/>
            </a:pPr>
            <a:r>
              <a:rPr lang="tr-TR" kern="12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Global Lighthouse Network</a:t>
            </a:r>
            <a:endParaRPr lang="en-US" kern="12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kdörtgen 15">
            <a:extLst>
              <a:ext uri="{FF2B5EF4-FFF2-40B4-BE49-F238E27FC236}">
                <a16:creationId xmlns:a16="http://schemas.microsoft.com/office/drawing/2014/main" id="{8C43A3F7-BD14-4D60-88A2-A98E5B16846A}"/>
              </a:ext>
            </a:extLst>
          </p:cNvPr>
          <p:cNvSpPr/>
          <p:nvPr/>
        </p:nvSpPr>
        <p:spPr>
          <a:xfrm>
            <a:off x="7422669" y="1"/>
            <a:ext cx="1724506" cy="5143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40" tIns="182880" rIns="182880" bIns="91440" anchor="t">
            <a:noAutofit/>
          </a:bodyPr>
          <a:lstStyle/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endParaRPr lang="tr-TR" sz="1200" dirty="0">
              <a:solidFill>
                <a:srgbClr val="3F3F3F"/>
              </a:solidFill>
              <a:latin typeface="Source Sans Pro"/>
              <a:ea typeface="+mn-ea"/>
            </a:endParaRPr>
          </a:p>
        </p:txBody>
      </p:sp>
      <p:pic>
        <p:nvPicPr>
          <p:cNvPr id="1026" name="Picture 2" descr="spot welding robot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5434"/>
            <a:ext cx="1483678" cy="148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" name="Shape 357"/>
          <p:cNvSpPr txBox="1"/>
          <p:nvPr/>
        </p:nvSpPr>
        <p:spPr>
          <a:xfrm>
            <a:off x="338374" y="104036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>
              <a:buClr>
                <a:srgbClr val="59A9E3"/>
              </a:buClr>
              <a:buSzPts val="3200"/>
            </a:pPr>
            <a:r>
              <a:rPr lang="tr-TR" sz="3200" dirty="0">
                <a:solidFill>
                  <a:srgbClr val="4C88C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Proje Konusu</a:t>
            </a:r>
            <a:endParaRPr sz="3200" dirty="0">
              <a:solidFill>
                <a:srgbClr val="FF000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Shape 358">
            <a:extLst>
              <a:ext uri="{FF2B5EF4-FFF2-40B4-BE49-F238E27FC236}">
                <a16:creationId xmlns:a16="http://schemas.microsoft.com/office/drawing/2014/main" id="{1FFD7787-F8F6-4CD8-B000-56A6E3F5C0C7}"/>
              </a:ext>
            </a:extLst>
          </p:cNvPr>
          <p:cNvSpPr txBox="1"/>
          <p:nvPr/>
        </p:nvSpPr>
        <p:spPr>
          <a:xfrm>
            <a:off x="7252138" y="852719"/>
            <a:ext cx="1837787" cy="108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>
              <a:buClr>
                <a:srgbClr val="A5A5A5"/>
              </a:buClr>
              <a:buSzPts val="1800"/>
            </a:pPr>
            <a:r>
              <a:rPr lang="tr-TR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Kestirimci kalite</a:t>
            </a:r>
          </a:p>
          <a:p>
            <a:pPr lvl="0" algn="r">
              <a:buClr>
                <a:srgbClr val="A5A5A5"/>
              </a:buClr>
              <a:buSzPts val="1800"/>
            </a:pPr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lvl="0" algn="r">
              <a:buClr>
                <a:srgbClr val="A5A5A5"/>
              </a:buClr>
              <a:buSzPts val="1800"/>
            </a:pPr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lvl="0" algn="r">
              <a:buClr>
                <a:srgbClr val="A5A5A5"/>
              </a:buClr>
              <a:buSzPts val="1800"/>
            </a:pPr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lvl="0" algn="r">
              <a:buClr>
                <a:srgbClr val="A5A5A5"/>
              </a:buClr>
              <a:buSzPts val="1800"/>
            </a:pPr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lvl="0" algn="r">
              <a:buClr>
                <a:srgbClr val="A5A5A5"/>
              </a:buClr>
              <a:buSzPts val="1800"/>
            </a:pPr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lvl="0" algn="r">
              <a:buClr>
                <a:srgbClr val="A5A5A5"/>
              </a:buClr>
              <a:buSzPts val="1800"/>
            </a:pPr>
            <a:endParaRPr lang="tr-TR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lvl="0" algn="r">
              <a:buClr>
                <a:srgbClr val="A5A5A5"/>
              </a:buClr>
              <a:buSzPts val="1800"/>
            </a:pPr>
            <a:r>
              <a:rPr lang="tr-TR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Veriye dayalı bakım sıklığı analizi </a:t>
            </a:r>
            <a:endParaRPr lang="en-US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pic>
        <p:nvPicPr>
          <p:cNvPr id="8" name="Picture 2" descr="C:\Users\nkenanh\Downloads\icons8-target-100.png">
            <a:extLst>
              <a:ext uri="{FF2B5EF4-FFF2-40B4-BE49-F238E27FC236}">
                <a16:creationId xmlns:a16="http://schemas.microsoft.com/office/drawing/2014/main" id="{2D91DAA7-B13C-4E91-A206-661FE90F2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711" y="985678"/>
            <a:ext cx="687214" cy="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7201" y="907674"/>
            <a:ext cx="4045976" cy="3804319"/>
            <a:chOff x="914401" y="958746"/>
            <a:chExt cx="3388046" cy="3804319"/>
          </a:xfrm>
        </p:grpSpPr>
        <p:sp>
          <p:nvSpPr>
            <p:cNvPr id="45" name="Metin kutusu 1">
              <a:extLst>
                <a:ext uri="{FF2B5EF4-FFF2-40B4-BE49-F238E27FC236}">
                  <a16:creationId xmlns:a16="http://schemas.microsoft.com/office/drawing/2014/main" id="{BE73C38B-318A-46E8-A70E-E50FA9D0588F}"/>
                </a:ext>
              </a:extLst>
            </p:cNvPr>
            <p:cNvSpPr txBox="1"/>
            <p:nvPr/>
          </p:nvSpPr>
          <p:spPr>
            <a:xfrm>
              <a:off x="1773959" y="3962846"/>
              <a:ext cx="252848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lvl="2" indent="-228600">
                <a:spcBef>
                  <a:spcPts val="6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6.000-10.000 </a:t>
              </a:r>
              <a:r>
                <a:rPr lang="tr-TR" sz="1200" dirty="0" err="1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Punta</a:t>
              </a: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/ Araç</a:t>
              </a:r>
            </a:p>
            <a:p>
              <a:pPr marL="228600" lvl="2" indent="-228600">
                <a:spcBef>
                  <a:spcPts val="6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1200 Araç / Gün </a:t>
              </a:r>
            </a:p>
            <a:p>
              <a:pPr marL="228600" lvl="2" indent="-228600">
                <a:spcBef>
                  <a:spcPts val="6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10 Milyon veri satırı / Gün </a:t>
              </a:r>
            </a:p>
          </p:txBody>
        </p:sp>
        <p:sp>
          <p:nvSpPr>
            <p:cNvPr id="47" name="Dikdörtgen 1"/>
            <p:cNvSpPr/>
            <p:nvPr/>
          </p:nvSpPr>
          <p:spPr>
            <a:xfrm>
              <a:off x="914401" y="958746"/>
              <a:ext cx="3388046" cy="3293209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r>
                <a:rPr lang="tr-TR" sz="1600" i="1" dirty="0">
                  <a:solidFill>
                    <a:schemeClr val="accent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Mevcut Durum:</a:t>
              </a:r>
            </a:p>
            <a:p>
              <a:pPr marL="228600" lvl="2" indent="-228600">
                <a:spcBef>
                  <a:spcPts val="6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Ultrasonik ölçüm ile araçlarda örnekleme kontrol</a:t>
              </a:r>
            </a:p>
            <a:p>
              <a:pPr marL="228600" lvl="2" indent="-228600">
                <a:spcBef>
                  <a:spcPts val="6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Problem görüldüğünde geriye dönük proses kontrolü</a:t>
              </a:r>
            </a:p>
            <a:p>
              <a:pPr marL="228600" lvl="2" indent="-228600">
                <a:spcBef>
                  <a:spcPts val="6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Robot ucunun belirlenen sıklıkta bakım / değişim operasyonları (sıklığı belirlenmiş planlı bakım)</a:t>
              </a:r>
            </a:p>
            <a:p>
              <a:endParaRPr lang="tr-TR" sz="1600" i="1" dirty="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r>
                <a:rPr lang="tr-TR" sz="1600" i="1" dirty="0">
                  <a:solidFill>
                    <a:schemeClr val="accent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Hedeflenen Durum:</a:t>
              </a:r>
            </a:p>
            <a:p>
              <a:pPr marL="228600" lvl="2" indent="-228600">
                <a:spcBef>
                  <a:spcPts val="6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Veriye dayalı %100 kontrol</a:t>
              </a:r>
            </a:p>
            <a:p>
              <a:pPr marL="228600" lvl="2" indent="-228600">
                <a:spcBef>
                  <a:spcPts val="6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Veri analitiği / </a:t>
              </a:r>
              <a:r>
                <a:rPr lang="tr-TR" sz="1200" dirty="0" err="1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tahminleme</a:t>
              </a: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ile problem olmadan uyarı</a:t>
              </a:r>
            </a:p>
            <a:p>
              <a:pPr marL="228600" lvl="2" indent="-228600">
                <a:spcBef>
                  <a:spcPts val="600"/>
                </a:spcBef>
                <a:buClr>
                  <a:srgbClr val="A5A5A5"/>
                </a:buClr>
                <a:buSzPts val="1800"/>
                <a:buFontTx/>
                <a:buChar char="-"/>
              </a:pPr>
              <a:r>
                <a:rPr lang="tr-TR" sz="1200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Veriye dayalı bakım sıklığı optimizasyonu</a:t>
              </a:r>
            </a:p>
            <a:p>
              <a:pPr>
                <a:spcBef>
                  <a:spcPts val="600"/>
                </a:spcBef>
              </a:pPr>
              <a:endParaRPr lang="tr-TR" sz="1200" dirty="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>
                <a:spcBef>
                  <a:spcPts val="600"/>
                </a:spcBef>
              </a:pPr>
              <a:endParaRPr lang="tr-TR" sz="12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endParaRPr lang="tr-TR" sz="12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pic>
        <p:nvPicPr>
          <p:cNvPr id="2" name="Picture 2" descr="C:\Users\nkenanh\Desktop\robots-welding-in-factory-156642859_1275x824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27" y="1750896"/>
            <a:ext cx="2920568" cy="188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79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: Top Corners Rounded 93">
            <a:extLst>
              <a:ext uri="{FF2B5EF4-FFF2-40B4-BE49-F238E27FC236}">
                <a16:creationId xmlns:a16="http://schemas.microsoft.com/office/drawing/2014/main" id="{A75913A5-8C9A-4DCD-A2C7-07B2BFB2C33E}"/>
              </a:ext>
            </a:extLst>
          </p:cNvPr>
          <p:cNvSpPr/>
          <p:nvPr/>
        </p:nvSpPr>
        <p:spPr>
          <a:xfrm rot="16200000">
            <a:off x="6408078" y="1722599"/>
            <a:ext cx="920700" cy="455114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3" name="Rectangle: Top Corners Rounded 92">
            <a:extLst>
              <a:ext uri="{FF2B5EF4-FFF2-40B4-BE49-F238E27FC236}">
                <a16:creationId xmlns:a16="http://schemas.microsoft.com/office/drawing/2014/main" id="{3F657DEB-CD8F-42C4-A00C-6D26D59C790D}"/>
              </a:ext>
            </a:extLst>
          </p:cNvPr>
          <p:cNvSpPr/>
          <p:nvPr/>
        </p:nvSpPr>
        <p:spPr>
          <a:xfrm rot="16200000">
            <a:off x="1372504" y="-134060"/>
            <a:ext cx="920700" cy="3665704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1BA182-3737-457B-A51C-1980B2BEB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0" y="80034"/>
            <a:ext cx="8229600" cy="701699"/>
          </a:xfrm>
        </p:spPr>
        <p:txBody>
          <a:bodyPr/>
          <a:lstStyle/>
          <a:p>
            <a:r>
              <a:rPr lang="tr-TR" dirty="0">
                <a:solidFill>
                  <a:srgbClr val="4C88C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Ford Otosan için fayda nedir? </a:t>
            </a:r>
            <a:endParaRPr lang="en-IN" dirty="0">
              <a:solidFill>
                <a:srgbClr val="4C88C7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3C9148-1AF4-4A80-A98D-B1F642A4DA1A}"/>
              </a:ext>
            </a:extLst>
          </p:cNvPr>
          <p:cNvSpPr/>
          <p:nvPr/>
        </p:nvSpPr>
        <p:spPr>
          <a:xfrm>
            <a:off x="1478280" y="-278130"/>
            <a:ext cx="6187440" cy="6187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68AC3D-4508-4631-B0B6-18814214718C}"/>
              </a:ext>
            </a:extLst>
          </p:cNvPr>
          <p:cNvSpPr/>
          <p:nvPr/>
        </p:nvSpPr>
        <p:spPr>
          <a:xfrm rot="2139849">
            <a:off x="1889760" y="140970"/>
            <a:ext cx="5364480" cy="53644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Freeform 17">
            <a:extLst>
              <a:ext uri="{FF2B5EF4-FFF2-40B4-BE49-F238E27FC236}">
                <a16:creationId xmlns:a16="http://schemas.microsoft.com/office/drawing/2014/main" id="{FBECA716-D64B-4A0C-AE32-3C123826F465}"/>
              </a:ext>
            </a:extLst>
          </p:cNvPr>
          <p:cNvSpPr>
            <a:spLocks/>
          </p:cNvSpPr>
          <p:nvPr/>
        </p:nvSpPr>
        <p:spPr bwMode="auto">
          <a:xfrm rot="2139849">
            <a:off x="4962736" y="1355348"/>
            <a:ext cx="1830637" cy="1923878"/>
          </a:xfrm>
          <a:custGeom>
            <a:avLst/>
            <a:gdLst>
              <a:gd name="T0" fmla="*/ 0 w 3023"/>
              <a:gd name="T1" fmla="*/ 0 h 3178"/>
              <a:gd name="T2" fmla="*/ 3023 w 3023"/>
              <a:gd name="T3" fmla="*/ 2196 h 3178"/>
              <a:gd name="T4" fmla="*/ 0 w 3023"/>
              <a:gd name="T5" fmla="*/ 3178 h 3178"/>
              <a:gd name="T6" fmla="*/ 0 w 3023"/>
              <a:gd name="T7" fmla="*/ 0 h 3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3" h="3178">
                <a:moveTo>
                  <a:pt x="0" y="0"/>
                </a:moveTo>
                <a:cubicBezTo>
                  <a:pt x="1377" y="0"/>
                  <a:pt x="2598" y="887"/>
                  <a:pt x="3023" y="2196"/>
                </a:cubicBezTo>
                <a:lnTo>
                  <a:pt x="0" y="3178"/>
                </a:lnTo>
                <a:lnTo>
                  <a:pt x="0" y="0"/>
                </a:lnTo>
                <a:close/>
              </a:path>
            </a:pathLst>
          </a:custGeom>
          <a:noFill/>
          <a:ln w="20638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9" name="Freeform 19">
            <a:extLst>
              <a:ext uri="{FF2B5EF4-FFF2-40B4-BE49-F238E27FC236}">
                <a16:creationId xmlns:a16="http://schemas.microsoft.com/office/drawing/2014/main" id="{5B9F69E2-52DC-44DF-A1B1-931CDA2E0D1F}"/>
              </a:ext>
            </a:extLst>
          </p:cNvPr>
          <p:cNvSpPr>
            <a:spLocks/>
          </p:cNvSpPr>
          <p:nvPr/>
        </p:nvSpPr>
        <p:spPr bwMode="auto">
          <a:xfrm rot="2139849">
            <a:off x="4096829" y="2490026"/>
            <a:ext cx="2088604" cy="2150766"/>
          </a:xfrm>
          <a:custGeom>
            <a:avLst/>
            <a:gdLst>
              <a:gd name="T0" fmla="*/ 3023 w 3449"/>
              <a:gd name="T1" fmla="*/ 0 h 3554"/>
              <a:gd name="T2" fmla="*/ 1869 w 3449"/>
              <a:gd name="T3" fmla="*/ 3554 h 3554"/>
              <a:gd name="T4" fmla="*/ 0 w 3449"/>
              <a:gd name="T5" fmla="*/ 982 h 3554"/>
              <a:gd name="T6" fmla="*/ 3023 w 3449"/>
              <a:gd name="T7" fmla="*/ 0 h 3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9" h="3554">
                <a:moveTo>
                  <a:pt x="3023" y="0"/>
                </a:moveTo>
                <a:cubicBezTo>
                  <a:pt x="3449" y="1310"/>
                  <a:pt x="2983" y="2745"/>
                  <a:pt x="1869" y="3554"/>
                </a:cubicBezTo>
                <a:lnTo>
                  <a:pt x="0" y="982"/>
                </a:lnTo>
                <a:lnTo>
                  <a:pt x="3023" y="0"/>
                </a:lnTo>
                <a:close/>
              </a:path>
            </a:pathLst>
          </a:custGeom>
          <a:noFill/>
          <a:ln w="20638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51" name="Freeform 21">
            <a:extLst>
              <a:ext uri="{FF2B5EF4-FFF2-40B4-BE49-F238E27FC236}">
                <a16:creationId xmlns:a16="http://schemas.microsoft.com/office/drawing/2014/main" id="{EE572526-B7C3-4604-974A-BC8E2BA55E64}"/>
              </a:ext>
            </a:extLst>
          </p:cNvPr>
          <p:cNvSpPr>
            <a:spLocks/>
          </p:cNvSpPr>
          <p:nvPr/>
        </p:nvSpPr>
        <p:spPr bwMode="auto">
          <a:xfrm rot="2139849">
            <a:off x="2845605" y="2373227"/>
            <a:ext cx="2262654" cy="2046646"/>
          </a:xfrm>
          <a:custGeom>
            <a:avLst/>
            <a:gdLst>
              <a:gd name="T0" fmla="*/ 3737 w 3737"/>
              <a:gd name="T1" fmla="*/ 2572 h 3381"/>
              <a:gd name="T2" fmla="*/ 0 w 3737"/>
              <a:gd name="T3" fmla="*/ 2572 h 3381"/>
              <a:gd name="T4" fmla="*/ 1868 w 3737"/>
              <a:gd name="T5" fmla="*/ 0 h 3381"/>
              <a:gd name="T6" fmla="*/ 3737 w 3737"/>
              <a:gd name="T7" fmla="*/ 2572 h 3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37" h="3381">
                <a:moveTo>
                  <a:pt x="3737" y="2572"/>
                </a:moveTo>
                <a:cubicBezTo>
                  <a:pt x="2622" y="3381"/>
                  <a:pt x="1114" y="3381"/>
                  <a:pt x="0" y="2572"/>
                </a:cubicBezTo>
                <a:lnTo>
                  <a:pt x="1868" y="0"/>
                </a:lnTo>
                <a:lnTo>
                  <a:pt x="3737" y="2572"/>
                </a:lnTo>
                <a:close/>
              </a:path>
            </a:pathLst>
          </a:custGeom>
          <a:noFill/>
          <a:ln w="20638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4D995532-4CE2-4AB9-86F4-E874A1BA01C3}"/>
              </a:ext>
            </a:extLst>
          </p:cNvPr>
          <p:cNvSpPr>
            <a:spLocks/>
          </p:cNvSpPr>
          <p:nvPr/>
        </p:nvSpPr>
        <p:spPr bwMode="auto">
          <a:xfrm rot="2139849">
            <a:off x="2399946" y="1272301"/>
            <a:ext cx="2088604" cy="2150766"/>
          </a:xfrm>
          <a:custGeom>
            <a:avLst/>
            <a:gdLst>
              <a:gd name="T0" fmla="*/ 1580 w 3448"/>
              <a:gd name="T1" fmla="*/ 3554 h 3554"/>
              <a:gd name="T2" fmla="*/ 425 w 3448"/>
              <a:gd name="T3" fmla="*/ 0 h 3554"/>
              <a:gd name="T4" fmla="*/ 3448 w 3448"/>
              <a:gd name="T5" fmla="*/ 982 h 3554"/>
              <a:gd name="T6" fmla="*/ 1580 w 3448"/>
              <a:gd name="T7" fmla="*/ 3554 h 3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8" h="3554">
                <a:moveTo>
                  <a:pt x="1580" y="3554"/>
                </a:moveTo>
                <a:cubicBezTo>
                  <a:pt x="466" y="2745"/>
                  <a:pt x="0" y="1310"/>
                  <a:pt x="425" y="0"/>
                </a:cubicBezTo>
                <a:lnTo>
                  <a:pt x="3448" y="982"/>
                </a:lnTo>
                <a:lnTo>
                  <a:pt x="1580" y="3554"/>
                </a:lnTo>
                <a:close/>
              </a:path>
            </a:pathLst>
          </a:custGeom>
          <a:noFill/>
          <a:ln w="20638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0B4B66AA-4BE5-440F-A7F9-A417B244CF44}"/>
              </a:ext>
            </a:extLst>
          </p:cNvPr>
          <p:cNvSpPr>
            <a:spLocks/>
          </p:cNvSpPr>
          <p:nvPr/>
        </p:nvSpPr>
        <p:spPr bwMode="auto">
          <a:xfrm rot="2139849">
            <a:off x="3475439" y="288026"/>
            <a:ext cx="1830637" cy="1923878"/>
          </a:xfrm>
          <a:custGeom>
            <a:avLst/>
            <a:gdLst>
              <a:gd name="T0" fmla="*/ 0 w 3023"/>
              <a:gd name="T1" fmla="*/ 2196 h 3178"/>
              <a:gd name="T2" fmla="*/ 3023 w 3023"/>
              <a:gd name="T3" fmla="*/ 0 h 3178"/>
              <a:gd name="T4" fmla="*/ 3023 w 3023"/>
              <a:gd name="T5" fmla="*/ 3178 h 3178"/>
              <a:gd name="T6" fmla="*/ 0 w 3023"/>
              <a:gd name="T7" fmla="*/ 2196 h 3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3" h="3178">
                <a:moveTo>
                  <a:pt x="0" y="2196"/>
                </a:moveTo>
                <a:cubicBezTo>
                  <a:pt x="426" y="887"/>
                  <a:pt x="1646" y="0"/>
                  <a:pt x="3023" y="0"/>
                </a:cubicBezTo>
                <a:lnTo>
                  <a:pt x="3023" y="3178"/>
                </a:lnTo>
                <a:lnTo>
                  <a:pt x="0" y="2196"/>
                </a:lnTo>
                <a:close/>
              </a:path>
            </a:pathLst>
          </a:custGeom>
          <a:noFill/>
          <a:ln w="20638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C831D62-D975-4A26-A49B-7982694BB31D}"/>
              </a:ext>
            </a:extLst>
          </p:cNvPr>
          <p:cNvGrpSpPr/>
          <p:nvPr/>
        </p:nvGrpSpPr>
        <p:grpSpPr>
          <a:xfrm rot="2139849">
            <a:off x="2450778" y="883400"/>
            <a:ext cx="4177208" cy="3970525"/>
            <a:chOff x="-5216525" y="-696913"/>
            <a:chExt cx="4267200" cy="4056064"/>
          </a:xfrm>
          <a:solidFill>
            <a:srgbClr val="F3A5A1"/>
          </a:solidFill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3DA6B108-5ACB-4FD3-B368-4912D3A00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82925" y="-696913"/>
              <a:ext cx="1870075" cy="1965325"/>
            </a:xfrm>
            <a:custGeom>
              <a:avLst/>
              <a:gdLst>
                <a:gd name="T0" fmla="*/ 0 w 3023"/>
                <a:gd name="T1" fmla="*/ 0 h 3178"/>
                <a:gd name="T2" fmla="*/ 3023 w 3023"/>
                <a:gd name="T3" fmla="*/ 2196 h 3178"/>
                <a:gd name="T4" fmla="*/ 0 w 3023"/>
                <a:gd name="T5" fmla="*/ 3178 h 3178"/>
                <a:gd name="T6" fmla="*/ 0 w 3023"/>
                <a:gd name="T7" fmla="*/ 0 h 3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3" h="3178">
                  <a:moveTo>
                    <a:pt x="0" y="0"/>
                  </a:moveTo>
                  <a:cubicBezTo>
                    <a:pt x="1377" y="0"/>
                    <a:pt x="2598" y="887"/>
                    <a:pt x="3023" y="2196"/>
                  </a:cubicBezTo>
                  <a:lnTo>
                    <a:pt x="0" y="31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F3A5A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720B087E-0789-4D25-AB0F-E5C3F2230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82925" y="661987"/>
              <a:ext cx="2133600" cy="2197101"/>
            </a:xfrm>
            <a:custGeom>
              <a:avLst/>
              <a:gdLst>
                <a:gd name="T0" fmla="*/ 3023 w 3449"/>
                <a:gd name="T1" fmla="*/ 0 h 3554"/>
                <a:gd name="T2" fmla="*/ 1869 w 3449"/>
                <a:gd name="T3" fmla="*/ 3554 h 3554"/>
                <a:gd name="T4" fmla="*/ 0 w 3449"/>
                <a:gd name="T5" fmla="*/ 982 h 3554"/>
                <a:gd name="T6" fmla="*/ 3023 w 3449"/>
                <a:gd name="T7" fmla="*/ 0 h 3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49" h="3554">
                  <a:moveTo>
                    <a:pt x="3023" y="0"/>
                  </a:moveTo>
                  <a:cubicBezTo>
                    <a:pt x="3449" y="1310"/>
                    <a:pt x="2983" y="2745"/>
                    <a:pt x="1869" y="3554"/>
                  </a:cubicBezTo>
                  <a:lnTo>
                    <a:pt x="0" y="982"/>
                  </a:lnTo>
                  <a:lnTo>
                    <a:pt x="3023" y="0"/>
                  </a:lnTo>
                  <a:close/>
                </a:path>
              </a:pathLst>
            </a:custGeom>
            <a:grpFill/>
            <a:ln w="0">
              <a:solidFill>
                <a:srgbClr val="F3A5A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A3A5DE87-5047-40AA-9275-AC2DF706D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38625" y="1268413"/>
              <a:ext cx="2311400" cy="2090738"/>
            </a:xfrm>
            <a:custGeom>
              <a:avLst/>
              <a:gdLst>
                <a:gd name="T0" fmla="*/ 3737 w 3737"/>
                <a:gd name="T1" fmla="*/ 2572 h 3381"/>
                <a:gd name="T2" fmla="*/ 0 w 3737"/>
                <a:gd name="T3" fmla="*/ 2572 h 3381"/>
                <a:gd name="T4" fmla="*/ 1868 w 3737"/>
                <a:gd name="T5" fmla="*/ 0 h 3381"/>
                <a:gd name="T6" fmla="*/ 3737 w 3737"/>
                <a:gd name="T7" fmla="*/ 2572 h 3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7" h="3381">
                  <a:moveTo>
                    <a:pt x="3737" y="2572"/>
                  </a:moveTo>
                  <a:cubicBezTo>
                    <a:pt x="2622" y="3381"/>
                    <a:pt x="1114" y="3381"/>
                    <a:pt x="0" y="2572"/>
                  </a:cubicBezTo>
                  <a:lnTo>
                    <a:pt x="1868" y="0"/>
                  </a:lnTo>
                  <a:lnTo>
                    <a:pt x="3737" y="2572"/>
                  </a:lnTo>
                  <a:close/>
                </a:path>
              </a:pathLst>
            </a:custGeom>
            <a:grpFill/>
            <a:ln w="0">
              <a:solidFill>
                <a:srgbClr val="F3A5A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0FE158BB-7E28-42B7-BCC5-D8ED8C143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16525" y="661987"/>
              <a:ext cx="2133600" cy="2197101"/>
            </a:xfrm>
            <a:custGeom>
              <a:avLst/>
              <a:gdLst>
                <a:gd name="T0" fmla="*/ 1580 w 3448"/>
                <a:gd name="T1" fmla="*/ 3554 h 3554"/>
                <a:gd name="T2" fmla="*/ 425 w 3448"/>
                <a:gd name="T3" fmla="*/ 0 h 3554"/>
                <a:gd name="T4" fmla="*/ 3448 w 3448"/>
                <a:gd name="T5" fmla="*/ 982 h 3554"/>
                <a:gd name="T6" fmla="*/ 1580 w 3448"/>
                <a:gd name="T7" fmla="*/ 3554 h 3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48" h="3554">
                  <a:moveTo>
                    <a:pt x="1580" y="3554"/>
                  </a:moveTo>
                  <a:cubicBezTo>
                    <a:pt x="466" y="2745"/>
                    <a:pt x="0" y="1310"/>
                    <a:pt x="425" y="0"/>
                  </a:cubicBezTo>
                  <a:lnTo>
                    <a:pt x="3448" y="982"/>
                  </a:lnTo>
                  <a:lnTo>
                    <a:pt x="1580" y="3554"/>
                  </a:lnTo>
                  <a:close/>
                </a:path>
              </a:pathLst>
            </a:custGeom>
            <a:grpFill/>
            <a:ln w="0">
              <a:solidFill>
                <a:srgbClr val="F3A5A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4344AD7E-CF75-45F6-A33E-ED4F117E9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53000" y="-696913"/>
              <a:ext cx="1870075" cy="1965325"/>
            </a:xfrm>
            <a:custGeom>
              <a:avLst/>
              <a:gdLst>
                <a:gd name="T0" fmla="*/ 0 w 3023"/>
                <a:gd name="T1" fmla="*/ 2196 h 3178"/>
                <a:gd name="T2" fmla="*/ 3023 w 3023"/>
                <a:gd name="T3" fmla="*/ 0 h 3178"/>
                <a:gd name="T4" fmla="*/ 3023 w 3023"/>
                <a:gd name="T5" fmla="*/ 3178 h 3178"/>
                <a:gd name="T6" fmla="*/ 0 w 3023"/>
                <a:gd name="T7" fmla="*/ 2196 h 3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3" h="3178">
                  <a:moveTo>
                    <a:pt x="0" y="2196"/>
                  </a:moveTo>
                  <a:cubicBezTo>
                    <a:pt x="426" y="887"/>
                    <a:pt x="1646" y="0"/>
                    <a:pt x="3023" y="0"/>
                  </a:cubicBezTo>
                  <a:lnTo>
                    <a:pt x="3023" y="3178"/>
                  </a:lnTo>
                  <a:lnTo>
                    <a:pt x="0" y="2196"/>
                  </a:lnTo>
                  <a:close/>
                </a:path>
              </a:pathLst>
            </a:custGeom>
            <a:grpFill/>
            <a:ln w="0">
              <a:solidFill>
                <a:srgbClr val="F3A5A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B7DDECCE-BDE6-41D9-9D42-856EDC752BDD}"/>
              </a:ext>
            </a:extLst>
          </p:cNvPr>
          <p:cNvSpPr/>
          <p:nvPr/>
        </p:nvSpPr>
        <p:spPr>
          <a:xfrm>
            <a:off x="2948940" y="1192530"/>
            <a:ext cx="3246120" cy="3246120"/>
          </a:xfrm>
          <a:prstGeom prst="ellipse">
            <a:avLst/>
          </a:prstGeom>
          <a:solidFill>
            <a:srgbClr val="1EBCB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3EB5E75-C402-49A2-A7F0-2E8492DD7F08}"/>
              </a:ext>
            </a:extLst>
          </p:cNvPr>
          <p:cNvGrpSpPr/>
          <p:nvPr/>
        </p:nvGrpSpPr>
        <p:grpSpPr>
          <a:xfrm rot="2700000">
            <a:off x="2929015" y="1172605"/>
            <a:ext cx="3285970" cy="3285970"/>
            <a:chOff x="-2114550" y="1076325"/>
            <a:chExt cx="3932237" cy="3930650"/>
          </a:xfrm>
          <a:solidFill>
            <a:srgbClr val="95618F"/>
          </a:solidFill>
        </p:grpSpPr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8A0E4600-7F5C-42CC-BC7C-3F91CD667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638" y="1076325"/>
              <a:ext cx="1965325" cy="1965325"/>
            </a:xfrm>
            <a:custGeom>
              <a:avLst/>
              <a:gdLst>
                <a:gd name="T0" fmla="*/ 0 w 3179"/>
                <a:gd name="T1" fmla="*/ 0 h 3178"/>
                <a:gd name="T2" fmla="*/ 3179 w 3179"/>
                <a:gd name="T3" fmla="*/ 3178 h 3178"/>
                <a:gd name="T4" fmla="*/ 0 w 3179"/>
                <a:gd name="T5" fmla="*/ 3178 h 3178"/>
                <a:gd name="T6" fmla="*/ 0 w 3179"/>
                <a:gd name="T7" fmla="*/ 0 h 3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79" h="3178">
                  <a:moveTo>
                    <a:pt x="0" y="0"/>
                  </a:moveTo>
                  <a:cubicBezTo>
                    <a:pt x="1756" y="0"/>
                    <a:pt x="3179" y="1423"/>
                    <a:pt x="3179" y="3178"/>
                  </a:cubicBezTo>
                  <a:lnTo>
                    <a:pt x="0" y="31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rgbClr val="95618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5280C200-0AED-40BC-9CE5-D7386F994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638" y="3041650"/>
              <a:ext cx="1965325" cy="1965325"/>
            </a:xfrm>
            <a:custGeom>
              <a:avLst/>
              <a:gdLst>
                <a:gd name="T0" fmla="*/ 3179 w 3179"/>
                <a:gd name="T1" fmla="*/ 0 h 3179"/>
                <a:gd name="T2" fmla="*/ 0 w 3179"/>
                <a:gd name="T3" fmla="*/ 3179 h 3179"/>
                <a:gd name="T4" fmla="*/ 0 w 3179"/>
                <a:gd name="T5" fmla="*/ 0 h 3179"/>
                <a:gd name="T6" fmla="*/ 3179 w 3179"/>
                <a:gd name="T7" fmla="*/ 0 h 3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79" h="3179">
                  <a:moveTo>
                    <a:pt x="3179" y="0"/>
                  </a:moveTo>
                  <a:cubicBezTo>
                    <a:pt x="3179" y="1756"/>
                    <a:pt x="1756" y="3179"/>
                    <a:pt x="0" y="3179"/>
                  </a:cubicBezTo>
                  <a:lnTo>
                    <a:pt x="0" y="0"/>
                  </a:lnTo>
                  <a:lnTo>
                    <a:pt x="3179" y="0"/>
                  </a:lnTo>
                  <a:close/>
                </a:path>
              </a:pathLst>
            </a:custGeom>
            <a:grpFill/>
            <a:ln w="6350">
              <a:solidFill>
                <a:srgbClr val="95618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F2BAF14C-5F73-4FB7-B725-36529C1FA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14550" y="3041650"/>
              <a:ext cx="1966913" cy="1965325"/>
            </a:xfrm>
            <a:custGeom>
              <a:avLst/>
              <a:gdLst>
                <a:gd name="T0" fmla="*/ 3179 w 3179"/>
                <a:gd name="T1" fmla="*/ 3179 h 3179"/>
                <a:gd name="T2" fmla="*/ 0 w 3179"/>
                <a:gd name="T3" fmla="*/ 0 h 3179"/>
                <a:gd name="T4" fmla="*/ 3179 w 3179"/>
                <a:gd name="T5" fmla="*/ 0 h 3179"/>
                <a:gd name="T6" fmla="*/ 3179 w 3179"/>
                <a:gd name="T7" fmla="*/ 3179 h 3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79" h="3179">
                  <a:moveTo>
                    <a:pt x="3179" y="3179"/>
                  </a:moveTo>
                  <a:cubicBezTo>
                    <a:pt x="1424" y="3179"/>
                    <a:pt x="0" y="1756"/>
                    <a:pt x="0" y="0"/>
                  </a:cubicBezTo>
                  <a:lnTo>
                    <a:pt x="3179" y="0"/>
                  </a:lnTo>
                  <a:lnTo>
                    <a:pt x="3179" y="3179"/>
                  </a:lnTo>
                  <a:close/>
                </a:path>
              </a:pathLst>
            </a:custGeom>
            <a:grpFill/>
            <a:ln w="6350">
              <a:solidFill>
                <a:srgbClr val="95618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200A8D2E-DD43-41EC-BC1B-B0B6C6908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14550" y="1076325"/>
              <a:ext cx="1966913" cy="1965325"/>
            </a:xfrm>
            <a:custGeom>
              <a:avLst/>
              <a:gdLst>
                <a:gd name="T0" fmla="*/ 0 w 3179"/>
                <a:gd name="T1" fmla="*/ 3178 h 3178"/>
                <a:gd name="T2" fmla="*/ 3179 w 3179"/>
                <a:gd name="T3" fmla="*/ 0 h 3178"/>
                <a:gd name="T4" fmla="*/ 3179 w 3179"/>
                <a:gd name="T5" fmla="*/ 3178 h 3178"/>
                <a:gd name="T6" fmla="*/ 0 w 3179"/>
                <a:gd name="T7" fmla="*/ 3178 h 3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79" h="3178">
                  <a:moveTo>
                    <a:pt x="0" y="3178"/>
                  </a:moveTo>
                  <a:cubicBezTo>
                    <a:pt x="0" y="1423"/>
                    <a:pt x="1424" y="0"/>
                    <a:pt x="3179" y="0"/>
                  </a:cubicBezTo>
                  <a:lnTo>
                    <a:pt x="3179" y="3178"/>
                  </a:lnTo>
                  <a:lnTo>
                    <a:pt x="0" y="3178"/>
                  </a:lnTo>
                  <a:close/>
                </a:path>
              </a:pathLst>
            </a:custGeom>
            <a:grpFill/>
            <a:ln w="6350">
              <a:solidFill>
                <a:srgbClr val="95618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B93FA6D-15A5-4348-B03B-BD1CDC6412E2}"/>
              </a:ext>
            </a:extLst>
          </p:cNvPr>
          <p:cNvGrpSpPr/>
          <p:nvPr/>
        </p:nvGrpSpPr>
        <p:grpSpPr>
          <a:xfrm>
            <a:off x="2852442" y="1070271"/>
            <a:ext cx="3364102" cy="3224694"/>
            <a:chOff x="2852442" y="1070271"/>
            <a:chExt cx="3364102" cy="3224694"/>
          </a:xfrm>
        </p:grpSpPr>
        <p:sp>
          <p:nvSpPr>
            <p:cNvPr id="35" name="Metin kutusu 27">
              <a:extLst>
                <a:ext uri="{FF2B5EF4-FFF2-40B4-BE49-F238E27FC236}">
                  <a16:creationId xmlns:a16="http://schemas.microsoft.com/office/drawing/2014/main" id="{F3821E37-3174-478C-A8A1-7C6BB54A61F0}"/>
                </a:ext>
              </a:extLst>
            </p:cNvPr>
            <p:cNvSpPr txBox="1"/>
            <p:nvPr/>
          </p:nvSpPr>
          <p:spPr>
            <a:xfrm>
              <a:off x="4100170" y="1070271"/>
              <a:ext cx="933804" cy="24622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Görünürlük</a:t>
              </a:r>
              <a:endParaRPr lang="en-US" sz="1000" b="1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6" name="Metin kutusu 28">
              <a:extLst>
                <a:ext uri="{FF2B5EF4-FFF2-40B4-BE49-F238E27FC236}">
                  <a16:creationId xmlns:a16="http://schemas.microsoft.com/office/drawing/2014/main" id="{BF9D0EBA-2F6F-4CE2-BBD5-95C1B8178738}"/>
                </a:ext>
              </a:extLst>
            </p:cNvPr>
            <p:cNvSpPr txBox="1"/>
            <p:nvPr/>
          </p:nvSpPr>
          <p:spPr>
            <a:xfrm rot="16797429">
              <a:off x="2424019" y="2366542"/>
              <a:ext cx="1165704" cy="30885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Duruş Azaltılması</a:t>
              </a:r>
              <a:endParaRPr lang="en-US" sz="1000" b="1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7" name="Metin kutusu 29">
              <a:extLst>
                <a:ext uri="{FF2B5EF4-FFF2-40B4-BE49-F238E27FC236}">
                  <a16:creationId xmlns:a16="http://schemas.microsoft.com/office/drawing/2014/main" id="{07B0306F-C29C-4593-B48A-379DD780ADDD}"/>
                </a:ext>
              </a:extLst>
            </p:cNvPr>
            <p:cNvSpPr txBox="1"/>
            <p:nvPr/>
          </p:nvSpPr>
          <p:spPr>
            <a:xfrm rot="4234926">
              <a:off x="5539436" y="2135588"/>
              <a:ext cx="1107996" cy="24622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Toplam Verimlilik</a:t>
              </a:r>
              <a:endParaRPr lang="en-US" sz="1000" b="1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8" name="Metin kutusu 30">
              <a:extLst>
                <a:ext uri="{FF2B5EF4-FFF2-40B4-BE49-F238E27FC236}">
                  <a16:creationId xmlns:a16="http://schemas.microsoft.com/office/drawing/2014/main" id="{C59DDB3B-F940-49B5-BDCF-1AB4B581A635}"/>
                </a:ext>
              </a:extLst>
            </p:cNvPr>
            <p:cNvSpPr txBox="1"/>
            <p:nvPr/>
          </p:nvSpPr>
          <p:spPr>
            <a:xfrm rot="2111463">
              <a:off x="2923997" y="3893715"/>
              <a:ext cx="1407758" cy="401250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r-TR" sz="1000" b="1" dirty="0" err="1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Punta</a:t>
              </a:r>
              <a:r>
                <a:rPr lang="tr-TR" sz="1000" b="1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Kalite Güvence</a:t>
              </a:r>
              <a:endParaRPr lang="en-US" sz="1000" b="1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9" name="Metin kutusu 31">
              <a:extLst>
                <a:ext uri="{FF2B5EF4-FFF2-40B4-BE49-F238E27FC236}">
                  <a16:creationId xmlns:a16="http://schemas.microsoft.com/office/drawing/2014/main" id="{06ACD113-C9BC-4154-B8CF-23B4F596F3DE}"/>
                </a:ext>
              </a:extLst>
            </p:cNvPr>
            <p:cNvSpPr txBox="1"/>
            <p:nvPr/>
          </p:nvSpPr>
          <p:spPr>
            <a:xfrm rot="19333885">
              <a:off x="4997363" y="3994862"/>
              <a:ext cx="1119896" cy="287522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Varlık Kıyaslama</a:t>
              </a:r>
              <a:endParaRPr lang="en-US" sz="1000" b="1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2CA76176-4B3E-4B56-A3E1-1ABAE5FEBB53}"/>
              </a:ext>
            </a:extLst>
          </p:cNvPr>
          <p:cNvSpPr/>
          <p:nvPr/>
        </p:nvSpPr>
        <p:spPr>
          <a:xfrm rot="1920388">
            <a:off x="3324413" y="3763655"/>
            <a:ext cx="1151304" cy="375864"/>
          </a:xfrm>
          <a:prstGeom prst="rect">
            <a:avLst/>
          </a:prstGeom>
        </p:spPr>
        <p:txBody>
          <a:bodyPr spcFirstLastPara="1" wrap="square" numCol="1" anchor="ctr">
            <a:prstTxWarp prst="textArchDown">
              <a:avLst/>
            </a:prstTxWarp>
            <a:spAutoFit/>
          </a:bodyPr>
          <a:lstStyle/>
          <a:p>
            <a:pPr algn="ctr"/>
            <a:r>
              <a:rPr lang="tr-TR" sz="800" dirty="0" err="1">
                <a:solidFill>
                  <a:schemeClr val="tx2"/>
                </a:solidFill>
                <a:latin typeface="Source Sans Pro" panose="020B0503030403020204" pitchFamily="34" charset="0"/>
              </a:rPr>
              <a:t>Anamoli</a:t>
            </a:r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 Analizi  </a:t>
            </a:r>
          </a:p>
        </p:txBody>
      </p:sp>
      <p:sp>
        <p:nvSpPr>
          <p:cNvPr id="92" name="Shape 358">
            <a:extLst>
              <a:ext uri="{FF2B5EF4-FFF2-40B4-BE49-F238E27FC236}">
                <a16:creationId xmlns:a16="http://schemas.microsoft.com/office/drawing/2014/main" id="{1FFD7787-F8F6-4CD8-B000-56A6E3F5C0C7}"/>
              </a:ext>
            </a:extLst>
          </p:cNvPr>
          <p:cNvSpPr txBox="1"/>
          <p:nvPr/>
        </p:nvSpPr>
        <p:spPr>
          <a:xfrm>
            <a:off x="1" y="1255739"/>
            <a:ext cx="3086266" cy="87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lvl="0" indent="-171450">
              <a:buClr>
                <a:srgbClr val="A5A5A5"/>
              </a:buClr>
              <a:buSzPts val="1800"/>
              <a:buFontTx/>
              <a:buChar char="-"/>
            </a:pPr>
            <a:endParaRPr lang="en-US" sz="11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4B6356A-7AED-469D-BE9C-C41B3C066DF7}"/>
              </a:ext>
            </a:extLst>
          </p:cNvPr>
          <p:cNvSpPr/>
          <p:nvPr/>
        </p:nvSpPr>
        <p:spPr>
          <a:xfrm rot="4105214">
            <a:off x="3217649" y="2731677"/>
            <a:ext cx="1317872" cy="678828"/>
          </a:xfrm>
          <a:prstGeom prst="rect">
            <a:avLst/>
          </a:prstGeom>
        </p:spPr>
        <p:txBody>
          <a:bodyPr wrap="square" anchor="ctr">
            <a:prstTxWarp prst="textArchDown">
              <a:avLst/>
            </a:prstTxWarp>
            <a:spAutoFit/>
          </a:bodyPr>
          <a:lstStyle/>
          <a:p>
            <a:pPr algn="ctr"/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Teknik Problem Çözme  </a:t>
            </a:r>
            <a:br>
              <a:rPr lang="en-US" sz="800" dirty="0">
                <a:solidFill>
                  <a:schemeClr val="tx2"/>
                </a:solidFill>
                <a:latin typeface="Source Sans Pro" panose="020B0503030403020204" pitchFamily="34" charset="0"/>
              </a:rPr>
            </a:br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Döngüsünü Kısaltma</a:t>
            </a:r>
            <a:endParaRPr lang="en-US" sz="800" dirty="0">
              <a:solidFill>
                <a:schemeClr val="tx2"/>
              </a:solidFill>
              <a:latin typeface="Source Sans Pro" panose="020B05030304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tr-TR" sz="800" dirty="0" err="1">
                <a:solidFill>
                  <a:schemeClr val="tx2"/>
                </a:solidFill>
                <a:latin typeface="Source Sans Pro" panose="020B0503030403020204" pitchFamily="34" charset="0"/>
              </a:rPr>
              <a:t>Öngörümci</a:t>
            </a:r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 Bakım</a:t>
            </a:r>
            <a:endParaRPr lang="en-US" sz="800" dirty="0">
              <a:solidFill>
                <a:schemeClr val="tx2"/>
              </a:solidFill>
              <a:latin typeface="Source Sans Pro" panose="020B0503030403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6DFB87D-87D5-4647-88BD-2C29ED61864E}"/>
              </a:ext>
            </a:extLst>
          </p:cNvPr>
          <p:cNvSpPr/>
          <p:nvPr/>
        </p:nvSpPr>
        <p:spPr>
          <a:xfrm rot="3649312">
            <a:off x="4829181" y="2056419"/>
            <a:ext cx="1217634" cy="489621"/>
          </a:xfrm>
          <a:prstGeom prst="rect">
            <a:avLst/>
          </a:prstGeom>
        </p:spPr>
        <p:txBody>
          <a:bodyPr spcFirstLastPara="1" wrap="square" numCol="1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IN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Actionable Insights</a:t>
            </a:r>
          </a:p>
          <a:p>
            <a:pPr algn="ctr">
              <a:spcBef>
                <a:spcPts val="600"/>
              </a:spcBef>
            </a:pPr>
            <a:r>
              <a:rPr lang="en-US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OEE &amp; </a:t>
            </a:r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Kayıp Zaman </a:t>
            </a:r>
            <a:endParaRPr lang="en-IN" sz="800" dirty="0">
              <a:solidFill>
                <a:schemeClr val="tx2"/>
              </a:solidFill>
              <a:latin typeface="Source Sans Pro" panose="020B0503030403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D16A1AB-81DA-4E2F-9EEE-8B2F93A1E72E}"/>
              </a:ext>
            </a:extLst>
          </p:cNvPr>
          <p:cNvSpPr/>
          <p:nvPr/>
        </p:nvSpPr>
        <p:spPr>
          <a:xfrm>
            <a:off x="3630419" y="2573531"/>
            <a:ext cx="1911740" cy="1243897"/>
          </a:xfrm>
          <a:prstGeom prst="rect">
            <a:avLst/>
          </a:prstGeom>
        </p:spPr>
        <p:txBody>
          <a:bodyPr spcFirstLastPara="1" wrap="square" numCol="1" anchor="ctr">
            <a:prstTxWarp prst="textArchDown">
              <a:avLst/>
            </a:prstTxWarp>
            <a:spAutoFit/>
          </a:bodyPr>
          <a:lstStyle/>
          <a:p>
            <a:pPr algn="ctr"/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Süreç Değişkenleri  -</a:t>
            </a:r>
            <a:br>
              <a:rPr lang="en-US" sz="800" dirty="0">
                <a:solidFill>
                  <a:schemeClr val="tx2"/>
                </a:solidFill>
                <a:latin typeface="Source Sans Pro" panose="020B0503030403020204" pitchFamily="34" charset="0"/>
              </a:rPr>
            </a:br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Ürün  Kalite  Korelasyonu</a:t>
            </a:r>
            <a:endParaRPr lang="en-US" sz="800" dirty="0">
              <a:solidFill>
                <a:schemeClr val="tx2"/>
              </a:solidFill>
              <a:latin typeface="Source Sans Pro" panose="020B05030304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MÖ Temelli Süreç Optimizasyonu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8001C3A-B226-4F63-AFBC-48658A046865}"/>
              </a:ext>
            </a:extLst>
          </p:cNvPr>
          <p:cNvGrpSpPr/>
          <p:nvPr/>
        </p:nvGrpSpPr>
        <p:grpSpPr>
          <a:xfrm>
            <a:off x="3799989" y="2043579"/>
            <a:ext cx="1544022" cy="1544022"/>
            <a:chOff x="4095750" y="2339340"/>
            <a:chExt cx="952500" cy="952500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57122BB-99FB-4C59-AFA5-F5FDA7CDA49C}"/>
                </a:ext>
              </a:extLst>
            </p:cNvPr>
            <p:cNvGrpSpPr/>
            <p:nvPr/>
          </p:nvGrpSpPr>
          <p:grpSpPr>
            <a:xfrm rot="2700000">
              <a:off x="4095750" y="2339340"/>
              <a:ext cx="952500" cy="952500"/>
              <a:chOff x="-2114550" y="1076325"/>
              <a:chExt cx="3932237" cy="3930650"/>
            </a:xfrm>
            <a:solidFill>
              <a:srgbClr val="4C88C7"/>
            </a:solidFill>
          </p:grpSpPr>
          <p:sp>
            <p:nvSpPr>
              <p:cNvPr id="111" name="Freeform 5">
                <a:extLst>
                  <a:ext uri="{FF2B5EF4-FFF2-40B4-BE49-F238E27FC236}">
                    <a16:creationId xmlns:a16="http://schemas.microsoft.com/office/drawing/2014/main" id="{3B51AA82-EE99-4DBB-81CC-9F1A3D2A5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7638" y="1076325"/>
                <a:ext cx="1965325" cy="1965325"/>
              </a:xfrm>
              <a:custGeom>
                <a:avLst/>
                <a:gdLst>
                  <a:gd name="T0" fmla="*/ 0 w 3179"/>
                  <a:gd name="T1" fmla="*/ 0 h 3178"/>
                  <a:gd name="T2" fmla="*/ 3179 w 3179"/>
                  <a:gd name="T3" fmla="*/ 3178 h 3178"/>
                  <a:gd name="T4" fmla="*/ 0 w 3179"/>
                  <a:gd name="T5" fmla="*/ 3178 h 3178"/>
                  <a:gd name="T6" fmla="*/ 0 w 3179"/>
                  <a:gd name="T7" fmla="*/ 0 h 3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9" h="3178">
                    <a:moveTo>
                      <a:pt x="0" y="0"/>
                    </a:moveTo>
                    <a:cubicBezTo>
                      <a:pt x="1756" y="0"/>
                      <a:pt x="3179" y="1423"/>
                      <a:pt x="3179" y="3178"/>
                    </a:cubicBezTo>
                    <a:lnTo>
                      <a:pt x="0" y="3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C3FF"/>
              </a:solidFill>
              <a:ln w="635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00" b="1" dirty="0">
                  <a:solidFill>
                    <a:schemeClr val="bg2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112" name="Freeform 7">
                <a:extLst>
                  <a:ext uri="{FF2B5EF4-FFF2-40B4-BE49-F238E27FC236}">
                    <a16:creationId xmlns:a16="http://schemas.microsoft.com/office/drawing/2014/main" id="{D8CD6863-A434-4B98-B7BC-6EE5783B2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7638" y="3041650"/>
                <a:ext cx="1965325" cy="1965325"/>
              </a:xfrm>
              <a:custGeom>
                <a:avLst/>
                <a:gdLst>
                  <a:gd name="T0" fmla="*/ 3179 w 3179"/>
                  <a:gd name="T1" fmla="*/ 0 h 3179"/>
                  <a:gd name="T2" fmla="*/ 0 w 3179"/>
                  <a:gd name="T3" fmla="*/ 3179 h 3179"/>
                  <a:gd name="T4" fmla="*/ 0 w 3179"/>
                  <a:gd name="T5" fmla="*/ 0 h 3179"/>
                  <a:gd name="T6" fmla="*/ 3179 w 3179"/>
                  <a:gd name="T7" fmla="*/ 0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9" h="3179">
                    <a:moveTo>
                      <a:pt x="3179" y="0"/>
                    </a:moveTo>
                    <a:cubicBezTo>
                      <a:pt x="3179" y="1756"/>
                      <a:pt x="1756" y="3179"/>
                      <a:pt x="0" y="3179"/>
                    </a:cubicBezTo>
                    <a:lnTo>
                      <a:pt x="0" y="0"/>
                    </a:lnTo>
                    <a:lnTo>
                      <a:pt x="3179" y="0"/>
                    </a:lnTo>
                    <a:close/>
                  </a:path>
                </a:pathLst>
              </a:custGeom>
              <a:solidFill>
                <a:srgbClr val="71C3FF"/>
              </a:solidFill>
              <a:ln w="635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00" b="1" dirty="0">
                  <a:solidFill>
                    <a:schemeClr val="bg2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113" name="Freeform 9">
                <a:extLst>
                  <a:ext uri="{FF2B5EF4-FFF2-40B4-BE49-F238E27FC236}">
                    <a16:creationId xmlns:a16="http://schemas.microsoft.com/office/drawing/2014/main" id="{53BB8D8A-DD99-46AC-84A2-262A226BD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14550" y="3041650"/>
                <a:ext cx="1966913" cy="1965325"/>
              </a:xfrm>
              <a:custGeom>
                <a:avLst/>
                <a:gdLst>
                  <a:gd name="T0" fmla="*/ 3179 w 3179"/>
                  <a:gd name="T1" fmla="*/ 3179 h 3179"/>
                  <a:gd name="T2" fmla="*/ 0 w 3179"/>
                  <a:gd name="T3" fmla="*/ 0 h 3179"/>
                  <a:gd name="T4" fmla="*/ 3179 w 3179"/>
                  <a:gd name="T5" fmla="*/ 0 h 3179"/>
                  <a:gd name="T6" fmla="*/ 3179 w 3179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9" h="3179">
                    <a:moveTo>
                      <a:pt x="3179" y="3179"/>
                    </a:moveTo>
                    <a:cubicBezTo>
                      <a:pt x="1424" y="3179"/>
                      <a:pt x="0" y="1756"/>
                      <a:pt x="0" y="0"/>
                    </a:cubicBezTo>
                    <a:lnTo>
                      <a:pt x="3179" y="0"/>
                    </a:lnTo>
                    <a:lnTo>
                      <a:pt x="3179" y="3179"/>
                    </a:lnTo>
                    <a:close/>
                  </a:path>
                </a:pathLst>
              </a:custGeom>
              <a:solidFill>
                <a:srgbClr val="71C3FF"/>
              </a:solidFill>
              <a:ln w="635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00" b="1" dirty="0">
                  <a:solidFill>
                    <a:schemeClr val="bg2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114" name="Freeform 11">
                <a:extLst>
                  <a:ext uri="{FF2B5EF4-FFF2-40B4-BE49-F238E27FC236}">
                    <a16:creationId xmlns:a16="http://schemas.microsoft.com/office/drawing/2014/main" id="{24A6B9BD-4B62-4BB5-AED7-5FD150FA3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14550" y="1076325"/>
                <a:ext cx="1966913" cy="1965325"/>
              </a:xfrm>
              <a:custGeom>
                <a:avLst/>
                <a:gdLst>
                  <a:gd name="T0" fmla="*/ 0 w 3179"/>
                  <a:gd name="T1" fmla="*/ 3178 h 3178"/>
                  <a:gd name="T2" fmla="*/ 3179 w 3179"/>
                  <a:gd name="T3" fmla="*/ 0 h 3178"/>
                  <a:gd name="T4" fmla="*/ 3179 w 3179"/>
                  <a:gd name="T5" fmla="*/ 3178 h 3178"/>
                  <a:gd name="T6" fmla="*/ 0 w 3179"/>
                  <a:gd name="T7" fmla="*/ 3178 h 3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9" h="3178">
                    <a:moveTo>
                      <a:pt x="0" y="3178"/>
                    </a:moveTo>
                    <a:cubicBezTo>
                      <a:pt x="0" y="1423"/>
                      <a:pt x="1424" y="0"/>
                      <a:pt x="3179" y="0"/>
                    </a:cubicBezTo>
                    <a:lnTo>
                      <a:pt x="3179" y="3178"/>
                    </a:lnTo>
                    <a:lnTo>
                      <a:pt x="0" y="3178"/>
                    </a:lnTo>
                    <a:close/>
                  </a:path>
                </a:pathLst>
              </a:custGeom>
              <a:solidFill>
                <a:srgbClr val="71C3FF"/>
              </a:solidFill>
              <a:ln w="635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00" b="1" dirty="0">
                  <a:solidFill>
                    <a:schemeClr val="bg2"/>
                  </a:solidFill>
                  <a:latin typeface="Source Sans Pro" panose="020B0503030403020204" pitchFamily="34" charset="0"/>
                </a:endParaRPr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7B55F25-E07E-4EB7-9FDB-8CA9ECD71FEC}"/>
                </a:ext>
              </a:extLst>
            </p:cNvPr>
            <p:cNvSpPr/>
            <p:nvPr/>
          </p:nvSpPr>
          <p:spPr>
            <a:xfrm>
              <a:off x="4386666" y="2630258"/>
              <a:ext cx="370658" cy="370658"/>
            </a:xfrm>
            <a:prstGeom prst="ellipse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2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107" name="Metin kutusu 21">
              <a:extLst>
                <a:ext uri="{FF2B5EF4-FFF2-40B4-BE49-F238E27FC236}">
                  <a16:creationId xmlns:a16="http://schemas.microsoft.com/office/drawing/2014/main" id="{85077295-A813-40CD-AA70-A3A606E9569C}"/>
                </a:ext>
              </a:extLst>
            </p:cNvPr>
            <p:cNvSpPr txBox="1"/>
            <p:nvPr/>
          </p:nvSpPr>
          <p:spPr>
            <a:xfrm>
              <a:off x="4329596" y="2503600"/>
              <a:ext cx="459098" cy="215444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2"/>
                  </a:solidFill>
                  <a:latin typeface="Source Sans Pro" panose="020B0503030403020204" pitchFamily="34" charset="0"/>
                </a:rPr>
                <a:t>Büyük Veri</a:t>
              </a:r>
              <a:br>
                <a:rPr lang="en-IN" sz="1000" b="1" dirty="0">
                  <a:solidFill>
                    <a:schemeClr val="bg2"/>
                  </a:solidFill>
                  <a:latin typeface="Source Sans Pro" panose="020B0503030403020204" pitchFamily="34" charset="0"/>
                </a:rPr>
              </a:br>
              <a:endParaRPr lang="en-US" sz="1000" b="1" dirty="0">
                <a:solidFill>
                  <a:schemeClr val="bg2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108" name="Metin kutusu 24">
              <a:extLst>
                <a:ext uri="{FF2B5EF4-FFF2-40B4-BE49-F238E27FC236}">
                  <a16:creationId xmlns:a16="http://schemas.microsoft.com/office/drawing/2014/main" id="{1A44535E-4A80-408F-BBAE-F4A2722967BB}"/>
                </a:ext>
              </a:extLst>
            </p:cNvPr>
            <p:cNvSpPr txBox="1"/>
            <p:nvPr/>
          </p:nvSpPr>
          <p:spPr>
            <a:xfrm>
              <a:off x="4263339" y="2727767"/>
              <a:ext cx="617322" cy="3693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2"/>
                  </a:solidFill>
                  <a:latin typeface="Source Sans Pro" panose="020B0503030403020204" pitchFamily="34" charset="0"/>
                </a:rPr>
                <a:t>Makine</a:t>
              </a:r>
            </a:p>
            <a:p>
              <a:pPr algn="ctr"/>
              <a:r>
                <a:rPr lang="tr-TR" sz="1000" b="1" dirty="0">
                  <a:solidFill>
                    <a:schemeClr val="bg2"/>
                  </a:solidFill>
                  <a:latin typeface="Source Sans Pro" panose="020B0503030403020204" pitchFamily="34" charset="0"/>
                </a:rPr>
                <a:t>Öğrenmesi</a:t>
              </a:r>
              <a:endParaRPr lang="en-US" sz="1000" b="1" dirty="0">
                <a:solidFill>
                  <a:schemeClr val="bg2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109" name="Metin kutusu 25">
              <a:extLst>
                <a:ext uri="{FF2B5EF4-FFF2-40B4-BE49-F238E27FC236}">
                  <a16:creationId xmlns:a16="http://schemas.microsoft.com/office/drawing/2014/main" id="{4AA76339-7EAF-4FAE-98DC-A33C1DB6AF9E}"/>
                </a:ext>
              </a:extLst>
            </p:cNvPr>
            <p:cNvSpPr txBox="1"/>
            <p:nvPr/>
          </p:nvSpPr>
          <p:spPr>
            <a:xfrm rot="16200000">
              <a:off x="4114681" y="2723257"/>
              <a:ext cx="427902" cy="1846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2"/>
                  </a:solidFill>
                  <a:latin typeface="Source Sans Pro" panose="020B0503030403020204" pitchFamily="34" charset="0"/>
                </a:rPr>
                <a:t>Bulut</a:t>
              </a:r>
            </a:p>
            <a:p>
              <a:pPr algn="ctr"/>
              <a:r>
                <a:rPr lang="tr-TR" sz="1000" b="1" dirty="0">
                  <a:solidFill>
                    <a:schemeClr val="bg2"/>
                  </a:solidFill>
                  <a:latin typeface="Source Sans Pro" panose="020B0503030403020204" pitchFamily="34" charset="0"/>
                </a:rPr>
                <a:t>Teknolojisi</a:t>
              </a:r>
              <a:endParaRPr lang="en-US" sz="1000" b="1" dirty="0">
                <a:solidFill>
                  <a:schemeClr val="bg2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110" name="Metin kutusu 26">
              <a:extLst>
                <a:ext uri="{FF2B5EF4-FFF2-40B4-BE49-F238E27FC236}">
                  <a16:creationId xmlns:a16="http://schemas.microsoft.com/office/drawing/2014/main" id="{0998DBAE-8F43-42E9-A2F2-94F0A9964E00}"/>
                </a:ext>
              </a:extLst>
            </p:cNvPr>
            <p:cNvSpPr txBox="1"/>
            <p:nvPr/>
          </p:nvSpPr>
          <p:spPr>
            <a:xfrm rot="5400000">
              <a:off x="4689696" y="2723257"/>
              <a:ext cx="341760" cy="18466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tr-TR" sz="1000" b="1" dirty="0" err="1">
                  <a:solidFill>
                    <a:schemeClr val="bg2"/>
                  </a:solidFill>
                  <a:latin typeface="Source Sans Pro" panose="020B0503030403020204" pitchFamily="34" charset="0"/>
                </a:rPr>
                <a:t>IIoT</a:t>
              </a:r>
              <a:endParaRPr lang="en-US" sz="1000" b="1" dirty="0">
                <a:solidFill>
                  <a:schemeClr val="bg2"/>
                </a:solidFill>
                <a:latin typeface="Source Sans Pro" panose="020B0503030403020204" pitchFamily="34" charset="0"/>
              </a:endParaRPr>
            </a:p>
          </p:txBody>
        </p:sp>
      </p:grpSp>
      <p:pic>
        <p:nvPicPr>
          <p:cNvPr id="115" name="Picture 2" descr="C:\Users\nkenanh\Downloads\icons8-upload-100.png">
            <a:extLst>
              <a:ext uri="{FF2B5EF4-FFF2-40B4-BE49-F238E27FC236}">
                <a16:creationId xmlns:a16="http://schemas.microsoft.com/office/drawing/2014/main" id="{70513F5E-39F7-4D28-AF7A-13303006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72" y="2633162"/>
            <a:ext cx="364856" cy="36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CE772737-2EAD-4682-92DA-EF8A1C296184}"/>
              </a:ext>
            </a:extLst>
          </p:cNvPr>
          <p:cNvSpPr/>
          <p:nvPr/>
        </p:nvSpPr>
        <p:spPr>
          <a:xfrm rot="17548627">
            <a:off x="4681480" y="2696081"/>
            <a:ext cx="1647086" cy="969589"/>
          </a:xfrm>
          <a:prstGeom prst="rect">
            <a:avLst/>
          </a:prstGeom>
        </p:spPr>
        <p:txBody>
          <a:bodyPr spcFirstLastPara="1" wrap="square" numCol="1" anchor="ctr">
            <a:prstTxWarp prst="textArchDown">
              <a:avLst/>
            </a:prstTxWarp>
            <a:spAutoFit/>
          </a:bodyPr>
          <a:lstStyle/>
          <a:p>
            <a:pPr algn="ctr"/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Uçtan uca proses </a:t>
            </a:r>
          </a:p>
          <a:p>
            <a:pPr algn="ctr"/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ve varlık takibi</a:t>
            </a:r>
          </a:p>
        </p:txBody>
      </p:sp>
      <p:pic>
        <p:nvPicPr>
          <p:cNvPr id="66" name="Picture 2" descr="C:\Users\nkenanh\Downloads\icons8-target-100.png">
            <a:extLst>
              <a:ext uri="{FF2B5EF4-FFF2-40B4-BE49-F238E27FC236}">
                <a16:creationId xmlns:a16="http://schemas.microsoft.com/office/drawing/2014/main" id="{2D91DAA7-B13C-4E91-A206-661FE90F2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32" y="1262284"/>
            <a:ext cx="631615" cy="6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34A07E9C-1A74-4573-9E67-96D706551538}"/>
              </a:ext>
            </a:extLst>
          </p:cNvPr>
          <p:cNvSpPr/>
          <p:nvPr/>
        </p:nvSpPr>
        <p:spPr>
          <a:xfrm>
            <a:off x="3780656" y="1687079"/>
            <a:ext cx="1582688" cy="893041"/>
          </a:xfrm>
          <a:prstGeom prst="rect">
            <a:avLst/>
          </a:prstGeom>
        </p:spPr>
        <p:txBody>
          <a:bodyPr spcFirstLastPara="1" wrap="square" numCol="1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Gerçek Zamanlı Dijital </a:t>
            </a:r>
            <a:r>
              <a:rPr lang="tr-TR" sz="800" dirty="0" err="1">
                <a:solidFill>
                  <a:schemeClr val="tx2"/>
                </a:solidFill>
                <a:latin typeface="Source Sans Pro" panose="020B0503030403020204" pitchFamily="34" charset="0"/>
              </a:rPr>
              <a:t>İzdüşüm</a:t>
            </a:r>
            <a:endParaRPr lang="en-US" sz="800" dirty="0">
              <a:solidFill>
                <a:schemeClr val="tx2"/>
              </a:solidFill>
              <a:latin typeface="Source Sans Pro" panose="020B05030304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Derin Öğrenme için</a:t>
            </a:r>
            <a:br>
              <a:rPr lang="en-US" sz="800" dirty="0">
                <a:solidFill>
                  <a:schemeClr val="tx2"/>
                </a:solidFill>
                <a:latin typeface="Source Sans Pro" panose="020B0503030403020204" pitchFamily="34" charset="0"/>
              </a:rPr>
            </a:br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Merkezi Veri Ambarı</a:t>
            </a:r>
            <a:endParaRPr lang="en-US" sz="800" dirty="0">
              <a:solidFill>
                <a:schemeClr val="tx2"/>
              </a:solidFill>
              <a:latin typeface="Source Sans Pro" panose="020B0503030403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CF2F083-7ABA-4BC9-9F11-3778176135B2}"/>
              </a:ext>
            </a:extLst>
          </p:cNvPr>
          <p:cNvSpPr/>
          <p:nvPr/>
        </p:nvSpPr>
        <p:spPr>
          <a:xfrm rot="18436621">
            <a:off x="3106738" y="1887099"/>
            <a:ext cx="1561868" cy="773094"/>
          </a:xfrm>
          <a:prstGeom prst="rect">
            <a:avLst/>
          </a:prstGeom>
        </p:spPr>
        <p:txBody>
          <a:bodyPr spcFirstLastPara="1" wrap="square" numCol="1" anchor="t">
            <a:prstTxWarp prst="textArchUp">
              <a:avLst>
                <a:gd name="adj" fmla="val 11206148"/>
              </a:avLst>
            </a:prstTxWarp>
            <a:spAutoFit/>
          </a:bodyPr>
          <a:lstStyle/>
          <a:p>
            <a:pPr algn="ctr"/>
            <a:r>
              <a:rPr lang="tr-TR" sz="800" dirty="0" err="1">
                <a:solidFill>
                  <a:schemeClr val="tx2"/>
                </a:solidFill>
                <a:latin typeface="Source Sans Pro" panose="020B0503030403020204" pitchFamily="34" charset="0"/>
              </a:rPr>
              <a:t>Anamoli</a:t>
            </a:r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 </a:t>
            </a:r>
            <a:r>
              <a:rPr lang="tr-TR" sz="800" dirty="0" err="1">
                <a:solidFill>
                  <a:schemeClr val="tx2"/>
                </a:solidFill>
                <a:latin typeface="Source Sans Pro" panose="020B0503030403020204" pitchFamily="34" charset="0"/>
              </a:rPr>
              <a:t>Notifikasyonları</a:t>
            </a:r>
            <a:endParaRPr lang="en-IN" sz="800" dirty="0">
              <a:solidFill>
                <a:schemeClr val="tx2"/>
              </a:solidFill>
              <a:latin typeface="Source Sans Pro" panose="020B05030304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tr-TR" sz="800" dirty="0">
                <a:solidFill>
                  <a:schemeClr val="tx2"/>
                </a:solidFill>
                <a:latin typeface="Source Sans Pro" panose="020B0503030403020204" pitchFamily="34" charset="0"/>
              </a:rPr>
              <a:t>Veri Görselleştirme</a:t>
            </a:r>
            <a:endParaRPr lang="en-IN" sz="800" dirty="0">
              <a:solidFill>
                <a:schemeClr val="tx2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719778" y="1225163"/>
            <a:ext cx="24075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A5A5A5"/>
              </a:buClr>
              <a:buSzPts val="1800"/>
            </a:pPr>
            <a:r>
              <a:rPr lang="tr-TR" b="1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Katma Değer: </a:t>
            </a:r>
          </a:p>
          <a:p>
            <a:pPr lvl="0" algn="r">
              <a:buClr>
                <a:srgbClr val="A5A5A5"/>
              </a:buClr>
              <a:buSzPts val="1800"/>
            </a:pPr>
            <a:r>
              <a:rPr lang="tr-TR" b="1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200.000  Euro /Yıl</a:t>
            </a:r>
          </a:p>
          <a:p>
            <a:pPr lvl="0" algn="r">
              <a:buClr>
                <a:srgbClr val="A5A5A5"/>
              </a:buClr>
              <a:buSzPts val="1800"/>
            </a:pPr>
            <a:r>
              <a:rPr lang="tr-TR" b="1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ROI :9 – 12 Ay </a:t>
            </a:r>
          </a:p>
        </p:txBody>
      </p:sp>
      <p:sp>
        <p:nvSpPr>
          <p:cNvPr id="64" name="Dikdörtgen 63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kdörtgen 2"/>
          <p:cNvSpPr/>
          <p:nvPr/>
        </p:nvSpPr>
        <p:spPr>
          <a:xfrm>
            <a:off x="-4928" y="1316492"/>
            <a:ext cx="311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rgbClr val="A5A5A5"/>
              </a:buClr>
              <a:buSzPts val="1800"/>
              <a:buFontTx/>
              <a:buChar char="-"/>
            </a:pPr>
            <a:r>
              <a:rPr lang="tr-TR" dirty="0" err="1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Kestirimci</a:t>
            </a:r>
            <a:r>
              <a:rPr lang="tr-TR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kalite</a:t>
            </a:r>
          </a:p>
          <a:p>
            <a:pPr marL="171450" lvl="0" indent="-171450">
              <a:buClr>
                <a:srgbClr val="A5A5A5"/>
              </a:buClr>
              <a:buSzPts val="1800"/>
              <a:buFontTx/>
              <a:buChar char="-"/>
            </a:pPr>
            <a:r>
              <a:rPr lang="tr-TR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Veriye dayalı bakım sıklığı analizi </a:t>
            </a:r>
            <a:endParaRPr lang="en-US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</p:txBody>
      </p:sp>
      <p:sp>
        <p:nvSpPr>
          <p:cNvPr id="67" name="Shape 358">
            <a:extLst>
              <a:ext uri="{FF2B5EF4-FFF2-40B4-BE49-F238E27FC236}">
                <a16:creationId xmlns:a16="http://schemas.microsoft.com/office/drawing/2014/main" id="{5B2EA8D3-9BD6-4307-B91E-548D80197BE4}"/>
              </a:ext>
            </a:extLst>
          </p:cNvPr>
          <p:cNvSpPr txBox="1"/>
          <p:nvPr/>
        </p:nvSpPr>
        <p:spPr>
          <a:xfrm>
            <a:off x="5512429" y="3929077"/>
            <a:ext cx="370600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Elektrot Tüketimi   26.000 Euro/yıl</a:t>
            </a: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Duruş Maliyeti Azalması   50.000 Euro/yıl</a:t>
            </a: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Kontrol İşçilik Maliyeti Azalması 119.000 Euro/yıl </a:t>
            </a: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endParaRPr lang="tr-TR" sz="1100" dirty="0">
              <a:solidFill>
                <a:srgbClr val="3F3F3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lvl="0" algn="r"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bg2"/>
                </a:solidFill>
                <a:latin typeface="Source Sans Pro"/>
                <a:sym typeface="Source Sans Pro"/>
              </a:rPr>
              <a:t> </a:t>
            </a:r>
            <a:endParaRPr lang="en-US" sz="1100" dirty="0">
              <a:solidFill>
                <a:schemeClr val="bg2"/>
              </a:solidFill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086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kdörtgen 20"/>
          <p:cNvSpPr/>
          <p:nvPr/>
        </p:nvSpPr>
        <p:spPr>
          <a:xfrm>
            <a:off x="7938654" y="0"/>
            <a:ext cx="1188720" cy="23275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kdörtgen 15">
            <a:extLst>
              <a:ext uri="{FF2B5EF4-FFF2-40B4-BE49-F238E27FC236}">
                <a16:creationId xmlns:a16="http://schemas.microsoft.com/office/drawing/2014/main" id="{B626228C-1B85-4F2C-AEE7-5A5C7591C90D}"/>
              </a:ext>
            </a:extLst>
          </p:cNvPr>
          <p:cNvSpPr/>
          <p:nvPr/>
        </p:nvSpPr>
        <p:spPr>
          <a:xfrm>
            <a:off x="4039389" y="0"/>
            <a:ext cx="3383280" cy="51434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40" tIns="182880" rIns="182880" bIns="91440" anchor="t">
            <a:noAutofit/>
          </a:bodyPr>
          <a:lstStyle/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endParaRPr lang="tr-TR" sz="1200" dirty="0">
              <a:solidFill>
                <a:srgbClr val="3F3F3F"/>
              </a:solidFill>
              <a:latin typeface="Source Sans Pro"/>
              <a:sym typeface="Source Sans Pro"/>
            </a:endParaRPr>
          </a:p>
        </p:txBody>
      </p:sp>
      <p:sp>
        <p:nvSpPr>
          <p:cNvPr id="371" name="Shape 371" descr="data:image/png;base64,iVBORw0KGgoAAAANSUhEUgAAA3MAAAHiCAYAAABC7JW1AAAgAElEQVR4XuxdB3wWVbb/z1fTE0JCQoCE3kvovYSOWMG1rNjX3bW76urqPl11dXXFtuu6b1efvaOIAtJ77723EAghvdevzfvdcmYmCSVAaHJnnw9Ivm/mzv+ee875n3KvVlhYoPv9ftjtDui6Dug6NJvG/oCmadADAf5zm90Odmka///is/JiPwsEArDZ7Aj4/QjoATgcDni9Xv6nuK/4MrtnzYv9iG5H9/f7fHwc4vMavF4PXC4X+M81G//dpThuhgN7X4ab0+Xk76Xr7GfsLQwYOF7sMzaOe4C/o91u4z9nF8dTs/EvadA4pvxv8iY6dIF3wM9/b3c4+N/Zd7w+LweU/czn9cHhdCDgD8DuYHMo8BfzxZ7nl4OyzgqbXzaHTo47ew6bB5/Xy79js9uqTSG7t8bvFeDvwOeSXhjg32cP0QO6+IzDXk1+rLImZE/n78Tlhskgkz8buy/DTMgnuyf7N5MFujf7uTkWgQV/Tz4m+Ww7w0LKEAPzBPJok7J1qnGb8irWyCU5bjkPbA4dTidfi34/kyMxF3zO/H6Oj8/ng53Nk1zfbP7Ymme/F3Mg5JHJIa1z9s7sYvcimRBr0i5kyy/XAnSxjnXw77PnsPlgcsDGI9a40CfsXlJEpb5h+Iqxss+x9c/GxTD3B4TeIp1hlQN2X/a+7OJyy77D5EpjssPWEXtnL5czdm/2XYaB0+niPyeZZ+uDjTdg6EYhS+L9/NV0o9CPpBvFs2j9kywK+XfwZzCc+Npm8sN0Ix9H9YvejdYrX4eX4bjF3Ard5vMLnMlu8N9Je8P+wv5n6vYAx4iv4YAudKswJsbSJVtEMkb2iutVHXLuha7weT18DHaHE342z1wf+LmskN0T61noRtI3pq0T88XkjuSEyQKzdez5TP9ZL7/Pz+WcyRbTp6R7SU7Yd+kSa1HoSi7rfqGjrXaZ7AJhID4rPiNwEHaBZFRgK2wHrWG2bqxrWDxLrCXSjSe31ez9xffFXEHqkMtv3AwjIQN2OJ3O2rpRviefZ+lzCDx1iZXQjVY8SKeeVDfa7EKvMrvL1z6z31xzSNvo4OuEyQzphQDTr/w5Yv2QfhT+mbCRTJdY9RzTk0zPVNONXMUyOWE2melTcLkl30/oRiGPXLdJWWLfYfLB5Jf0L/uZWAdsnOyeYn0JbITd4PqW+QtShg3dKH9O+oC9DxsT+46hG5nPIXXsyXQjGye7NxvbRR23tENcp5/luEmHMf3kdDHdaM432T9ax36/T86ZtBvSR+a+Op890/YIgZH2l88r+V9CL7C5In+LjZ8JBdOFzG+keWO6V/iaTJ9KfiB1cU1bTbqRzQmTaybr/L4607nsWabLxfQb05ekG5ldZs9l827VX+w+zGawsXLx5zZQYmDwEyEH4n3EOwsbIXwLbjsMebbyGKEb6b34PWx2+PlaE7LsZT609K+ZLTo1j5HPlUr9Qo5bK8jP14XiMZUSGTE2EQwLZpC4oeLETDhoZEzJQTKpigk2M9ikgEhYhSMlBJUWIQOaTwLYs4QS4gaWkZBAwHDQ2Xe5cySV2qU2biYsTOERCebKWDqK3OGVipKRLQcznJL0snlnWJByYu8olKRQ3mwOhCPNFiX7N3NKvNKpEWRPONNSAUjDznA08LSQNqa8+WIznGjhGLHFRQvccDr4vZlAM2LOlLRwRonks/fjCl6SOW4U+QILGISRHCruz0tnnWPDSSi9pwwcGM6IUFQMC/auPCjAlJKUU+aMWR0V8VnhZBlyxZ0Yqc5ksMEMQQhlJuZELHgxB3y5CqLhYwaJ3leQjLMeN5N5bqwuzLhJ4bO5Y3+nNccNoyRWYu68/J25cZdrk4gvKWChdE3ngq1Dw/ng95eGm8uQMPqG/EjyYegCSeKYPBEhJ9JszJV07BleNdc4kShO3KUMMdnnJJ7JgFTc3IDJIASbQ6/HwwmEIIBMrzFyIOaW6TsKApABIweaFLc1+EFrgHQjkwv2zkLmzTXKiWA14yJ0I2Ekxs8IrpBKWtvG2rEEIzjefkZkydm7EOO2BuzObdxMJzDdwOaayWM1B4XNN3P6NA0er0cYbWn8SY64cefBLSG/RFzMIJgYqyBWjLCZgS/DjjEZ4YEsZltcXK9wuZY2jckE6TGrbjTHIPQLU0qcELHP2+3wcNkSeof/3giWsOCDcDTZ5017qJtBNukQE3kzAnoWEsqJGHfUBFEjEsXtBndqmO0U+DBsmYyQPiSHxhoQE0436UY2r8JZoQCVIIZizRPWzHli9ycbx96VySMLEpFTJpw9kzzXedxkQ87nuHVdjtVv2CvT9pjBTa4nGYnmhMTH1yYFuUg3CEfVtF0MJwpKkX4lfcFA5YFbbuN9cDLdKMkL17PMSeW6QwSAGZ4UQCViZM4V1xJCt/Igm/AFiEgJmSXyLmwtf0cWwOPrRjjz5BATqeTOtPRHBGm1cRmj35NuJBtg6kb5fCP4wXw6Clqwd2PPhZR7vxm04npN6EYiqhSc4HIng2ci2ENEhIIWwv805onbLeGD8ICfJBBWnX6pj5vrBoeT4811o/SvKcAp/Ds7vJ4qGRgX/olVNwq5E0Tc9LMkOZdBF64bPR7DzrP5YT421yNM5iVJcrnd3N9j/+Y+jwzWky4w49+mvDEZ5zokoAviJYMW7HnsGUSSzIC7sCeks7hulMEobqtdLoN4cvJGSQnuWwo9T4Sttm4U/IQHxxgxZP4cI40s4MbGRT65NG/WgEdN3SjItdtIPpgBMxYMEXIs/F8KUAv7zNeB01lj3FJ/S6JZ3+PWioqKdCJapAgowsJdXJlhocFSxoUpAPY7NgkkdKRoKCLKFxknDQxMmaET6kYqHeHc0D25gbcIEBMkESE3SQAJrBir6WxYI0MXbdwyasAWJ0W5SKFZ0w3CaRNExYodZdmEsiclJoiGEd1ihr1aBsAaeWWkWGSjhMPIHD7CiKI19G/KkIqsKWVhSPjJaTYi4uxDPMtorgCKlJhOrDAYtPgog0KZOCIJbE4p00aRHFqYNeeVO14OJ4/E0JiYA04RRlpcwqFyGsSWcKcMERkzUiBmFsTEgxwePg/S2RdRIiKm53/cwikQyspqhM9m3JTv8niq4HYLhURZB3PpCLkQiokItCDawsBS1lwEXARRlmtSZv4II8NLsUareSRY/CccZZO4UESQk3SpGK0OO3e2ZXSZnH/yOMXSEdE2MVcsqyGcWIqkU7aQPYfdiyllykTySDDLvMgoO+kYa/SupixW03PSQJLTY3VwGEbsP5fLbRgc0wEX64iizmyt80wlMdkT6EZ6V5NYXn7j5kSLyYUkTjxL7BMOKelGo2aDyaMkueQ4kGzSnPCMqiTvZpZe6FQiZEJHmI4fObY8O8yzu1LCjWqU6uRVrBdR4WDNIohsAN1DkCw+LpJtmY0geaFgqMguCwJG72zKqJBHdm+ytaJyQ2S8TNtqjpEcZ07gZFUM18kWssCex3SjyJYLciawFLbVJAWCeLIxGtUVhlSa1RGCpJgVEEKnX37jpuXGiBP5MEI3WqtGTN3I518GEQyiLKeCzT8ROgpWk0NuBh6MBW7oYJJPIm1c9wvLJkOK8u8WwiayLIK8WOfaWEZcvUhbbQl+MsdS6EafUY1Aa8vr8YI58KJaQPhp1XWjCJTWttUiy0eXCI7KoB9fvyL4YQZeBGnw+71wuYKMbIiwCVLGLZkf+r55fxEoE5eVuMrcprQ7pk6vv3Gzd2f4nJdxS3+OkRmGOw86+n3SL5YEjeSCkW35nuRDCh0nUKGqKK4DqQrGkqmrrRtFhYmpG5mdJmyFf8qfY6mYIVtNJNMM7Es/gioMjCoKUzdyfSbTc2zMXB5lEE0QdB9PBogMpzHZkkcw3STWJ8maKX3V+YAIFjASaepGpmutVQzs+VRRwYIZVIFE1Ton1o2kHywWW1YOka0hH4sSBOyZF2TchYWFOqW3SSgouswjazx9LiLxItovIgJG2pWWlszycMeJlys5ZWaJCYLIeDCwuBMvIzkUSRLG0QdSKiIiT+UnpiETvM8sK7k0xu3n0Q6mDK3OMildkckUhporNnKYjdS3WcpqlEpKssPLqWQWhS1MJmSc7fu8Bg7WkkCjDNFwcmRpmsyWMKeelxNZjBI559UFkcpsxbojR5yMj4jUiNIOIncMA551MsiezC5aIoH8PjLtTkTTjJKIqAVFJc1MkIgMkdMjHBEqRxUEoToZEYrelGWzFJNnBXw+ESF1ung5KkWTSDYJGyJ0FGW/3MZtRGFlJoOyPpR1p6iuKJsxlZy1nIdndmVJh5ATmZGzZJHZOjXL/sTvBesne6uhqrICQcEhhmKlSDNF89iMGSVEFkNNesEs7xElGUQm2Ucp4seigVRWyX4uMslCB7F3MsqejNiGWbppzjUFWUhmhONNJeYmkaDwJ5WE1taNRGC5NErdyP7OHGteLi6jkuK9zTJ20m/VdaPQMe4gt+FwmwadorGkq8W/L+S4KSjFy9+lVyHmzhw3L8WyVCqQUeUGT5YiWjNDhkMhCZIokxW2yNQTLBKv8ayXqRtZkFHMH2HEyZHMbFE5GsvMsWcLGXSiqqqyum6kEjjp3FPQkYIH5JBYSyO5EyyzOqbTaZb5msEOi26kTKMkbsL5EKXqQq+R/hXlSmZJvSBkJ9KNpuNd3VZT3FTIpLgv6X2uU2UQgrdI+LzChsuoPNl9sVZZlkUGDuX7XnbjZnIly/2EPyPLai0BKvJDaP0KZ1Nk2UTJulnuRgSDO4ByzZPNoNKsallfiT1vH3EHGfciYkw+FMdbVh1wH0BmX6yBTdLNInAuAgakG1lwTJQ1i2oJ0kHM/pEvQhUZRuCXytGlrabqAiKx5A+KUjcze2vqfQojCltMskF2mvRoTd3IdDYRGZ6dY1VZMltpONaWMjcKTAiS5RYVKDKLRWXstI6sfiyRVpNom21A1oBdfYybkhnW8rya4+aZ2xq60epriTYRIisU2JeW1iLDZOOZTFH1CWHC5ZXjacqI4UvLCjDmW1ZWVsDtDpJkXugp835E8mSbBvczyb5RMEroWpHIEevDGtSi6j6yE1QhZrQbSL9S2EUZsJO6UYydCF513UjVHuL+gtzyrC/zWbj/LcZEgYqaPOZEulEEL0TZJnsnKqdmOHL/VbaoiMoicYlMnawqpAz/WY6bnlvncRcUFEhJFgqNDDM56cKqiPS1mDgxaLMUUBI1VtcqIztkKIRPJ6JMXIAtZYIUraEopKkYqfafSpKEQJCS48/lUQeK5px43IZTdAHHTcaXoshUTkXOhShDEQ6gIEiidp4iy0aEWpYMCiMjFgdXzrIsizKWJLTWrAr1OImMgSgh5BFcWUZhlmWwCC1lS6jcUBBlUoRCOM26ahof+z2RIGsZnLHQpKBQGSPJEh+vEVGj3kzqYyKFZenvkItEOP9mbxoZNIqWCpkUvVBU7sKeJUibKGExyuRkzThXoCyKLzSgoXBE1FOk4+ni83fZjFvMuXgtsVh5/bss4RBEwszAmWWB1micdCSNtSOIgjC+ogRHyCMrk6AactIRgsWJuRbrn8rPuF6QtfaixEkoXXIo6XvUM8J7LElncCMuZoSMITnsopSYykBNJ148V5TsUXkH9U+aCebq5YvU+0glQGSIzIoA0k8mebLqRrqv+L5VNwonXZSKSyda4kQZbLNsSmBHPVxUKk2BIQMDS9nl+Rq3KNE993GTk0nvTvqP1i6RWtIVlMWt5gBbSIghizJ7ZOpWQfZIz1bTjdKRocAal+FaupGy0ay8jpVHimAAZUUNx0b2MZsBLSGcIrggnAa+/izyzeVdDNyITlPUw6pjRF8q3YOcc1qDspxc9rdSEMS6hsysJvUViiBqdXkUZM3QjTJAJspOZeRblrXSeicHzcyKiqoQ0o0Xc9zUE8ttzgnHLXp4aE4MZ5KVwfISLB9cbhFkIRtJskjkhQiBYQuMChm5rwDJ3Ql0IznnJNc0RzReWuu8EqWWrZYlZdIp5ZUuMqtsvq8ZdKXSRDZuZqt564PMurKfUSmfVcasZY/SwzOrJYz+dKG7RLbNbLchkRZ+Iel/IRcC7+p7LFgDuMI/EQSYMsKEs+jFFkGcmraHgnPWfRmsQSWrX0Wk7VIdt/AbLS1E0s6RbqHMJceWV1GJCheeIZfBbatasc4HVVNxDGUgTAQxpL2XPZe1CZjshWVJFcueFmQPjcohbqeE7WcBIE4iuW4UwR7KFIoYiUX/1QhyUpkn2XhrJZtVx1CbhFGpY1R8kN62EDApNzIRKPwiGocl60d+eHX/lgU/hN/I58bSJsX1nNQx9E60Z4Tp81bXjRdi3Bojc2JxCced0rwiAm6yYO4o8wiqYKTciMheEWoEN7JPRkpeOGzsYs8QZVOiF4n3MUhvmYyEdRziO6LEhHpUTIdcNB6f73FTpEP0bLHI6KnHLaInQslRfwT1I7B34JuYUPM0w1puMkKNyzxqXC36yvoSRJaSolrWDAuVyVCfBN/owuEwGpWt/XpSGxrORGVlOYKDWLZE9CVRpkyUAInCIWsfRbXeDKncyXmh6B+VCJnOpoykSLJFhJw2DyACRotIRMllJIQ3p8vIH202wctZqCdORFwoWECLhZw/KguwlhIRaRZyJBvGZU01GyLP8hmbnwhSZJZYslS52PTgkhq37KesPW5BlMz+DtMAGyRP9sEY5Ej2LXEHQGaPCGNaiwwn7uDKki0iLWRopEo1Nm+gzUYoIkilxMYmADKUVFlRxrN3osSBNrgR5ZFEVHg0mWc/aOMR2nSHSi9IV4g+JiotpaCF2DxJ9JcKMi8CKrzxmm9QIcqSyYmnEkqK8jGSzzI6VGpGASOuOyVx5P2iFt1IZR7WqgYimeR8MHmie5JuNI2m0AkUSTzVuI0SGpkBr+u4xVycz3FLZ47NHdN5zBmUUUxRqSHKZY3AESfxImPGAyuazegl4vMnv8P1iYycki0g0iIyg6J3ga1bVpXAnFp+T1n6L2yeyNDw70s95amqgtPFqiiE80/RXqvdI/lnGItNJKg53+zloKi42LxKtBpYyWtN+0flOFTiRoFO4UxQyaVwirhd4LIsqg2scm2UiEtHmjIMVCZNWXOx4Ym5iQ+PPstSOd7rwtaDdFzI4RTZIZGBJ914uY2b1hb1j1HZvrEuZd8PbXpC5e7MNokeIKaHRNZIzKuYe4Gf0CmGnEpiLMrWReSeglZM71QrBZN97TwSL3UI+1JZWQlCQ8Nlz6SwQ+zZvN9ZEiWRmRJzKWTF1I1EBnhwma0FuZkc+SuiYkWsMyIKVMbG/TYZpKdqI9IVogRe6C6zt0hgQqSPsmvcTkjSRmubr3d2f5mN5veSVT8UkLS2iVDWm4ILgoSLUnyhQ6UsWyqbrOuyXsctfTWqDDr9uFkQVDi8NcdNiQ2BByuTpv0rxHd4QJT53rISysCP99eB22pe0SQ3zBO2mHoeqUqBqulEsEJk14UdF7rRZWSbyDEXATLRgkNZV2YnobH+XCnjFtnn+k5yCVoDNTcPMnw9KQvsWUwuqUWGWwLpRxMHEAFFsVasVQdGMsLiI5NPyv1suWcE+XVkr629dJQZFP692Rcs5FXoQ2tgl1eF8Co0YTOtGyORThSBXxHEPpNxky4+23FrrMzSyuSJMFF62lpuRhFPUmLWEisypuZCFk3Z9EJm2YhJ88mho98JUWdG3dx9h6IPFNEVaVvzokzhpTBuvjCqqiwbuAjHgStBGcnlDZ9yhzxj4wabDR5PJRemkJAwI3Brpt6FoaCFQpkqYVSFN0z3ZF8mAikyG1THLqJfnIiwiJ1sDjWjYbK3hHY6k4qWK0CphShzS04BRbzEopMOMu3sSL161P9VY04pIswNj4wykwxVzw5L583YrY0ieMJoCvIpokO88VRuTGCUjhglmgIrs4dRYEH/n7AVkRjzd4S1eEfhlJJRuJDjpl46mkNz3MKxqjluygCQkjeMDt8RVGY6LTuiklKibFhVVQWCgkKMMlauRKWhJdxFGabIzonyM4Gn0A8mttSHRkbLiHzLXTCNXh1OrKl/zty8xprNEAERaWAsZWKUXbVG4fhYZCkENchTNNogYjKDTTuyUY8UZUyEbhSyQxs9mMEHYRhJ/ul5TKFyMmGRTXoHnnWUG1aQHqWSB1pPIitn7lBIuJqRQtqgQERoeQBJ9nZdquOm0kixU5ho+Gd/isim6KUjuSBZpegrczaYPIaHRxkVItWy5VKziWgxbZpDNoJ2apSEXxJAIafmrqR0Y+68SueSjDjNHTmf3NbITXeE80HZCvN+NH9sPigbQ04obdIjghaCzFLJi7mGaFMhsTFMrTJhy66ElEEiB1yMR/S3UhSerQtrltUsaxL3t9pq0jGmGjQ3LbPqRpFtkp821n49jduSwLSO26zQOLdxM3lkpbWUSRCVCwwvszeO6zkpC2ZQUOPfo8CAWLO0mZvoqSZSSISbMpbcu5GBCyq7MwIYstKIdgw2NgiSvXoUWKdyWGP3ZOk48lIyGTQgO83lQAYraa7MjL9ZEmxsHiLn0MguSP1MfoTQXay3yGI7Dd1IvdSmDRABAPFZQdRkCaoswbNm5+m9qKRd6EazXJ8yV7V1I43FrL4RGT2xrniP7iU+bpIZsuNiZ1XhN7IFRmtM+DlmFo+yYUw3hoVFmk6x1EkSeRG0lGTa1EtU4SI2IeGZM1a5wBMH1Apl9spRZkpk3xySWJKdp554SXCMkmVTN3I9RP26coMdo99dyr5hC+Q4TN1IMiRya7TBniipNUv7yfYLrkD+moClpm40g5cCT2ppMnxQ6a/yMVh4jGmrzTVA82f4KeKJRpZaFGjUZdyUXaf9NM5s3EZmzkyziuZ9a/mTcBioP0k0sVIZV01lTg4Jpe2JhAmQZGrXcMJMg2slBoKMsH4Xs0xJKCizZtwkb2LbXhHNEOMSjpooI7yQ4yZHimcvyKmQmx1IiTK28BcZOrkFqkx7k/NA0TWujOloBwkVGW4elZaLkCJmhsMucbCSYrPe2HSyKX0u5kYQb/Ydh90uohrSGSAyZ0bLBAGzRgCtPTBinkVdtegbMEvM2Ocog0jK3DqXbI55tFLuakrvSySfjZW+LxxtKosU/TPct5C4CXkQzhyTC3LkKcJnEFBjsxlz8YjbUE+JeM7lNG6BjVA4POJDm+jIOaFeHyMwYy2ptBwfQYEWTkws2XDCh+SaOeYs6ktb+lK/GmWbSV6M7d9lyQU5ndbAhlS/RskTW9/kbLG/iw2GzN4Qk8CR4jb7auleFBVlokl6QZSZiR0oqR9Q4FbTIZFrpoaOofVgVBrIe1sJlaHyKeoko/NUi28tByRjR/qLxm6uLdEwXj/jNo95oAxezXGz59OaYX83dbqss5e76dVl3IZulMdLcHIiy7FFwM4s+TajytL5M45ekUddGNkHsxTaKo9Ulm51XChCT4bd2jNAupHKrikwQQSZsgukm4STIbIwhnzJ0mZ6D7Kn1mCQ0NNUZisyOlTVIkifmYU1daM8BsDA/8S6kWSGbaNt9oOIjLNBjmU/mOjNFrpRZDPMAJlVN1LgitYDOUTVsJbBQrNHqXr7gCk3px439cIKmTv/46ZKV6HjZVkr6UaJjfGesi+JrxMZHCT/guwLzR/JuWm3BImmVhF2T9oR1WobrcFaPje0K6MMRpmlk6JC1+jFkpsr0L/FvFp1I8mcwJV+T4E16XcKn8myYZ1xrAvPCJm+mykLos1FlKjRMUdm+b6oXrHaTLFSavohtNar+TVGi4PZy1bTVpPOEj6TbEPhewMIncCqqC7GuMn/JLtZl3GTXmCY0ZFcNC9kF6l6gqoIyAay75KvTGXcFGwif7v6eiWCRdUpogJLBH3MDQtJPxo+NZW8Uu+ZrBSg9SOCEg4ZGJI9apbdSE2/3PTjq+tGax+v2cNKAT6xCZ7IHptyV1s3kl9j9d1IN1KVEhHiE+lGKtc2bZrZZkRBAmslGQV6rckqqyzX27hlZpIyiOy5BtmVuoIfTcBBstlQWckioFXGphbSUqk/FAIKAYWAQkAhoBBQCCgEFAIKAYWAQuACI8DIW3BwEIKDQyRHo2SDJMj5+Xk6jy7JfjjrrkcXeKzqcQoBhYBCQCGgEFAIKAQUAgoBhYBCQCFgQYDtBSCqNmjHdnZ2oOh51AoLC3SWImWlk8HBwQo4hYBCQCGgEFAIKAQUAgoBhYBCQCGgELiEECgvL+dkjm16xMqWCwryERXVQJA5Vu9ZVVmJsPDwS2jIaigKAYWAQkAhoBBQCCgEFAIKAYWAQkAhUFRUiNDQUGPHcDqCS8vPz9ep4TgoSGXmlKgoBBQCCgGFgEJAIaAQUAgoBBQCCoFLCYHi4mLeOyd2F7fJI8QC0PLyZM+c36/KLC+lGVNjUQgoBBQCCgGFgEJAIaAQUAgoBBQCAEqKixEUHGTsuk27xmt8AxSwc8d8fJcUdSkEFAIKAYWAQkAhoBBQCCgEFAIKAYXApYNAaWkpgtxuPiA66omfxcmOJmA/8Hi8CAlRZO7SmTI1EoWAQkAhoBBQCCgEFAIKgYuFwMKFCy/Wo8/Lc9u3b48mTZqg7I2n4N254bw8o75vqjlciPxgDsrKyrBmzZr6vv0lcb+oqCj07NnztGNhZI5tVmmeX8nOyvXLDVACOnyqzPK0IKoPKAQUAgoBhYBCQCGgEFAIXBkITJky5Rf1oowwtGrVCkUPXgfvmsuDqGouNxquzgPrF5szZ84vaj7oZWJjY5GSknLadysozEdEeCT4ge7s0+xwdj8nc4U6+zc7DT0oKOi0N1IfUAgoBBQCCgGFgEJAIaAQUAj80hFQZO7iz7Aic+YclJWV8nPlzLPm2JlzIDKnw+fzKzJ38WVWjUAhoBBQCCgEFAIKAYWAQuASQECRuYs/CZcemdNRVVwCR3gE7Dw9du5XXTNzRUVFCAkJNjZAYdzN4XBAK6TmeXEAACAASURBVCjI1zVNqzOZ83nK4QvYqo1cs7ngdlX/2bm/2qnv8OM/RqPPbT8jIcZ5vh91FvfX4fezU9qBgG6D/cJCcxbjVV9RCCgEFAIKAYWAQkAhoBCwInAyMufxVkEP0CdtsLudsAc0aBpLk9TGkB/oDPYf+0w9MQB6jLhtna7TlVnyUj3Nhkq7E157AOEeL9grneiiN2K/qw8392SvUTcyp8Pr8UKHBpfTWRsPnr4yQarxT/l6Ov/+6aC0e2Ix/JYUHFj3BVLTXXXC3fhQQAdstZ9QVzLHSk2Dgtxg8mSz2cHScnaHnW2AksdlzOP1Iiws7NSD0nzYv+QLbM+LQMGh9Ugrb43kzg0QHDcY4wbGnvS7e3dsQ5uOXXhasL6u+iZzOel7UerqiBaN/CcdYlVRNiqC4hBZuRf78qLRtmXMiSfdX4G0o6WIiXWgoCwcTRs56uu1z+t9vJWlqNBCEOGuj2V5Xoeqbq4QUAgoBBQCCgGFgELgvCJQk8xpuhstuvRDYkMdfuaY80tH3qGNcCX1A7I2YdvBIhg8D344opLQvlk07FoAAX8Ztu9MBTQfyooAl60SWlgYzsZLjLC1Raz9MAodzRFZvg+H6uBin4rMOfvfCE9HG/RmNyKqTy84bPko3DAFhX99CxFVvmo4e7SeCH7kTvhjgqH7i+Ge/gQ8m04xFX7A274tHAf2nZgcOoKBOx+C67+T4akBxunIXGlxAdxRvTCkXzyg+VFwcBFW7fGjQWS45G92NG3SGt783ciqsAFB4ejYMh5Hdu5DqYXgNWzSAmFaAdLSC08pU+FRUUhs2hSaXoYdbC7reGn+ELRqnYTCg7uQW4MP1Z3MFfENUHTWM2ezi/djPJUfTaDZ+M4oZ3Jo+JG1n2JN3nDcdFUz/hqe8lwUeqPRKJIRAR3Fx49Ba9gUtqIj+PDjtzBuwiOIiopHTEMXCnIzUVTihdMVhfgmDeDQgKKCAgSHOZF9PAd+uBGXEI8gB7uXB3mZWSiu8MEdHI3G8ZGcQJlkTkNe+hEEx7ZAiFtIsg4/oNuhIwCbVpuYpG/8GatS/Qh2a9ACIeh2w0h4ty5CTtBo9G3jPcm0BHBkxxoUhfZBp6BVWJbWDEP7tahF5vwVW7FspYbBI7uKxanrWLF4CwYN717rvoHs5dhV1hFhuWsQ1mYsYqLspxWJ3GPbsGZjGnRNh8vWBkOu7gBbVSZ27rchKTIDxVHt0SLs7Hofc3N24GhZO3RvfilmO08LjfqAQkAhoBBQCCgEFAIKgXpDoCaZc1QkYvQ9LbD6qyUokJ60ZovCoNGjEBbIR0ikF0unLEOuJAnu8DiMHtkdu1cuxYHsCjSMj0ZeZj60sLYY3CUcFXo48vbPxaE8NwIBHwJ+kR3ipXN8cwsv/AHAZnfwKi+2vwVLwDgcTiSEjUBr+xocCxuAxhnzsRKsZUr83u5wnigBxHdMPNkGKKF3v4mYpx+HvzIVpd99CvhbIWTcBHjL3kbmjc/BXi5g1ZxNEfr+Qji3/QmF706DLWEA7IdWcRLGxurVwP165gOzf/s1wFV4DSJ+nIiKp++CN1vcx68DjCIyXuN0RSLyo5/gvWkYymsku05H5kZfdwsa2H3waX5RDQcH7I5SrJ46G0fYAKChVdehaBayAUvXlKJBo5YY0K0KM+cd5VWJhHeL5OFo5tyD5evT4Q9osNs1+H1eMM5utzuqJaQ6DL4J2vEF2HUgF34/21FS5+TKYbNB82vQA17oLgd0v4+TfvY7dyAGQ37VD2lTZ+JQjZK9upK5oqJCfoyczSZ4GxsXYz5afn6+znZFYSwv+AyOJqhJ5g6sfBNfZ/wez/0qFLpWiZ/+8ABcv/8MA1xb8J/3/4aRE59EbKNWaBJnx+o1KxEcFoV9sz+Aa8DfcWNKQ3z+j2eQVtEOKSkdUJy5Gfsr++KRm7vD70jFqqmpCEuMwtoZ09Dy1y9jdGvdIHNa3gy8+6EdT75wDaJDBHHLz1yPwyVtEO/YixxbN3RLqk5uGJnLdA9Hr87BxoI/tH0xJ3O92+djx8pdaNW9N0oyNmL7gULYHOHoOrAfKlPXozKiH1phsUHmDm5fh5BW/ZAQIuIwJyVzI7rgwIbdsLVwI21TGpJadMHRbGBo/3gg4MH2zXvRsldHZG/eiLLICGQdPApnUDz6De4KF0/PA7qtFGvnrkHHQSMQHhSAp9wPR2QZti04iDYDeyPM5cWBjasQlJSCBP9KpBY2RMaRNMR27oU20Q5sWb8W+RUONOnUFx0bB8GPQmxatgmFVRqade2DRs6jyPK1QodGiszVmyVQN1IIKAQUAgoBhYBC4LJE4NRkDvB5IzBg1FC0jI+Gp3AHZi3ZiMpKM0UW324EkkrXYu2xYpRl56GUJSvio9G2WxeUbNyIbG9TdB4Qip1b9qFT14EID3fArvlwZPdqHDoWjm5DuiHKaUdB+m5sPhKCgX2bwmXz4eCWzdADA6uRufURjdCzW3s4tACyD6zFngxvrYTDKcncpNfQ8OnH4PPuQf79yahcCziHPIz4f7+O7KdaoWpWBp9De8ueiHy1PQpu+hK6BzhsB6KCgNCoEYh86jEgygHP6veAvyVB+7g7ghq0gPf9xdAnRsL37B/hlzmWsOd/QqCpC779H8Lzj/lnTeY6JKcgJiMXx2OciAwphp7VGBFJ+Vi+YidL7fDLFdQJI0ZFYNmsVWjcbQxCUhchzdEYXTq0gKb7cXzvKvgap6CZcwdW7o1Bjxal2LLRg+ShbRFsDyA/bRt2Hik2ZJjI3IGqluja1IlghwPeimM4vMOB3tf3hPfYYRxeuhL+7oMQH2GHr+IINq4uwcBzJHOFhQUICwsXO1jaNL6rpZ1l6Fhmjo3O5/UhJDS0zoutLmTO/fsvMK6tB5++eQ9ue+xDOGp0CvoP/xevvNoBf/7vEHz1t6cQd8fbGN3UC2/JYTz/0ko888YkREgiwwZ2ZMXjeHf7Y5h8fyJ+/McodB3/Klb+vBnXPHwfoiwJOJbG3rpqOXxRreE7vgfhbQahc4so490YmTtQ2R6tEl3QbMFo2iQGjMxluQYjKHsRtEZ90blTJVbNPohBIwfAV1UBBLuRum4+ymOuRreghVh2uBGah6Uiw9cVA7o3Me59MjI3cEQnbF64AHnulhjarz0C+QcwY40Dv7qmOeCvxIpF69FlTH+kLZ6JXEcyhg1ojvSdy5BmG4LBHc1p2bNmLnyxHdG0USNEhbsRcGZiyZfb0OP6MYh0V2HrgukI6XALWvl+wswd0UgZPQARDh3pW2ejIi4FLRqWYem0ZWg3djwKVk6Ds8t4tEsIhlfXkJ+9AYe9yeiXeIY1wHWWGvVBhYBCQCGgEFAIKAQUApcHAqcic8XOYPToPghJreNgK83AipWLkJFfvdYxYcg1aLRlIbbludFjeDc0iQvHnu9nIXrccGT+PBfpVW0x5MYYLJ+7GiPGjcWa6XPga9kbw1p6sbewCRJsm7F8/XHYtRgMmDAGGRt/Ql5OIvoO8WHzsmbVyFzxoHFw75+HPd6uGDE0DItmLkMJS5NZrtP1zNWcFS1xPBrN+Allk8eg9AtxlIEr+mmEvLsChbetRPAdbyLi2lGozOoO35bZQId/Iu2jDmj95mhUDtqHsDUtUJwyHoG8SQjbdgfKho2ClxWhlTeE96ZrUF6Qi8aPPobySRPPmsy17zIM8V4XqhJcaBSUgfK0CHgiMrF89R6j3FXTneg5ahyOrVuD9v27YPXixYAzClF6JbxNO2BQogdbc2LRIa4Eus2GzStWIasoFHFxYSjz+jGoXxvMmbuuFplLdfTH4MgdmL8+E92HjIWWsQwhnQbgyPczkObQwTJu5eU6ug3qh+JpqxB768Bzysyxc+bcLhfsDgc8VZX8T9YrxzdA4WTO5+Opu7peZ0vmvIFcTPv4AyxbuQV5peXo0OBx/Pm/Kfjuqcno8ubT6OQPwFeShudfWoU/vfFrhFWk4/sv/hdzFx5ESVUBmg19H28+mogpb3TEqtXNETfsf/CnhwfUij7ogSpsXjQX4QNGInfpEjQZczUSbSJ7xsjcUa0furR1Q9McCA0N4mRu26FKxLZORv9OjWHT/Ni1fi4OZEeg98DeaBzpxN71Jpn7fkUuHGFdce3o1nBYqiNPRea2LFyMoORx6BAdQGXOycmco+UEdGwWQH7qFqxLb42xg81eRr/Pg5Lsg1i3eS/skf0wOEXDii+3npDMbSztgT4dG/OM3vKp05ATCIPNpqOqvAzJffrjwKojGHznCETyplwg8/g6RebqugDU5xQCCgGFgEJAIaAQ+EUjcEIyd29zrPpyKTwRDTB6SD9UeEtwrDgcKFqHHbvzq+HRuMFItIqfi8V7HHDqOrqmjEbV4oWIHpeCjJ/nIaOsJQbdHI+V81Zj0IhkLJq7FbZGXTCmixu5vsYoPzQFO48Gw1HZFON+3w+7fp6BrAon9IAHEdrgamSuYtxY5C5Yjnw3267eh4rySl4ieCZkzm93oyA8FDGF4j183Sah+VefIe+PQaiY5eE/syd1R8P3Hkba+HsQrAHBNzwN18i3oB9YB1/m9fAsZR1GHtjXPoOQ97NQ+PIrcOTcXo3MBd36LUL6bUHx5K8Q8vcPUXz3+SVzbNyN4kagXVMXQtxpWLBqF3oMG43CnctxrEFnjEqs5GSue3MHfL4MzJm2FS2G3IrI4jXYl1WM/r3anoTM9UWXso1YdzQLTZPHoLmeBq1lS6RN/RlZDfpjUNdSrFufhW4De6NwZn2QuRK4XG7Y7XaelWM1tbwwt6CggE+11+M558zcF8fvwws3RkAPlOL/Hv89mj4wpVpmzu4qxo9/uA1hN3+EUb0bofLA23h9crJB5rq++TQ6Wsjc068Ow78n/RH9nvkvUrqF4tDCR/Hejic4mfvh7wPQZMJn2PbdR2h7418wtK3bkFfdX4WD25cjozIe0doRlIUko2+XBOP3JyuzTC3thJDKPWjWdQCaNmTVvgGUFKRh++YDiO46GlrqHCMzN29vKJKcGdCbDUPHxHDj3v6qbVi6zI/BI7vDyeqdbUVYtSwDAwe3wpaFSxDScxzaRfqrkTndV4ll89ciefxAnplztroRHZr6Tkjm6EG6no9F38xFu+tGYt/MzZLMlWP9zzMRlXwrz8xtLuuJXh3iodvKsXb2InQYNB6RoSJKE/CnY86Xu9D/tjFoYFdk7hdtjdTLKQQUAgoBhYBCQCFwxgjUJHM2XxT63DAERVvXotjvRHRMDKpKstGodQ9kbJuBQ5nVM2Gu4Aj0GzwIZek7kVFQiRZdkpE1dz4iho5G8JGNyAxvh05JPsydsxqDRnbDojnbYI/tgtHdNazf60ZyC2D3nqPQfBqCE3sgWt+HtKxyBNkK4MkfgNaO1TgWNhCNM+bhSPtB6NDgKLamViEk1IGjB9NRcxeI02XmQu5cgYjfhuHo55+g0tENzW+5Afbt/4O83/3LKI/UvNEIfehjOHrk4/jyTQjtnIKIwERUznoFIQ/F4dhPW2ALLUbEyz0Q+k428l8TZC5i2x0oHTqK99a5b/wIrlEOZE0rQvMHOyJ74oRzysxF7t+FPRFuhDtzoR3ujJZDSrF89W7LRjRAUGgcxl6dgtQN32PrQR96DB2Dgr3b0KBxZyTEZmFHdiwSHfuRVtIKzRoexjF/D0T7tiK/MB7dOlThx5nrufwEhbrRdfAE2PNXY2txJ4xIPI4N2wvQoWtrHN60GA2Tr0UgcxmyDrZA+06V2JNVgs59u+DYZ8sRe+sgHJ46/ax75oqLixDCEm+axnv4vF4v3xvEODS8qqoKoedQZll48Bvc9WQO/vXRvfBmzcdrf/wXrn9zKSdz301+Ck3ufh29okux4K+dERi5DiM65+P1P/0ZjsBD+JPMzNUic6+PwMfX/xZt/voZUpoX4M1nHkFh23c5maMNUCKqVuCuiXMxed7raBEhMm/ZBxZgR2k3tLRtRppzEIZ2qJ5x5GTONRw9O4teOrZNrNEzl7AZ8xaXYOjYAQiyi/sd3LwEhXEjEJ4x2yyzTGuGIQPisfrndehx1TAEU1+b5sWm2TMQ1XUMWsQDe5dMR1WzUejWNqIamdNL0zBl+gGMmjgSzuK1mLuwFKN+PeSUZC7gyMWx3RoSWkWjomgf5vyYhpS7B2LP9FloOfA6RDrSMXvOKnQZfFc1Mscx2TMLu709MKhLLDw5uQhEx+L40q9R2mwcurYMR5lHQ1nhJpWZO2NVr76gEFAIKAQUAgoBhcAvEYEr7pw5eyjCH/wakbcNBxy5KP38CRT+cyrLbVy063QboMS37oGR/Sz9SAAObJ+LtVtzZN3Z+Rt6cPtx6F65EasOy11dzvJRdd0ApZidMxcaCr/PB6fLKUosGZljmTlGZs6UzJVk7UZmRVO0aS6yUrrmwbFNS7AprRzhCe3Ryn0YetJVSIoKoDT/AJYu3Y6E1gPQuWUVli/diHJEo1f/lijaoqFtSlPsX7kJMYN6IlrXEfCWYO264+g5sC38hXuxYvkuVGoN0SM5Fql5TTGoWzgObf0JcW2vQWiwhrwdM5EdPBQdWkXwsfj1Kmi6CwHdC7vNZT1agv++NPsw0vMrBZHTnYjv2Bpa7lFU2BMRFxVA/rFDsMfHoPBgBioCgCu4IVokxaAw+yh8Qc0RY09HRkkYEuIjUJx7DGWOxkiwNO15qgqRfiQLHj8QFBSPZkmRsGt+5KQfgyM2CQ3cLBMWQPHxVBwv8sLujoTboSEusRFK0g/DFtkaDcICqCzOQVZpFJISxIYkuq0CGfuPotQbgGZ3oVHTlogKBjxlGUg7VgzYQxHlqoIzui0iA4eQ42uERg0EkdX9HmSkH0ZJRQA2ZxiSmjeD016O/WtW4ZijOTq3aYYwRwGKAzGIDz/9rppnKa/qawoBhYBCQCGgEFAIKAQuCwSuODJ3Cc7K6cjcxRxySLvx6O7ZgJWpWec0jLqSuZKSEgQFBYmdTtnxBKzJjP1fYSGROQ9CzmA3y3MatfryJYKAjpwjW7B5lweDR/VDsCy3vEQGp4ahEFAIKAQUAgoBhYBC4KIhoMjcRYPeePClTObqC526kjl2NEFYaBgCPCPHdrP0i8xcYWGhzo4l8Pp8iszV16xcLvfRdeTnZsKnhSImJgLqqPDLZeLUOBUCCgGFgEJAIaAQON8IKDJ3vhE+/f0VmTMxKikploeGs7PrbLzMkl1aXl4uL7P0+/1ntJvl6eFXn1AIKAQUAgoBhYBCQCGgEFAIXJ4IKDJ38edNkTlzDlhmLjQ0jB8Yzrgb75lj/+OZOV3nzXRBweYh2hd/+tQIFAIKAYWAQkAhoBBQCCgEFAIXBwFF5i4O7tanKjJnosHOmWM9c3SxMkuHwykODWfszudjmTlF5i6+2KoRKAQUAgoBhYBCQCGgEFAIKAQUAgoBa2auCCEhwdADOmzsrDm/n+/YqeXn5el+2UBnZXsKPIWAQkAhoBBQCCgEFAIKAYWAQkAhoBC4+AiwMkueeNMBm93GW+RsNju0oqIi3j1XVVWJkJDQiz9SNQKFgEJAIaAQUAgoBBQCCgGFgEJAIaAQMBAoLMhHWFg4380SckdLzaYxMleosxPEWTNdaKg4M05dCgGFgEJAIaAQUAgoBBQCCgGFgEJAIXBpIFBczHazDILd7uAllmxHS348AW2AwgidOmfu0pgsNQqFgEJAIaAQUAgoBBQCCgGFgEJAIUAIFBUW8s0qbTYbPzicbWDJd7TMz8/XbTYNHo8ic0pcFAIKAYWAQkAhoBBQCCgEFAIKAYXApYZAcVERXG4XnE4n2/ZE9sxp0AoK8nXWQFdeXmEcPnepDV6NRyGgEFAIKAQUAgoBhYBCQCGgEFAIXKkIOBx2vr+Jrgd4qaXX6+F/agX5+Xw3S3ZOQWRk5JWKj3pvhYBCQCGgEFAIKAQUAgoBhYBCQCFwSSKQlZkJt9stDgxn/wvo4BugsJ450USnISqqwSU5eDUohYBCQCGgEFAIKAQUAgoBhYBCQCFwpSKQkXEMoaGh8Pv8/Jw5dvH+ubzcHF38gJG5qCsVH/XeCgGFgEJAIaAQUAgoBBQCCgGFgELgkkQgk2fmXHxsmmZDVVUF3O4gaJmZGTojcixtpzJzl+TcqUEpBBQCCgGFgEJAIaAQUAgoBBQCVzACmcePIzgkBOzUcFZiaXfY+SYoWn5+nq4HAjxdp8jcFSwh6tUVAgoBhYBCQCGgEFAIKAQUAgqBSxKBjIwMXmYZYLzNZuOkjiXktLzcXN3hdHJm16CB6pm7JGdPDUohoBBQCCgEFAIKAYWAQkAhoBC4YhE4npEhzgRnZ8wFdAT0ADtsThxNIHZDsameuStWPNSLKwQUAgoBhYBCQCGgEFAIKAQUApcqAqxnLihI7GbJGB3L0LG/8qMJWIkl29Eyqg6ZuUBAx8xFh/HZdzuRm1nKmeEv9frLs4MwvH+zWq/344JU/OPdtWBYXGnX888MwogBtTHx730KmD8ZCFxpiNT/++ptx8MxZhqgsUMhzUvXdRQWFsLn89X/Q9UdayHAlCU7rkUczln9KisrQ3l5uULtIiMQERHB+71rXhUVFSgtLb3Io/vlP97lcoHNgXAslK6qzxlnmDLdw0qqHA5Hfd5a3UshoBC4TBHIycmBy+XkOpdzEF0HO17OODS8rufMrdyciedeXAq//5fvtSe2iMInb4+F3V7TUAEvvrMGixelXqbicPbDbtY8kmPicLBa3WrmG75FN0Hb8f3Z31x900RgxJ9g7/RqLUQ8Hg+KiooUUhcIAeZMnWyXX0asvV7vBRqJesyJELDb7YiOjj4hOMXFxaiqqlLAnWcEGNngZT81LqWr6gd45rSxFhgm6+pSCCgErmwEWJllUHAQKivKERwSJsBgZZZsAxS2vSVFoU8H06/u/xnZ6cWn+9gv5vfXXd8ej96VXIvQHTxShIefXoCyUs8v5l3r+iLXXtcOj93dvTbJLViHwHdDgcrKut5Kfe5kCEQ0hu3G5dDCWtX6BMs4sMyDui4MAspZvTA4n+1TgoODERYmjZrlJiyDzQg3y2ir6/whwJrwWcDjRGRD6ar6wT08PBxBQUH1czN1F4WAQuCyRSArK5Nn6tl/zLZp0KDrAUbm8nX2F6aIIyNPf87c0Gu+vmxBONuBv/pSCgZ0j6/19e/mH8J7765lpPiKu/720jAM7N641nv79r8Bbc4fxQY76jonBAIdh8E5ciE7ErLafViNNHNS2aZF6jr/CJzKWVXllucf/7o8gZXDspK/mpcqt6wLeuf+GVbqysota15KV507tuwOJwso1c/d1V0UAgqBywUBdjQBy8yxJJzX44HNLpJxWlFRESdzjJDU5dDwK5HMtWodjY/eHnPCuX7mb8uxanX65SIH9TbOlq2i8fE7J8bEP3sUsH9BvT3rSr6RNvod2No/WgsCVcJ0YaWCEQVGGGpeLDJWUFCgiPWFnY5aT2NRypPtxszKktl6Udf5RYBlR1mWtOaldNW5467I3LljqO6gEPglIECHhtORcoy7iQ1QCgrEOXM2GyKjVGbuZJM98Vcd8dCkrrDZqvfP7TyQj0eeWgCf98rLkky4sSMevr02JoHcFdCnDAbUPh3nrDv0hi1gv2kTNGfttVlSUoJKVdJ6zhjX9QYnc1ZZXxbrz1LXxUWA9W0xp7fmxfoaWSZbXecXAVbdwwLC4uyj6pfSVeeGvSJz54af+rZC4JeCQFZWltzN0iYOC2d7Wto0aIWFBToriWMR5rrsZnklZuaYELhcdrz96gh0btuwlkz8MO8g/vHuul+KrNT5PRgmb/1tOLq0i6n1Hf/eN4C5f6zzvdQHT46A3qEnHKM21MbY7+dZIdUTdGGkhzmpbLONmjv3saer3qALMwenesqpdh9V5ZYXZn5OlsFmTofSVWc/B4rMnT126psKgV8SAuJoAtE/y3wSZvd8Pi+0/Lw8nbE65hA2aHDiXcGsQFypZI5h0L5jLN59OQUuZ/VdpXy+AJ54aSm2bM78JclMnd6FYfLPl1PgroEJAl74Zw4FDq+u033Uh06NgDb+U9ha3VHrQyordGEl52TOKusNYs4q+1NdFw8BtvsoK4c90Vb5rNzybHcfDfgrUFTihxMFcIU1g0vtFH/SST7ZZh1KV539ulBk7uyxU99UCPySEDh27CjCwsIR8Af4+eB8ExTWM0dllnU9NPxKJnNMIG6+pTMeuK1LLdnYvj8fDz0+95ckM3V+l5tu7oQHJ3Wt9flA7nLoXw2p833UB0+OgB4bCcetJy4VU1uwX1jJUc7qhcX7TJ92Psotdd2HKo8OOyphc4bDXruS8EyH+Yv9vDouov6nVpG5+sdU3VEhcDkikJFxDMFBQbDL3SxpA0YtLzdXtzvsfPfBc+2ZC8mPx4THGqNZxxZIzM/A5owCfPPjfhSX1l+02lEWjMeeHIzUN2dhakj18Gh4QhIevq8lfAVFqAq4UZqWjqnv2DDk9xWYPj/bmLeQ9MYY85gLs6elofIMW90iItx465XhaNO8dg/Tp9P24JNPtpzRYeLXjx2OO38F/PHRBThQakNs7wH48IlI3HfDFgz/TWM0btscHb1ZWH+4ED/+vBdZeT40WtgXj39SgD9/moprH+yPdjl78PZ32aiq3s531nIaeqgp3treGf8ZNwubXaf3WsIZJi8PR9sWtTHxbf0faMtfOaPDxG3JU+FvdQi2bDv0uDYIbL0Xtv3m/J3Ni2lxkxAY3Rf2ND98YVthW/AxcI57ImjhXyHgeh5a3oGzGdIZf0fv9is4Bn8B2Krv2nc2W7AXp83DwnUVsDt0JLTpjV6dm5xyPIGqXfjqPz7c/GhX0BHaRw7vQGLzzmf8HhUFBzF38WbA5kRwUEekjGkD1znKbs6RDUivaInu7U5fXXDGA67xBeasss02TlRueTa9Qf6s6XjtqzI8cv/NCA+yGXFCdQAAIABJREFUwa8X4rNX30O3e5+EZ98SHEvPQC4aoHnDBAwZ3Qdsi4ny8oP4/K35GPvkA0gKCsDvOYKPXvk3Wl/3DFJ6RCB7VzpcrSJRXKQhsVH4Wb2yryIfBwtsaJcg1rWuV2D30gU4VKTDrwXgcrTGsKs6w20vQtZeL5yBXXAlDUWEu/pWtlXFx5DhawpbaTqSEk8tZ2c10Bpf4v3fkZEnPGiZHfTOdiA9kytQuBaTf26Kp29rAl3zYssnnyLsht+hTcSpjcempbMQ0+tqNAvz4MCi/4Pe7i40CS5GVVAkqnKOID6xDe93OJMrM30HGsR3gttx+m9u/WIRwu4YiWYlh7By8Q50SRmHmNCzO6vMW56Dg4VutE+ovWPlicZ/st0tz6bcMlC6G3OXH0benpnwN70WzdxJGHBte9T3Rv3Ll/yAwcMmVHudgK0Y836zCD0+uAHh+ZuxfGMAKSN7GDrwTObuVJ/1HnkfG4pvRf/OJ16riszVF9LqPgqByxsBvgGKy8nJHKsEstnsCLDeOZaZYwqWbexRX2WWrW4ei1E71+A/O2pnErSAHdf/vh/cby/FN6FnXqtyKjJ32+Qbkf/FHMzeWnpeZyuxTTQ+f6v2To5llT489NR8HEqte7P99eOGYejAcEz7fglWrvPivr8OQ48QL558eSmKy3yIuWYcbi/ciLeXm2SGyNw3DTpjbNYqvPZt3co7Iw60we//7sA77++G5xS+wJmSOQZ2YutofH6CHT91XwkC3w8CsrfVeU5sPb5Glf1WONcDWmR3+G58EvYPb6vz90/0Qa3FN/BG3g3Hlvo7n+1CkznYAe36r2BrcmutVzyjEibNjx3f/g2+wS8iuXHddqk5EZmry4To7Fmf/Iiku25EhAwhHdm6DJlxfdEn3l2XW9TpMxeSzLEBnewwcaZL8/Pz6zRm+hAjc+9NDcLgW4aie7Qblemf4qef7Gh7653oHu1H3uFN2OtrjQGtTUe6vOww1i+ZhYyIO3Dr4DDk7tmIPcU74HVcj5QetXfdtA7Im7kIS4rHYlTbM4tmFB+dg8+39ceD4099/zN6+fP04ZPtbslKUthmKCwAUterLmRO13zY+d18tLpxHCfb7PLkb8IrX4biuTsK8OFX0bj3/rY4c4sHeI7Px4qy8Rje+szmi5G5kNsGYOtHyzHqN6MReYHP0DnZcRFnu7vlvpm/g6/3h+gYd+K527VnKzq271bXaa31uVORuc5vtcFXr5Xh4ZdFMKW+L0Xm6htRdT+FwC8TAXZoeEhoCNv2hG+A4nDY4ff5xaHhjNmx1Fx9nTNnJXPBg4fg+bbH8OcPD+K6ccPRzbUa3p7D4V6+CzNWHUVR7zboHOZDxw4JWPf8MrS+6yq0aJuGdetd6DsigBdf2owWAzuglTuA5O5xWPL4OvT881CUf78fiU/G44f3N2HdwSqEpSbildWd8X9PT0daeRQmXN0GWkk2FjyYhPv/nYkXZx3FO6+PwoHte7Dr5RiMnOzBaxui8GDvXDg6JeL7W2diSx2yUCQe993dHbfd0J5vCWq9Nu/OwRPPLoLfV7dsJMvMDYg9hKqQKrz2owcvPR6H9aVNMOutxackc68ebIy4mCo898BMbMkOwvX3D0Bnbyb2FjZE+2a5eOXtfXjnn1dh28/7EUhOROLR3Zgzsw3ufjaAefMPokFOF3T/VQlWLTmCtZWNcVdyBbZkOjBkgAuf/u4o7pvfrc6ZOXr/39ydjEk3dKiFSSBrDvTvxwF1zIJWI3NoDf/Nn8L+0z0IXP132FLnAQl3w79zEhxdFiBQ8j600lD42pTC8e130Cd+Bhz5FJqzD3y+d2FftZEPTwvvCH3s/wIlSxHY/jzspWOhj34E2oGZ0JsMQmD3fXC4p8PXJRXartmwl7VFICEYNsTA23Yv7JuqUJWcCvcnc2FLngN/8V9gy3lUZOZgh9ZkBBDdD56Ir+Be3x2+8cNg2/wTtOaT4A98DseRrvB0q4Djw2eBPndBq7Ih0HogMPsuaBXeOmsdPb497BM3Q7PXjkufyRbsVYU7sWTFfni0xhg8vDeC7YexYXU67C4Nx3c5kDzCiZ0l7TC+axD2T3sb6DEO637woceQfGRXxWFg385Yt+QLJHd1Y+v+wRjQrwEWfbkA7SaMQumBbcivLMXRJUFIeSAGC9+Yg4SRI9FjcAeE6To8ZZlYtXwjSjxh6JuSgtigdMz5fj0iWsTCU1yKxO5D4ds3H7vLGiIuthG6JBVjzfpiuB0F2Jkfgwn9QzFtdyJ+N6ohSrMXYO/x7khskMozc10SgW079sFTlov9+mBc12IpvliVgF5tKnF8/37Etu0AvSgLB/ShuHNkOLL3rsehAqA85zh6jboeEUGnz3jQZLFztVgGouZ1RsQaACNzX62Nh78gEr++uynWTJ4KV7souAfccAoyl4qNu/Oh79mPnrfcioObZiMpNhObCm5A3y6HsX1VA/Qdmoi0pS/ieJMHkL1rN2JtdjS8dhD0lZ9geXYnDO7ZFu6iZcgoioG/NA+ViSPQzTMDU/bGoVdMQzTvasem1Ahc1SuBv+Ke+TNQ2P0G9IvxIW3Lj9hxMAK9xvfH0anzUdIiFi5WghjcHD1bB+Ob2YvRNq4Nkvp0Q+qqr9Fv+B1A0Rq8MasZnrjuOGYsDiA+6zjirm+On2ZUYnAXH7J3b4IzqRfCUIa08iTcNDIOSxdsQnBkEPwlBxHZ8jp0alX7cPCTLZ6TZTPOdHfLE5G50Im3o+jrn1DetRmC/WFo3taOxR+uRNMBQ9F9SDuE6DrP4h368W0syWmHUbfdgKYhmVjx5TrYWsTAU1KA2K5XIS7nO0zd2xTdm/lRmJmB3sMnoCB1HnLKGsBbmAVfqzFonPMVVud1xaCe7VFyeBra9ZyEtYs+R0yT1sg/korMQAu0SgDyM7LQf+R1iAwV1RRbvvsBG9z5aNVoHFL6iYxofuYe7D9ciIIj5eh5yzAc/Pxr5MS3RGxMInq0dmH7zoOoLMxGYcJYDA6fj4/nBKNPpwgkJAVhR3YcxveMrbOuYoSa7W55ogz2megqeqBJ5jxY/++FiH1oDJoHAlg37x10GvhrLJg9B3FN26Jt517wHtuA1AKgLDcLfUZdizXT30R400HwlhzF8eAxuGlIKDJ2rceRIqC0oBhDRo/G2uU/oHPrKGzeHYeBozqBrWyWmZv96JdIaxeC4bffg/ahfkD34dCe7cgqLsHxtQ6MeCAJn78wH92v6YiAtwD2qE4Y0DEW+3buQF55CdKXB2Hso3H45MVl6HFNe1SVZiEyaRA6NizAvKWpaBQfDu+xWXC1exKxpR/A3uoRNI+tTvtVZq7OYqc+qBD4RSPAzpkLDgnmvXKsCiUQ0GET58wV6tQU3rBh7V0Ja6JSl565U5G5jtpcpDcdjaq352NKRChufyYFAxPsiHbZsHTCdPjvG4vyuTPxSakT977YFz++sxk3PjocvRrZER2iYe64uYh8YSz6dvVi8t8XY+3hKj7EoLxY/Hl6X3z/wnRsTbMh4nArPPN9JN7vGYT7/iXI3GsvNMcfnt6Phqu74dkfNPx9SRBevjsUsz5bjlnrPfDUkWyw50XHhuCL98YjNLh2rPVfn27Fd9/vqpNAMTLXOXIBbN2GYuVkL7r33I7tAwZi9ZuLTknmnlpUhdmlLdHt4Fq8tbwIr72UjFcfWY4iTcMTr6bg3eeX4K8vt8XTT++FO7k7XhpbhslXh+GBb8vx2j/3YEKPUWhWNhOT97lx89+uxa4P52H7wUrc89drEfhkJfq/1fuMyVyDmBB8+d5VCA2hQjwTAt+aP0Bb906dMKlG5oI6wnfze3DMfw/69f+ArbiABx78ax+FrcNb8K8fDnt6CLRJi+A7+hL8XQfC+e/7gZDm8F13Kxxfv1rtmVqTmxEY/yy0Q+vhdX8M588roSX+GlV9FsC96xP4i6+CLR2w9f0G/oL3YfMmwNNzGVwbrkLlsBOTOVvUYGj9HgKcjVCFD+GeWwXv4IawT3kSWuMp0At/Dy2vD3xPPA/H509Bu/o/gD2AQFAJ9CkjoZWcWbZQ79MXjn5ramHJsg1sE44zuapKt2DG3CKM6rwb/5pahtAQO+zeGFz9wHise30jRv4xEV//14/fPAR88NIihPUZjDuu7Qq7Bqxc9AUGDp+EhQsXY2D/Tli6MQfDesZg/vSZOFxQjLJlTXHvlPE48NocdHxqopGZo/FVlR3G58/NxMjfJmHF8RGYlBKC0szNWJLRHG3ztqBy2Ah0dQZQkDEfB3I7okXDfKxKj8Golsfx2ZakE5K55lFHMHPGGhSXFSAnfBIeH74ZPx8bgVsHhmLXxmmIa3MNGmh78ZdvwvDCPWFY/dNUbDlWBb/Dhtsm3Y+Y8NOXFdP46+tsM0bmpuzojU7p38ExoD9WHm2HYb5FKO018ZRkbvOuAJqE7IYtvgOOLs1F7z67sTL7BGSu2WNI/WkKmo0ei74dm6EibQbWeiZiZPt8TJv8AlJtTfl8Bre4GTe0XITV/ttxXXIA5bl7sOSwSeaOrJmFQ4lXY1hCACwTte2LL+AenoLps0rx1L2doOt+zFm2CiN6tML8zXkYP0T0Fq9a+Fk1MvfkxBJ88d+N6DnxKiS50vDVlqb47agYlBz8GAcCNyE5qQIf/HQMd41w4LX35iAinAUbNfQcfBMG92xcZ/Gur91HOZmb2QRPT2oqyiw//AzhN90D9+b3sTqvMwYN64LYBsDm/6xCl9+NrZa58dnSsXR2JkaM6QV/zmx8saYb7rwmAeXZ6/HpljaYmDAb6wJ34uquHqSnroAzsj2WfDwZGfbGvAQzsu2vMaH9SmwM3MwzcxtXfs7J3Kb1MzFk8DUIFKzEP+a1wB9uTsCeTT+gYctrEBsl9O/Wb2YD44dh98xFGD3xKjRwebFt2Uys3n4EpUfDcd3r96Dg37PQ4L5r0MYeQM7RtZg9ZzPyS3Lh7vIobmu7DFP2D8FvRoajLHs7lhyNPyMyx8bAzp1jR3rUvM5GV52KzHVO+QP27FyKHslD4PfnYdWPU7H1WCX8Thduv+O32LPyU/QdeTc033589m0wJv3aheU//IgdxysRCGmA3905CfO/+wuO7OiNSX+9BpGyGpWRuTkPzkCbZzpi6lQPHrm/D1x6MZbM/BF7j+ejbH1j3P7BEEx/6QjueKkf3J4SzFyxC2P7t8SCGTNwKK8IZSua4O5P+uDHlzJxx1/7QSvMxrasKsR70pDdqCd6xgWDMnONFJmr8/pWH1QIXIkIHE07gvBIWaWj6wjoAdg0G7S8vFydn1Og2ertaAIrmQvpNwSv9D6OJ97dj7sfG4/4fT/iWJPxsK+agW8rh+C12yrw5MvbcM/jV8H+7M/w3TcapZ/NxuehDk7mFsx04g+DcvCHd/bhj8+NQ+GD8xHxwgiUL9mJjr9JwPuvr8K2LKF5e08aj2ti9uKNt/cDaa1rkbm//k80nvpzlkHmXtpoww0hhWh2TTIW/fMbrNxZvRfpVILSp08CXn12MBw1OuGrPH785vF5OJJWt1JLRuY6umZha8wY3N7TjpdeWYpmvxlxWjLHeuae+yADj/2tPw4tWIW21w3E5v8swJKjcXju9SS8+NQavPDXFnj2mdRqZO6J6VV4cfJOXJc8Eo2Wzca74U70+/14dNi5DJ+t1/DC28Ow45nVGP5pzzMmc717N8Zrzw6Bw1HdIdb9FfB/2xla7qE6rT2DzK0DbP0/gyduBpzLS+H71ROwfTsSWiGgBwP2MYfg2zEW9uMRCNzyH2g/P4fAjc9D+6w/bI6b4B1hg+O7b/gz9TBAKwO0oJ7QbpmGwO7P4E+ywT71Wdg6vA9Pw2fhyP4I2HUt/7wt5G74+4VCO7gbyF4BLe5uVI0IguvDd2AbvQf+A3eambmUj6H/PAL2pKdQ1c9xSjLnXL0DlS2mwj0zA/ot/4b+4+gzI3Os1PLmObDF1C7zrXs/kA5veQDOEDt0WxnmzFyOQf1sWLu9HUYOTQL8frAdHvI2/C/m7UpC0vhr0S9sO774ZzEGjs3HwexkjByRgNWSzO1aMB+FjX2IcA9EpGcDMkN7ITk+H+/fuwE3f30V9k7+Eu0f/i0aOkUvld/vhc3mBPQSzH/3VbSdOBFLZtlx22+Tkbd3OfYhGfGHt0AfOwTtdB0VZUewcl0mWjWPRaMmSbAXbcF7ixvhiZuaImPDezjsugVtokRmznd8Dtr0uRm2nCV4a2HbU5K5xwavx/T00bhrtB1LvnwfXa5+9IzI3MkcVRYxY6WWdd3ZkpG577YPwPX9tuDT9zJx1WO3o3LptDqRuW4tPJgydQ46DnsIvUK/xPLsG9Cnayo2LAvHkJSmWPn5a3D0fwilJV609G9AasMJ6G2bink5Y3BjHxtW/vS/aD38AcSFafDDhrztX2Kj826Ma++pReaqinfg0/f24fqHr0VsOASZG3cdtvx7BUb+6Vo0cORh3vx9GNEvEUt2FWJ03458vpfM/gRDxt6Fgv0/4cMNvfDk1TlYlZaAkINTEGg7FJuONT4hmbv36gb49xu7cPsz4xDl0KEH2Hk6dVIh/EP1ddB7wJuKL97cjOsfn4gQPQffv78FYx8chSibDm9lEXYv+xDBPe9GztS56HLPrQh3mD2DPlsm1i7OwsCh3eD37MT0T4ox/r7+KNi/CEtLh2KYawo2Ou7keDMy5wrvgZ0rv0KPq+5BpJMVM9hQemgaFheMx/U9XWdG5njP3Ag0ylyNebMqMWZSNBZ9UI7x9/fDqs+mIv6uCSj853zEPjKWZ7hWzvoXuqY8gLLUOZh2bDAnc9OPDsOkQaFnTeZYZo6VJNe86q6rzG9aydy6j35C+K03op37KGZ88hNG3f4Atq6fj/4DRiJ397f4+fhVuGOkDYu//BDJ1z6EvWs+RZ8Uk8yN6zIHy8puwcTBwPyvv8XQCfdg9ZLv0LNHIjbujULKgPb8wUbP3P9dB9t+Rv66omubY9h9rA36dbHjiyeWYfRbAzDtD/Mw4Y27EaUdxPyVJejZNB/pWjJ6NCvB//1uHSZ80As//i0Xd/yll0HmWjiPY11BK1zVsyGOLHgKx+KfgyJzdV/f6pMKgSsRgeOZxxHkdsuKB41n5fwB2TPHC4s0jTeNn+6qS2YuYVhv9Di8CzMPl8Fd2gB3vdgNLUN05JZVIH3lcmywJePesdHY8dJ+aL/rgM4NgezSIhx8YTP8V/VCxfx1WBBkx9g7O2D9J8dw/WPd0SYKyCwrwf4/b0PIHd2Q+f06HB7fB+MiMvDBD8fZ/i2wOZ245rZeGNIyCLoWwPHUVHzxSDiufjgfn63NwV23heODjwvw/+ydB3RU17m2n+lNvaACQggQiN57Nx0MBtxb3JI4cXKT+Dp2chM7uU7yx4mTm2LHcWJf+8aJe1ww1QZM772JIkAgUG8z6qMp5/zrnAFs0yRACEl8e7GWQNpnl2dvDfPO1yIOdOHu/4Z/VoTznwNjmNCjnke+sY6c+sa9U7A7Lbz4/GS6pX6VV1BR+dPru1jwyeGGMJ79+agh/elo2cIHpX344UR4+ZXDdL17MAc+2E2tN0jkiKFMqs7iw31fiMOoXT247ckq/ndFLrF9u/Ct8SbeWhPk/lkpuMxBNizbzcKNVTz8SCKvv1aIpUtXHhzi5Y3XK7n3JwPpbi1m20c2gnu3M99pwuWM5qFv9aFDOBQd2s/LfzLyrVfTWPSTLRw9R5hdbGMakxd+O4nu5yaGUYMENj2AYftbjWZi7PIL1F4DwQjBms8xrPsjBi8YM36D2q03qD6COx/DPGgLqmk3KEECp76JaWcpxrRnodcgFGMR6qYnMJSEuBnb/QJGjUAN1uMveQLzpsMYB72K2j4JxbcCw+d/guRfQs4zen9Dxk8gYyQGxUEgvhDjR89hHP5HVGsNqvsI6pHXMFbMQzX/A0PiQ5AxArUmj6BpA+YdfoK9IzCu+TuGmGdQa/6EoTKD4G33YVq3GMZ+D5UKVPde2P4nDHUh63KDzQDq8McxD/nDeV0vLzW+wsmtH7BsrweCLsbdcivpCWb2rFnAjhOVuKKGMm9OT4yWfJb+6wA33zUJxZ/DqoUK4+alkb1zCbEZUyk8vJpeAyYSKNvEb/+Yw3d+djdOfz4LFqwgYE0gAyudb5tA7eH3WLkyninfvok4VaUsbwfzF+7EaHXSY/ztDO9spfjYMpavL8AR040Z04dTuns/6uC+pGikCrbw6eoD1NWr4E9n7oODOLDkTQ6VuUgc2psMRxox4QWU+JKJMR5l0ed7iGrfEYe3NyMHHmNL2QBu6mUnJ2sD0e2HE248xT9WOXhgqoFl7yygWG1H38Ht6dJpAOGOxr0GaFYfLQnKuQWSNSF3uSnwFfdG1hzvxfhBLratX8/QUePI27GJuvTRdI1QqCw6wqlAe3q11/zkQ63eW8DRHJWeXcNY/q9Mhj40kvDiT9nnGU2/LhZWL36XUx4bXVONRHeaTFXgJLs+2MltP3qImPo8FryziOh+cxiSVssnC1dR77My+Ob7aV+znCPmaQxJ8VNfcZI9RS6Gfqm2pq/6MPM/XEuVasJi6cjNd0wmqj6T+R9tpQYbE2bdToK9gj0nqhncI1Vfa87+FSzbmU9y+yRMDGDqwDJWHcljx8ogDz/Wmc1H4pg5KJK6/M/IU8bRJbGeJRtLmTm2C3WlG5m/8DB1GJh4872kxp8vDC70e6O59mlCQrOentuupCZgXckuPly8mwBOxk6fQ1pSgD1vfcIenx9HeC9m3TKEosx32bShA9MeG0306fi0oKGcQ3vc9OrbRV9G8bF1LN+QjT0unbnTR1KZs5Is41SGdvRTUrgfi6M7lsBxPly0HjXoYNgt99E9/CSfvLOEuAHzSDDtokP6RI4e3kyfPiNQqvbz8Y4kbh0fy6kj64lIGkFkWOjDzezPd2GfNJBkVeXU4ZWoccMo37uAPSd9pMX3o8vN/aj+eCdRcwaToKoUHt/AZ+uOkpzcnmD0KMZ22Mumkn5M7G3H6znOnpIYhqU3/B7hDO+LZRW9vNeqL04vd/OfCHZ/gtToILWlu/ho/g4Mri5072mgT68JlB9bzaItJ5k6bRKZyxZToibQZ1B70jv35+TB5WT0nwqBPJavtjJ5gp+l7y6lXE2kx8AU+nbvw+HMDfTpN5JDa9ZgGTiRLuEKqrGW7f+zi/T/HE2UqrBl1Ta6j+7OhgULqQhG0M0SQ9qsNN57bhuJvaqornIw9ZY5xNjKWPTJcrzmODIMDtJu6c6GdyqZfH83DDUest1+urUPY8fSD9hfbKHLsA4k2wfi8C7BmDyXxDOmwdPbFzfLBv93lA5C4IYgoMXM2ex2/b2Hqihn3dgNbne5/jGiZplrKjHXmohOz5jEEz+p4ZF7N5Kj+Ro10LSafE/8x1BmTep8Xs+s4x6+9+MV1NU2Pgaqoflaw881Jo9/dyi3TD6fiVq2DeWDsdq7zybfimH2bt3N0lhweQknGlqIQQt3vGcrwRVDMVX0Qb3vbZRFfTCWNPTktf25Gh6F6e5MDPZQDNOZdiVJHZpypWWHFvBZ4XjuHh9x2dn5Gl5HkJ3/fp7kGT8hwVnNiucX0P2Je+loblxMasPjX1mPi1kcvF4vWkbLltYC1uP885lV3PKzR4ht5kQYF2JRkr+Of/6fj28+PYnwa7Cei5WP0EIKNLGt/c5Iu3YELvVhx+UmoLl2q2yakRV/Hv/7y1zu/8Wwa5IcRVuliLmmOSsZRQi0dgKFhQW6+7rmqq59WKlpN73W3JkEKJrCi4qObnCfjbHMNThIK+7Qq087nn96LGHnxIVV1vh5/OerOXq4tBXv7sqW3rN3PL97Ztx5TFRfOcEFozHkH7yygRt4ytDvGZQTf8BQcXmpxhuzGGPq46iduoDBR8D9S0x7Li8WrTFzXFYfLRr/lqWYEqed91hdXR2ateF6tJqc5aw9FMeEaQOxX6M3yHWeg6xZf4SAaqdz/xH0TLmyVPtNxcdut6OJhXObZnHQ3qhqGaakXT8CFyscrp2PJuQuJ5Pl9dtF651Zs4pqyYE0N9dzW0v9sONqaKtBN+sWexg+O43GB2pc3owi5i6Pl/QWAm2VQKg0gRWtpJz+XkP7XFJLgOLxuPWPKLX/6JqqNEFbhajt693XbyEp/gt3pzN7femfe3j/341LetLW+FyMibL5UdStr7S17V6f/Qz8D0yjX7jg3KWlpWJpaMZTiY2NPc+9UpteE3Jnkkk143JkqnMIxMTEoNUCPLddiXulwL18AheLJdVGkteqy+epPSFi7sq4yVNCoK0RyM09pX9YppcjMBr1/+sCAb9WZ65c1T5J08x0UVFimbvYwWuuhI882I/75/Y4r8upwmq+8+RyKjxN70rYki+ixuThB/rxtXnnM1GqslDfHwk1ZS15C61ibVryFtOdxzC4vurGqv3OVlZWotVtknbtCWivk5pF7kLlCLQz0M5C3Peu/TlcaoaLvenVPsHUxHZjk9Jc31203tm13xEtlvRcMS2vVVd3piLmro6fPC0E2gqBoqJCbDa7nvhEDZnl9AzvBnd5uWq2WHRz3Y0YM9fYA05IcPHaC9MJP8e90h9QuPd7Syk6VdnYodpMv3btXLz+4vlMUOoJvGfHcJ1jzNoEaKMZ7l6DKXbkedu53HpmbYLHddzEpbIjXk72yuu4hTY9tSYgNCFxbl0zTUhoJTvE/fXaH//FCoXLa9XVsRcxd3X85Gkh0FYIaGLOarWBFidnNKAqoa+6mNPqFGhBdNp/hA21GzFmzmo38+qfptGp/flxMm/PP8TfX9vVELY293Or3cQrf5pO2gWYKHt+i7rmx21uz9dlQz3nYJr44Xk52a80I9x12UMbmFQTCJr73rnZK7WtaQlPtFggadePwMUsQtqKriQN/vXbSeudWbNYa+4/57bLLdXReglcu5WLmLvPWgI1AAAgAElEQVR2bGVkIdCaCOhFwx0O3SanWeSMRhNKMIihvKxMNeq10pquNEFrAtOYtd51Ry++fX/f87qWerw8/P1PqSi/vKLPjZmzpfe58/aePPa1fuf/x12XS/DdFAwtL6FfS0d6/vqckRju3oHRFUpr/uWmufRpn3ZLax4Ckh2xeThf6SxNnQb/Stdxoz6nfcihZXi9UKyifNhx9bdCxNzVM5QRhEBbIKBb5ixWPV5O1YqvhjTdGcucqrumNMYyN+n29/F7b5xsbWExdt58cQbREVo6wS+a1xfkuz9ZyZEbMHvlxZiowVqCHw++Ztkr28IvYqP3oOVvuPk9TKl3nPeIxGc1mmKTdLxYdkRx32sSvFc9yI2UBv+qYV2jATSL3IViSaUURNMAFzHXNBxlFCHQ2gkUFBSgfXipaTZFCWLUShPoMXPuclVz2Qp9stawm+Wv/rqN5UuPtnYejVq/w2nhzxcqhA3MX5bNn1/aiqLcWPWKNCZ/+s0kMtKizmMYPPQ7WPEUXN8SYI062xbfKX0ypikLwGT/ylLFvbJ5T+5SFgfJjti8Z3Gh2S5VHLwtpsG//sTPX4EWS6qJuXNjFaVUR9Od1sViEZtuBhlJCAiB1kBAE3NaeaQzBcO1eDnN1dLg8XhULZBOq1PQmAQoNXUBvvXkck7meFrDvq9qjdOnduZH3xmmoflKq/UGuPWhT6itvvGyCE6b0pkff/d8JmqgiuDr8Ri84vp3VZdOs5hbwPhwIUZbwnlDicvS1dK9vOfDwsJ0//Rzm/ZGVUt6ItkrL49nU/e+VM0/OZ+mpn3+eBJLeu0ZX6rUw7WfXWYQAkKgJRHQ3CztNjtarpNQDL+BoFaaQCsaHjLXKcTExDa4Zq+3jvKKelZvztVjxbRMKm21zZqRTnz0Vy0j2l437irk0IEbM1XjxZgop16FvLy2ehWad18dhmPscH5xcE041NV5v/CTbt5V3XCzaa+LdrsDo/GcT3NAT3gi2RGv/5XQzsekx3x/tdXX+/TaO9KuLQHNBflCxcG1z4fr6urkteqq8Bswm80633M/UL6qYeVhISAEWhwBTZjpWSobaKFslla9V8gb4nRpAs0ypwk57Z9Rjchm6fG4cTjOL5rd0ALk50JACAgBISAEhIAQEAJCQAgIASHwBQGfr57w8POzAZ/LqKAgH4f2IbPJpBvhNHfLgJbNMlQ0PPTJZmPcLEXMyfUTAkJACAgBISAEhIAQEAJCQAhcPYHGirn8vFzsukFNxYABrRqBHinn8bhDljlDKLVwQ03EXEOE5OdCQAgIASEgBISAEBACQkAICIGGCTRWzBXk52Oz2/QslnrcnMGoCzq9zpzmY6kpPHGzbBi49BACQkAICAEhIASEgBAQAkJACDQFgUaLOc3N0uHUC4XrVjlFDYk53c1SV3ONy2YplrmmODYZQwgIASEgBISAEBACQkAICIEbnUBjxVx+fh4uVxjBYEBPgKIlTjnrZqlB1P4hbpY3+nWS/QsBISAEhIAQEAJCQAgIASHQXAQaK+ZKSkr0DM5n4uVMJjN+nw9DaWmJeqZWQfTVZrMMljXXvmUeISAEhIAQEAJCQAgIASEgBIRAyydg0IoIXzhjZWPFXGGhVmfOpte41QqGo1WH05wr3eXlqjaIVt/gqmPmfAcxOCNbPlBZoRAQAkJACAgBISAEhIAQEAJCoBkIqN4gmFMuOFNjxZzmZqmVJjAYjbqLZX29N1SLUisarik8o9F09W6WIuaa4TrIFEJACAgBISAEhIAQEAJCQAi0FgJNIeb0OnMOJ6qq6NY5s9ms15vTxdyZKuJXHTMnYq613ClZpxAQAkJACAgBISAEhIAQEALNQKApxZzf78NisehZLTUrnS7mtD1olrmrLhouYq4ZroNMIQSEgBAQAkJACAgBISAEhEBrIdB0Ys5xujSBWS8ersfPlZeXn7bMqURFRTfI5JKlCUTMNchPOggBISAEhIAQEAJCQAgIASFw4xBoCjFXVFQYipHDoBcN177qljmPx60GteJzEjN349wo2akQEAJCQAgIASEgBISAEBACzUKgKcRcft4pnK5wFCWk27QwOe3vhvKyMlVTd2azRdwsm+U4ZRIhIASEgBAQAkJACAgBISAEbhQCTSHmzpQm0MoRhJpBT4ZiKCstUQ0Go16nIDo6pkGm4mbZICLpIASEgBAQAkJACAgBISAEhIAQ0Ak0hZg7k80ylPjEgK7fUDU3S4+qm+gMBomZkwsnBISAEBACQkAICAEhIASEgBBoQgJNIea0OnN2u12vMacqocLhegKU0tISVfumFkQnRcOb8NRkKCEgBISAEBACQkAICAEhIARueAJNIeaKi4ux2Ww6S80IFwgEdI9Lg9tdriqKVjRcLHM3/E0TAEJACAgBISAEhIAQEAJCQAg0KYGmEHMFBQXYbTbdIqdpN5PJFLLMud1uNRDwY7XaiIiIaHDhEjPXICLpIASEgBAQAkJACAgBISAEhIAQ0Ak0hZjT3CydTid+vx+L2RIaV4uZ08TcmZg5SYAiN04ICAEhIASEgBAQAkJACAgBIdB0BJpCzGl15ux2B8FAAKPJqLtaahksDR63W0X/h0pkZFSDq24qy9yxHe+S0msGVnvIGnjq4GfEJPfFFZnU4BrO7VBRmo2nIJMOGZM5sXc+XQbddbaLavBScmwTQUXL+GLF6swgKika09m0npc93TV7wFd9kv2rihg4a0ij56g8uYhjB/szYGqHRj9zJR0D9eVUuM04nRXUW1OIsl/JKFBTtJG9G5IZfmssx9atJ3nYDJwW9SuDeU5tptQ4gq7tv/r9K5ux4afqyveyb62FoXN6NNxZeggBISAEhIAQEAJCQAgIgcsg0BRiTnOzdDgcoXIEhlDyE63pMXNaApRgUCE6OrrBZTWVmFv/7jcZOP1ZnKfF285Pf0lq3znEJvdpcA3ndqivq6Ci5CjR7bqxdcGPGHXHX892UUyl7Pt8Jb1H30LAX0Lmsr+RNuYZomNCAYQtqbVkMYeqoChawKWKajBhvEIxfEbMjZiXiqIFbpotX5TLOH0YqhJAxYxR09/N0ETMNQNkmUIICAEhIASEgBAQAjcogaYQc/l5eYSFhxMMBs5S1OLmDOXlZbqY08RdVFTzWeYuJOY69JjOqf0L6Tv5KSxWF4c3/R+umI54q0uoLD5M0F9PfKdhdOp7C1vmP4nJ7MBksdOxz2zc+XtJ7T3rwmJu5Vr6jZtHUKnlyMrfEzvwRxhr1pGvjqBPRxdBYxH71+6n3+iJZ+H4q45y/FgWNrOPqqpEeo8YRlXxdspLFRyu3kS385J9ZCd2YxXl2ZV0nfwQ6vG/cTQvkegkFfeJ4xhjuxIZDtV59cSPvYMEp5ecvaswGHzUlPqIGzePmPo8Dq79HEdCHNTXU5bXgWFzh+KrPETO8WwsRi/VdV3pPbTv2bX5KvdyaNcBomIiqC4/Tr33Ft0yl3/gPSrrnZj9ddQbRtN1mInMf7yOrd8gXGo1bncEXUZNxunbw8HdWURG2qis8BGfMZeEuC+UU+7eBdSawjFW7afkVAe6T5+B9+THeOpc2AlQWZdG95EDMGS/ypETCdjincSmj8JQvJncshpcxloqK1Lo1DNI9hYDvW8ehdmfx54FG2k3vD2ntiYx7DYbe975hC7zHqBk59uotnYYCcPZcwLKsdfw8C169vDre1a9OWRuWk94XAQBtQMd+g3Am7eK44eqiWwHdeUGkoZPx+rewp6tlcQmKIRH9UcJ7qCi2kmYs5iiY6foNOIpag8swDV+DvGqQsWJpRS4hpNqOnXWMufJ30Z5aTGqv4Jg+E2kp9Sz7dPFhCen4XRVUFbgxRLZDpexlOqanvQYM5j6ihPk5x7A4nfjKetDz8l90T4qUA0+jqx+g6QRjxBuNXBqy39B0tNEO45SVJCLWl+Bzz6NjL6w+7UXsQ4YRbipBneZg7SR04mw13Fi72pMBh+VxZA0cTamY++RdTCCyKQg0fEjiU+JPk8M36Cvk7JtISAEhIAQEAJCQAi0SAJNIea0OnNOp4tQnTmtPIGColnp3OXlqs/v0wPpomOar2j4hcRcx96zyD+8HFdMZ9L63cKmD77PkFn/Twvtw2S2UnR8C7mZCxg869dseO/bZIz+Du1SB1OWt4eSnK10GXgXO5b8nOHz/nD2IDXL3Lb3nkJRXaCGE9H1P+jWP4nKvBWXFHOqGiDg8+oiN2vt5/SeNJmsTQdJHphK3h4v3YYlE/DV6ibOo+sfpV3PN7CV/5Pc+Dn0SIilcO9zVPMIXfu249S+l6i1/oDu3X0E/HUoQYXS7BWUx84hvvIfFBbfSb9RDuorj7BvdTGDZ4/izPxKoJ7Da7fTd/rU03tSyFr7bRxJL5KSbqUs+01OHhlP32kB9i3YTddJN2EJ5rPn/Q2kPTibk+8+T5eZ/0NUZJDjW3+MIfyX+Aq/gyv1r7TvbMFbspIDW5PoM7MHoVBK2P/53+k18VEU7wF2fpJDxp1dOLJwD71m3IHNFOTwyq8R2eUNonyvcSQ4hT4ZnXQ33cw1f6TzoK9jtHg5uPRJOox9mYJtz5I64jfg3cDRI2l075qju1meEXOdb72LE8veoOOobxAR7sBkNJB/8KtiLli5kT1b6uk5ZhRWmxUjAY4uX4Bt2m2kKAqeglWcLBlIl4RMdn9aQf8HZ+BUajm8ZDHhM+6gvSHAvs//Qq/x3+Pk+kuLOSXo0z80qK/JJWtXFQNGJbDjw810uv8u4lSV/Z99RJdpt2I3eNi79C90H/c0NqufgK8OxVBK5gcL6XLb94m0hUzfpTlLKagfT8+upex4cwnd7/oWEWaffre8lUc5tMnEoDnt2fmPH9Pp5teJiw1was9v8KpPkt7fpN8xLWNRwb5F1HW+j8SKtzl6MIW+M0dgbZEvV7IoISAEhIAQEAJCQAgIgS8TaAoxd+JENg67A7Ml9I5dKyunf62oqFBD5jrDdXez7DzgTmor88k7+CnxqSPxFO2n17jvcXjT6/i9VSjBenzeCgbN/CU7Fj3DoJnPYnVEnRVzXQffy4F1L9N34hNfEXP7TlvmNIFUmPk2VZE3E8vOr4q5NfvpNyZkmVOVGnI2LcYX05Vol4m8fcfoP2M2J3e/RUm5SkLfO7B71lHgjaNdhInC/X+g/YDXsLnfoSx+Lp3ahVO893fU8QipfWPOirkE13xOHY8gPiWC6sLdeNMeILr8f6ng27oV6oyb5YCZ3Tm2ZiFqUg8i7Qq5+0sYePP00NoM9Rz87AdE9XmF5KQgZ2Lm+o4rYcfSXXQY0AuzJn/VCMJS4zj07nt0vvV7urgoyHye6vp7qC/8OXGD/kFiQhClPpOdC3Ppdfs0HKd9b/MyP6TMXY8pANa02aQlHGXP5x76zByvC4jCnc8SdP2AWOOH5Fnn0CU1BsXoZs/iF0jqPg2jUZffRCQMorZkMWWmUbjKV6F2nEWkd/tXxFzXud/G5D1GQXYWVZ4K2o+8E/85ljkMQTz5eyk4doygoR3pI0dycsUyYqbcTKyqUF26hcO725HRp4C965MZcasmLhVKsueTk+3B6TJhdY2mS98u5Kz5kpjLXkRB+KizlrlB01wcWL2NsK6dsSmlFJyIYuCYduxcdIJud4wnXFXJXLaYXlNmohorzoq5wv1vEojqSbi1kpPr9tDtS2LOX32UPUtzSRxaS8nJMfQdUcuRtatxdEzH4i8g91AKg+e1Z/drr5B690+JdSgUZ/2N0tI5JCavIb+gA+2Swig/sQ36fEsXc6dyxtBnwuXHlsrLqhAQAkJACAgBISAEhEDzE2gKMVdYWIDNdiZpharZUfQyBafdLE16IF1zlibYvugZOvWbS1RCdwJ+L7s//RXDb/0jwYCPrfN/SNDvJbXfrTjC4vWkJgOmP01+1ipyDyzRxdzOJc8ycMbP9QQqZyxz6UMf0BOppPaeicEQchvUY+bOirkgpYfeodQ5lQTTHnJrBtOneyS1lZ9xaIeNQRMmhASTN4/di/aTdus0wgLl7P9sMf1n3oO3uhafkkfWZyewJhXSdeh92ExV7Fv0OB2GvnJJMVdj+x5Wz3+jRj9D5/QAp7a/RWXKAyTWvsvJ7LH0uymZ+op9ZK6pZvDkdmybf5wed0/G5s1n/4rNDJw19/TNUzmx5Yco4c/QuWcUxUffJO/YePpNU9i7cCFdbnqMcAf4/UGM9jJ2/esXpE55gbg4P4dX/Qpnp19iKPshwfBn6JQRScXJBWRn9aTPpHTMp2co2LeU2qRuxGuXxByHI8bLgUVL6Tz5AZymWg589gTxA14isvqNs2JONQQ49PlfaD/kO4SHm1H8oXg4f+0JDuw9gbnuMN3HPIq/PJQA5YxlThNz4daQFask5xMKqmYTZ3r9K26WX/6VO7l5AcERs1BXv49h0G10CjNSkr2QEv8EOkXt+5KYg8KDf8ZdN5P2KWAwRRMWHUvOuo+wjbiNRHM9pza+QE33h+lkDLlZ9hpRyv6N8QyZm0F16SaydlgYNDb+kmKu24T/IGvd2/Sa8C2CdZnsnr+SjNtC4jkkvv0cXfUMFbVjSZw5k+Ty9exYa6Hv7GF4i9ZyaFMYQ+Z1ZOcb36f9pDdITFI4tvF/MMT/J4H8H+FI+yMdUwMcW/cP/D3PFXMqdZW5mGztsdqaKcCw+V//ZEYhIASEgBAQAkJACLRqAk0h5vLyc3E6XLpm03JXhmwwKoayslJVcxU0m8xENmPMnLvgAIc2/E2PedOEW0KXMXQecLt+UCf2zNdj50be8ZJeP2HbJz/CYg/XRZ+WHONiYq7zgDvY+slTDJj+LK7IxLNibvsH/43ZHoeqmjFaRtNt7FisSj77V76FajRgjpwChlL6jpgUuihqPcc2/y9l5eVYrWPApNB/3HCyM/dTXbIMxXknScnZnMjcjM3YE0fUMWI7PnFpy5ztB6TErGH/hk8xW5IxhiVh7n4LPePcHF33LlU1ZVhdg/FWJzJ4ZneOrP0rnuparLbRqKqFAZNHn73EQX8uB1b/G7+/Dkd0Gt7KMXrMnLtgA9m7VmFQDZid95A+0cXBN17FkBqLWu3G2O4Weg3shSlYRtbWd6mtKAHnKLoNm0iYI2SqVYxlHFq7nqSMPpgMCnl7F5Dc9zso9dvJ3rsKgmE4Ot1Ht55xBI6+flbMac/WlO3n4I6PMQRUDNZRdBs3CZe5hoMrfovqeJieo1OpPZ3N8qyb5bw7yV/9CnWBOjD1pPOYO6g98VU3S6VyJ3s3LkZRjBgjbqLn6BGodUc5sPoTFLUWc/gE0keOQi3ddFbMKYFqsjasI6JnBuEGlZKcXahd5hFdsZqsvRuxmpMwJsRiTxl71jI3eFY79i79KwGjGattGEFjIv2HuxqwzP2U4oOvUlKQhyl8GAb3YTpNffysmNO41HvXsneNm8FTbwHVQ+aKl/D6VGzhA6jzpDH4lgR2v/5nDF07oVblY4ydSc/BA/CVruDglrWYzR0x2MKw9w+5WZ6xzKmGOg4u/jHh6b8mJd3Vql/kZPFCQAgIASEgBISAEGirBJpCzJWUlGA57WKplZXTkp+EShN43CFdp6pERTVfNkttTm9NGfXVZZjt4V8pSXBs53t63FK3YV/Tz9TnraSi5AgRcV3x11fhikymtqIAZ2QiBoNJF3kBXw02RxSekiNEJ2Rcs7tQlPUBVRFT6JrYcIH1a7aIRg6sGIvY8+b7Z90sG/NYoG4jh3aF03tkH1TFR8H2v+Ls9G2i2rW87J+X2o/fW8TBbdn0HDNCtzjmZy6hsv10MqKuMA1nY+BdsE+Q0gN/xa3eSXqvdhfsoRjKvuJmecVTyYNCQAgIASEgBISAEBACLY5AU4g5rTSBy+nU9JtuldMSoWgmui+VJghyvYuGB/11bF/0tC7k+k35Ca6o5BZ1GIovk+0ff0DC5KdIjXG0qLVdaDFXIubQkotsfZniHLculCN6fYOMjHYtsi7fpQ5AJcDJXe+Qe/QABtVEeOr99BjaHXMzajktrm73/P8iaH6UXtP64biIJ6SIuRb/qyQLFAJCQAgIASEgBITAFRNoCjFXXFyMyaRVIFCxWKx6Nkvt76ctc6F3uJGRkQ0usqnqzF1oIlUJUpq7G0d4O8KiUxpci3QQAkJACAgBISAEhIAQEAJCQAi0ZAJNIebOlCYIlSRQdTFnNBk1MefR06FoprromNgGOVxLMdfg5NJBCAgBISAEhIAQEAJCQAgIASHQigg0iZjLz8fhdOrJT3z1PswWMybj6aLhWgCdZqaLjGy+ouGtiL8sVQgIASEgBISAEBACQkAICAEhcEUEmkLMFRYW4nQ6Qq6Vp7P2n3az9KiBgF9fWGxsXIMLFMtcg4ikgxAQAkJACAgBISAEhIAQEAJCQCfQFGLuVM5JwiNPJ2BUVRRVwWgwYigrLVVD9QoMREU3bzZLOV8hIASEgBAQAkJACAgBISAEhEBbJtAUYi5UNNymazYtpaXRaCAYCGrZLEOlCbQfXO8EKG35EGVvQkAICAEhIASEgBAQAkJACNx4BJpCzBXk52N32HUXSy35SUjUESpNoBecEzF3490s2bEQEAJCQAgIASEgBISAEBAC15RAU4g5zTLncDgIBAKYzRZdu+kxc+XlZarRGEqAEhUlCVCu6UnK4EJACAgBISAEhIAQEAJCQAjcUASaRswVYrNZ9QyWQa1guG6WM5ypMweKolz3ouE31KnKZoWAEBACQkAICAEhIASEgBBo8wSaQszl5p4iIjxCF3JafTnNGKclsdRj5jSXy5BlThKgtPnbJBsUAkJACAgBISAEhIAQEAJCoNkINIWYKyrSLHN2jJp7JaoWJBf66i4vV80Wi+5/2SRulvbwZgMjEwkBISAEhIAQEAJCQAgIASEgBFoyAdWngjnlgkv0+eoJDz9dcuASm9DEnNVq0yxwGIwGVCX0VU+AogQVDEYj0VdbmkCpviTHU/5DLZmzrE0ICAEhIARaEYEwYzTRpoRWtGJZqhAQAkJACNyQBAxmMNivSswVFoQSoGhNs8hpbpZKMIihvKxM1fwutYyWV12aoIHTORbYh8UYWoQ0ISAEhIAQEAJXQ8CqmEg0p13NEPKsEBACQkAICIHrSuCyLHMWq26AU1VFU3TaHy2bZbmqfUOrIH7VRcNFzF3XyyCTCwEhIARuJAIi5m6k05a9CgEhIATaJoHGirmCggKcTqdekkBRgrplTtNwITdLRcFoNF59AhQRc23zlsmuhIAQEAItkICIuRZ4KLIkISAEhIAQuCwClyPm7HZ7qGC4FitnMOiCzuDxeM4Y6cTN8rLQS2chIASEgBC4ngREzF1P+jK3EBACQkAINAWBxoo5LQGK3WZH0TwqjaEQuaBWmkArGq6lttR+EBMT2+CaPB43DoezwX4X6iAxc1eETR4SAkJACAiBCxAQMSfXQggIASEgBFo7gcsRc1arVQ+U06xyWsFwremWOc3NUvunxMy19usg6xcCQkAI3DgERMzdOGctOxUCQkAItFUCjRVzBQX5OOyO0wlQVL1GeDAYCMXMGQyaqQ5xs2yrt0T2JQSEgBBogwREzLXBQ5UtCQEhIARuMAKNFXP5ebnYHVoCFL3UHCaTltVSt8y5Q5Y5LZtlVFSD+MTNskFE0kEICAEhIASagYCIuWaALFMIASEgBITANSXQWDFXkJ+PzW7TKxDocXMGox47p9eZ03wstbg5cbO8pmclgwsBISAEhEATEhAx14QwZSghIASEgBC4LgQaK+by8/P10gRaoXCtRriqqPpX3c1Sl3IGKRp+XU5QJhUCQkAICIErIiBi7oqwyUNCQAgIASHQggg0Xszl4XKFEQwGdVdLzSp31s1S24/2D3GzbEEnK0sRAkJACAiBSxIQMScXRAgIASEgBFo7gcaKuZKSEj1OTvOm1CxyJpMZv8+HobS0RD1TqyA6OrpBHi0xZk5RitmUWcTwPn0wNbgD6SAEhIAQEAJtgYCIubZwirIHISAEhMCNTaCxYq6woAC9aDhahFyoLIEeKucuL1e1QaxWW6uNmQsED/PKggN8Y+5cLF+6D1pwYE19LeH2sCu6JdrzWi2HkNhtG01VAtT6DbhsbUf2BgL1GEw2TKfv9eWeVMBfj8Fsw6gqKAbjFY9zufM2W381gKKaudg1VoKK/gmPNCHQ2giImGttJybrFQJCQAgIgXMJNFbM5efnnS1NoGkT7TmLxRIqGq65WGrfbPFulsFaSsvNxMVbz3IoK97O+wf2oQDRxgHMHdsfx+mfnirP42cLf8f/PfCnK7o523P2klV4hHuG3Xr2+fwTS/n4RCFgJNyUzKQ+40mO+rKEvKKpmu0hb8kenl3j4LnbujX5nEptPiuPhTOpT3iTj32pAfdsfQ9Hr7l0c31xLy5nAVs3/Zv4gXNx5K1jh288MzPOV4VqoIoNOxewr9aHw5TCzAETiA9rHYK4+tArHLTdxZC0iAtiWb9lJRnDJxKnvRBIEwKtiICIuVZ0WLJUISAEhIAQuCCBxoo5vc6cw4mqKnqNObPZgqIEQ9ksDUbtzauhRYs5Vall6eqX+fBkFT+c8WN6tLOfBXJq7Q/5xfEBvPjAvXzxXfiymNM2XVRVglaGITYsBpvZSlFlCUaDgVq/l2hnpG6y9NRW4LQ6iXFFsfLwerZkb+cnMx4/O9fRXW9R03Eu/WLslObv4uMd2dw17Q7CrSr13nIKqioxmyJJ1lxW/VUU1dkxBguoCZpJjErEadEsIEHKygvwBINEORKJDbN95XArK/Ip8fmwGiNoHxuDUQ1Q7i7AHVSIsCUQF2FH9VVRXOfEohRQp8aQFAHFnjK82gFjINrVEfwewiOjMAM+rwefORyze/9ZMRfwusmrqkTBQmJ0Ig6jn9wKP3bcVAQUYp3x+OtLqAqYiHUlEekyEfDXUFBRil81EeNKJsp5xqIT5A24zE8AACAASURBVGTWMt493J67R6WQEhOFp6KQcl89NmMsSbHhGAxePOU11AaqqMdGfFgs1bWFeJUQG4fFSLDeQ15VBQHVREJkMi5zkIJKLzbVgzugEOOIR/GVUBEwEu1MJjrMxBkxl+4wUOIpoCqo4jLH0y7KSSBQjS+oUlFdTr1qJjEiGafNgOKvIs9TTtDgIi9rDcmDbiFZqaBGjSPGeb6oyTzwIZurb+KhIRHUlhdjDEvAYVEoryjUWYVbE4mLtKKq9VTV1lPvdVOlGIl1JhHlMlNR6cYZEa1bjv31FXgNLsKtZoL1bvIqK/BjIjkqGV9VHo7IjlhN4K3Kod6cQqTjNGNVocSTR2VAwWGOIzHahVHxUegupEYxkBCRTJhmcVX9lLoLqAiqRDoSiVRLqLMk4bJ6qa0LUlXnxquaiQ9PItxuxF3pITwikurKYip9flCD2G2JtIv46r2U12Ah0NIIiJhraSci6xECQkAICIHLJXC5Ys7v9+kWOc2zStNwBrdmmdPsTEZTCyoarlB+7Aj+xB4kuBRUpYLFS//Ih4UlWC2deXLWf9A1+gsrTPGmZ3n6WE9eue9Wjma+z7+yc0mLvp2JPc1nLXOL9y5j7ZGtRDrCCbO5+N7Er/Ojj36FL+AjMaIdFXVVBJQAUY4IymrcPD3jB+w8te/iYi7WqZ9VduY7rPLM5eEhpby/dC09B4+kpmAnVZEzGOXcwRMrd/HIyJk4TCfZcsTFw5MHU7D/b6xxD2Nw92h279nN4DHz6GTXbIugVO7lnU2FDBnQDbXOTHpqe/IPvM/qol4M7e3g+O5N9Bh9J3Hubfx03RFmdR9GesdkCg4twh09nq5xeazcksncCQ+xftNCRk+epVtcTh79lNzI4Qwk56yYq8s/RA4OvN4scj09mNk9wBML3mFaj9volORh2dq1dOoxh+7ObNYdMnLP1EkoVYXk1NZh9mWzdKuFR+4ci0u/QUFyDi/mvayO3D0ylZSYSE6cyiFoD7B/56d07Pc4fTpm8rfXljNmyiwo2MY7x4qZ3XcKdiWLA8W9uW9sR3wFhzmm2FHUExzLS2BWv2h+sfgfDEqdR/eOlXy++nMSM26ld8RJVuyq5d6bbyZ717u6ZS7dUsue4x7CYvwc3vwB/UY/Bb6VvLnRzy1DemOu3cahyj7MGpTGqvX/JhA/hi4RJXy2diPT53wL5cT77PY/xLw+9ef9Hu7P/IhD3Mxtvb64dwUn17ElP4I+aXYObfyATsN+RJf4k7z68XKGDZ5BtO0k2/d5uHXyTFau/YRBN80hXlUpzPmULPMgxsQpvLb0YzL6TCPRUkl8uzS2Lvlvek36I8kRCsfW/YDsmN8yuVdIVNUUrmPFKSe9Okbhr42ke+dIstb8npyI2+jUrpJtmTXcN3k0x3e+xhr3YEb2DSeMJExZv+VQ/JP067if1xbmMX3YUKy+vezIS+b2sQNZtHIhIyfNwqwJU5+PE7tfoTzmKeYOvLAl73JfpKS/ELhWBETMXSuyMq4QEAJCQAg0F4HLE3MOXcQZTZp3mKpb6Azl5eWqVpZA+0ZUVMtIgFJVncmvP/obAfsQvjtlNgf2/IM3jx4hxtmDh8c/xoCkr8b3nBFzf79rBq8sepv+g6ajVthpn1yvi7nfzXuG//zgWb42/DZdyP3fxvd4ZuYPeH7ZX5naczwzek/k+WUv0b1dZ+YMmMEflv+NKT3HU17j4WBhFo+O/dr5lrnTYq7s+Cf8bvcgnuyxhpezU5mYYaeuIpt1pwbw5KBifrIqkufv641VqeX9RYsZPG0qmz78kJFzHiHNoVCU9T4f5c7k2ze5QmKuZj9vrz1G/14jSU+Kx2b28+8lnzL85tmkqCrF+WtZcaoXc1IO8+PlBn77wAjsqpdFiz6h+5S7SbfX8unSN5k85essWrnokmLOV13E4dJCamtL2XUiikfHxfLMB/v5wYOaAFT41+KF3DNzNgajh2ULXmXkpKdwGMo5WnCSGkMlm1dlcuddjxF/WohW5K/lX/vS+e7UJD09alHJUfKq6yg++g6++J8zY2gOH31yjDtmzECpPcALHx7l4ftuwV5xlOdXVfP03H4Eako5XJJHnb+OXVl1fH1iT57/eDMP3jOHBFXlo6XvMXv6nRiNlaz46Hn6T/o1BQfeCblZ2lVO5h+lLBAk/+AiOvV/nEjTOrbnDWbOwBiCpmKWLN/OjNGj+eeyzTx08xSd+cbV/yJpxN2oxy8u5gLeEhZvmk95IJFunXsyKLUzO1f+lq7Df0i7CDOB6tUsOtCOqQNsfLSygHunjtbH/nzp84yY+CRrNyw4T8z1Mh1hwcFOPDQhOXT2xio+/+ASYq50A4sO+RncdQCd2kVi9OXym3dXM2xsDxxqgC07s7l93s0s/XgNM2+fRdJpt8miDT87K+ZW7oxl3shuKMYyPl2ygClTHmLJKk3MzdZFf21FFm9tLOee6cMJ3UhpQqDlEhAx13LPRlYmBISAEBACjSPQWDFXVFSI1WrVPQm1vB7aV4NWNNzjcatavQLNMtdSYuYUfwXvfPo7lhR7sFvs+P11GNV2/HDWf9E74fy4qC8sc7dRcPgTfr9pFzNHPkF6XJUu5n489bv8asmf6dauE2aTiaAS5NaBs3h57T95ZNTd9O3Qkz+teIXeyRlM7jmOv615g17J3XHZnJwoPcW8gTMvKuZyD73L/Pw5zI17lc8q7uS2waGIPYPBgalsC09vTOEPt3dExcunS94hefhcti1eycyv3aq/2a4+sYzn9/biF7Pbn55Dpb7OzeFdS1lW6OL7c2bw3qcrmTFzOjGqSmXRFt7ancADffJ5ekMHfWytVeQv4TertmK1hDGlzzcZ1SOC+Su+EHM5WQvJjR7DoNOWuV9P9fOr+Zk8ePMMnIFTLNhRzYNj4vn5gjyeumc0YarCm4s/5b6Z01G+JOY2rvkrGUO+RnR4MZ+8+RnT776wmKs79S6L8/oyrX8qJ3c8x1Hn07qYW7ykkFsmj0OpO8xfPzjOg1+bjtUdEnM/nRrG//twC/fOmE20pZJFGw5y74Te/H7RIR69fTwRmpj79CPmTZuHcgEx5836lKOOUUzpZOfopr9g6f49Ik1bOFzZn4npUWfF3PRRI/n3qu3cPW2Szu5MzNylxFzocFR8Pi9Zm/9OZdqDBPf/np5jfkFsmBG/NZPPVtQycUQMyza7uWXM4IuLueOLOGwdRoZpH+tzB3Lr4KgLirnD6x/nZPRvzlrmQKG2ppgtGz9hj28Y3xkXzs/mn+R7tw3RraMGzDhMXl5evIuvzZtI5Hli7iBbDrVjav9OFxRzsXjZ8NkfSBn0Q1JjW08caONeKqVXWyQgYq4tnqrsSQgIASFwYxForJjLzzuF0xWux8lpuk0zxmnhY3rMnBZIZzJbWpCbJajeYj5Y+xoLT+US5erFNyZ8iz4JF864l7f+v3g2ux8v3XcrJ/JKibEV8eLyEm6f0YvfL3ieF+78FU9++AseHHEnXdt1xl3jJj2hM99772m+MfpeerfPuKCYi3ZGkVN2ipl9J58v5mJsVJZm8cm2vUwYfzcxlat4eaOXr8+cTIQ5SJ3fDGUbeXxpNr+45z6iDbm8umQf9982iQNL/kx9xmOMS3OxZdMblMXdz4z08/e2Zu0ndBg3m5LVb1GfdjtjOlo4sPt9SqNnM9Sy+ytirnT/33mjsBNd41QibJ0Zl9GNz1Z/QOfBd9LNUcWK5X/GMvjbDD8t5n4+qpifrnXx3B0DKD6+kI8PdOC7E6IvKeaGT3mMdSveZPq0R6ku2cSLS/fyrbu+fdYyV1mwnr9tS+aJ2Z0p2/Y8mdGPMK6TnaXLnyOY2LCYe2qMwo+X+Xnu7qFU5a/gvR1WHpvSvdFirmDnQpKH3k6aWsRHi35Hr5HPXlDM3Tx2PP9cupipE+4kwVbJ/M/epP/kr5+1zM3tepIdJ73065aK5XQulJrKCqzOSCxGH5k73qAy8VYiij6jJn4mQzs6yN75Eln2uxjXreaCYm7zlg9J6ncnGc5q1nz+B3y9H2W0s5C/rS7ioekTibZ48WNg06KnSBr1P3SOrOTtBc+RmPGrL4m50DVU/G7+9dFaptw2nnX//judx36XwclO6uq82G0qS5a+SVT/exnZ3kmw3k/Z9l+etsxdSszdTOW+f7OhegR3D0/R4yzVqmwOVUbSo33sjfWqKrttNQREzLWao5KFCgEhIASEwEUINFbMFRYWYrfZ9HIEoWbQk6EYykpLVIPBqJmSaGl15lSfm/cWv0XvkY/R+yJCLvfEIp5du1LPZpmojmfamC5kbnydsB5PML4z/HLxH/n7fb/jWPEJfr/8Zer8XowGI68/8Eee+OBZHh55Fz2Tu/GXla/rXydmjOHVdW/SM6mbniDl80Preeme587iz9rzF367Jxswk+QcyLdvup32MaGshqXZy3h+02dUKlHcNeIphjq289QWB32Uj9jrjeSxyd+lV4IDxVjLggW/Z1F5DRO7f527h6WfHV8pXc9/LZ1PmWpkZNrXeHhMb1TVw9IFf2B+hZfRaQ9xz+ge+Ao384vNHfjN3A4oPg+vLdvJHdMnEmlSydz7MSWJcxns38Jzqz6gijTmDRhAeEJPenGK36y38/O5SWxa8Dz/cNczKv4ubE4Xdw6x8evF+Xz/jhG6Ze7dz5Zz19QpKMYKPl/8fwyb8Dh5WW/xh93b6ZF8CyNqD5I+9THibKF4PzVYzrsLfstm32B+f8dIXnz/BY4HEniwczxFztuZMvgkn31WzMybRqN4s3j14xzuvWcKVk82f1pTzZO3dGXnkt/z95IaBsc+QHyEjzlDk3hhaRYPzR2jW+YWLF/A7MmzdZfEVQv+SN/x/03hoX/j6DGb2Iot/HzFRzitQ7mvjwNLzBTCTNs5UtWX8V0iCZpKWLZyJ9PHTaWmYCO/+/xjKujNtB7d6Nl7CMGcj9jrv4/pcSv49dpK/nPuLMLNoWQou3a8xd8zd6AaXIxK/CZ3TUrB4vfw4bKXWFFWx4CkR3l4SgpB/3FWbHNz88iB+nOrl/2RYeN/gFq+m1+veJtKUrlt6GDsYV0ZmhxHxfGFPL9+NSVKBD+c9jOSbXv47ZI3qSWDuzqWUhX7ODf1CMXMVeV8zE/XrqdejWDuoO8zrVcUilrEGx+9xPqaGtLjb+fH04ej+op4d9ELrKjyM7nHt7hJeZusuO/Tp8NhtmXFM6lvKoqxnOXLFjPxpvtZtnYpQ8aM4/2FvyGvNjRXRvtZ3Jayl7fz+/D10f3kBVgItEgCIuZa5LHIooSAEBACQuAyCDRWzJ3JZqkEg6HEJ5p+09Ieam6WZ7KhtJSYucvY/wW7Zu96H7XzHDqFm6iuryHSEUrkoP29sq6KGFc0dotN/7vD6sBiMuv16DQXTJvZRo2vFovRTEAJ6glSopyRV7Sk2rwNZ90sr2iARj7kry3i3bVZ3DVtjJ4tcevmD7H2uZX+EvTUSIJtr1tVWRbL9geZMa7H2VIdbW+XsqMbnYCIuRv9Bsj+hYAQEAKtn0BjxZxWZ04rGq6Vk9PcK7WvWkSNobS0RNX+oQXRRWnp9BtoHo9br3FwJe1YYB8W45kqcFcyQsPPKGWb+eX6Azw44T5SI66s7ljDszSuh7d4Ny/uTuTJKYmNe+CKewU5mbmEN48cxa+aGZl2K5P6J39hhb3iceXB1kpg0/rfs79yCvfO6MuV/ba21p3Lum8kAiLmbqTTlr0KASEgBNomgcaKueLiYmyam6Wu4AxoFjrtzb7B7S5Xz6i7tmKZa5tHLbsSAkJACAiBLxMQMSf3QQgIASEgBFo7gcaKuYKCAj1mTnOxVBQVk8kUKk3gcbtVf8CP1WojIqLhulIt3TLX2g9U1i8EhIAQEAKNIyBirnGcpJcQEAJCQAi0XAKNFXOam6XT6cTv92Mxh7KOq1rMnGaZ01Sd1qKjYxrcqYi5BhFJByEgBISAEGgGAiLmmgGyTCEEhIAQEALXlEBjxZxWZ85udxAMBDCajHppAs3PUrfMaX6XmraLjAzVu7pUEzHXECH5uRAQAkJACDQHARFzzUFZ5hACQkAICIFrSaCxYk5zs3Q4HKFyBAatLEHIGKdb5rQEKFrhcLHMXcujkrGFgBAQAkKgKQmImGtKmjKWEBACQkAIXA8CjRVz+Xl5hIWHEwwGzi5Ti5szlJeXqVoVcU3dRUWJZe56HKLMKQSEgBAQApdPQMTc5TOTJ4SAEBACQqBlEWi0mCvIx+V06VksDVpZAkVB0ax07vJyVRvEbLESEyMxcy3reGU1QkAICAEhcDECIubkbggBISAEhEBrJ9BYMXfixHEcdruu2fRi4aeLkBkqKjx6aQKttZTSBCuOrmzt53JF65/U9Sb9uWpPgOJT3isaQx5qXgId0p1Y7cbmnVRmEwJCQCcgYk4ughAQAkJACLR2Ao0Vc4WFBXrR8FConKr/0coU6JY5zVSnBdK1lNIE/9jxr9Z+Lle0/gcH3a8/5y7ykXOo5orGkIeal0DG4AjsLlPzTiqzCQEhIGJO7oAQEAJCQAi0CQKNFXN5WmkChxMt18mZ5Ce6ha6srFRVFRWz2UxkC4mZEzEnYq61/HaKmGstJyXrbIsExDLXFk9V9iQEhIAQuLEINFbMlZSUYLVYNIMcihLUi4aHShN43CFjnZ4AJbpBes1RmkDEnIi5Bi9iC+kgYq6FHIQs44YkIGLuhjx22bQQEAJCoE0RaKyYKywo0IuGhwoSqChBRdNyXypNEAgS3UISoIiYEzHXWn5LRcy1lpOSdbZFAiLm2uKpyp6EgBAQAjcWgcaKueLiYkymkIulxWLVs1lq7Yui4aoqbpbX+e5IzNx1PoArmF7E3BVAk0eEQBMREDHXRCBlGCEgBISAELhuBBor5goK8nE6XbqY09wsNTFn1OrMeTwePR2KVrMgOia2wY2Im2WDiK64g4i5K0Z33R4UMXfd0MvEQkCyWcodEAJCQAgIgVZPoNFiLj8fh9OJwQC+eh9mixmtVrgeM6eluNR+EBnZMoqGty03yyC+KhVruBkFFePpmhAXunltU8yp1BdWY0wMxxIIoJjNXEki/7q6Uuz2OP2eXuumBmrweO1Eh5lQAmA0X3xGEXPX+jRkfCFwcQJimZPbIQSEgBAQAq2dQGPFXHFxETarTS9HoGk3TcBp1Qj0OnNa9JxmrmttCVDCAy4CZaEjNEda8FvL8RqvRCqcfw20sX0WhXq1Tg8yjAxEUGPxElD953RWiVCjqDN58CvnK40I5T5mdd7BhyfcjEh2sSr/2EXv3OWKOYNqpr42F1+9AZPFiTNcM70a9WDIq23a2CZzNYGgXR/KoCqYbAoB3/nKxug3YjYF8RnPn9hgsDFocDrl+/ZTH5uCryKHkurQGSlGL97SChSDCUdYOFarjWAoqvMrzaDYGDasEzt2HcYfuNqdNfx8TPvO9Iv1sOFogJQoI8fzPYS8ks9vIuYa5ik9hMC1IiBi7lqRlXGFgBAQAkKguQg0VsxpCVAcToee+MRoMp4pNRdys9R8LjWV15osc0YlnFm9HsNb+yp7S+0M73gb0XWbePvEVuoCPioKa1GNVqKSXBgC9XhqDJhqa6j3m4jqEIHZBMG6OqpKavDjJLqDE/NpHXhm7BLPc2wsMGIOJHH3kK+x/thvOFpUTWWpHwUbMR1cWOpTuG/kdBYs/R/K27moK6ugtlrFGBFJdIyJQZ2ewVrzBpvzcolw2KkI1l70blyumLMEUhkx0M/eE5VERCbTvYOBDTuOUOvzU1mUS2Wdmej4DrhcKjXuIuoDAWrr/cTEpeK0G1DxUlpcgq8uSHRyB5yWL4SaNvawftWszwyp5fiIbnSLyWbD0RpKCrWxTITHdyDMUE1yxkBKDm6k2hSHAzdFpZUEfDbapSTiCncwpm8SazcdolJ1EGX34wuERF9a70EY3ccpr4aMnp3xnMok89gxatVEwuxG6msKCdqSCI9MZXR6gHU79+OucxHpshCoL6UqGE+UvZJyt4q/3oPisxLfKRGzWktxqYoxWE59wEpCop2y/FL8pjjat4/UhWlpcR71wSCR8R0It5hRA7WUFZfgD9oZOf4momv3sOWgH1diBH6v/3TmIBFzzfXCJvMIgcYQEDHXGErSRwgIASEgBFoygcaKuaKiQt0yp9WZU05b5fQ6c2di5jRzTmRkZIN7bSkxc2ZzCo/0m8HKXX/liGLCGj6SH2Rk8Pbmj0hKmk3XqFrslgQOnHyJQvNN3JOWTFZVPRHOjhw69Sp7SyKY0n0ydmMFzrB0Mo+9xuaKUn3/+th9p7D48z9wWDXjjBzHE8O6869t/yKp4z2k2/3EOTuwa9+LmNK+zsS4APvKTrDzxA4GpE3HarSTZq/j/e1rmTTim6zP+inm6B8R4XmbTRVFTSbmwtMH0KXmGLvzK0PiaEB/wg5lctgWwcj0OGoVKy5vHpv2BBkyPh2lwoNidWCtzGZjlpeI+DS6JZvAYEGtOsHm7Oqza9PGTi7exZbj5fr3MsaMx559kDJrGL06xWKwuHD68jmY52LggHhKi9zkFZ6EiE4kORXskTEUHNxHUXU8fbuUsivXzpgMO59uzdfHMwYjGD6mI9vXrKEiEMPYUQMoPbkHS/JQgiV7OJbvo1v3Hrh8+ym29CFBPckJ0ujoy2H3SQ8pqd3o6DrFzsr2TEg1UeRRCQ+zU3hkF8dNqUzr4SSvXMUZ4aSytg5rwERcgoldW/birkyhT18XJrMNSyCHdfurSUxJp0usSgAnsWFetq47RsdhGVRm7uZozcWLgotlrsGXDOkgBK4ZARFz1wytDCwEhIAQEALNRKCxYq6wsBC73YbBoFmfQi6WimaQKy8vV0NF5yAiIqLBZbcUMRfnTOfe9I68sOdz3WoSFjGW/+iexNpshc72vby4dgP9E77HqH7/5Fj1d+ga9mfezraTyoOM7baIHZXz6FT7JosraomM+TZzLGv4R9EBff/a2I/2fRCjUq+71xmMFspr3uOv+3dSU1hLXW2AUSN/SnzR/1IXew/do1/m7awwgsEaagr9BCxd+NnMOSzdt537+vfm7+s/Z8rAe1h1/HlOVV08AOtyLHMGxc7QUYPIO7qR3JKQb2Lv/gMpPXSQlB5xLFy4hqA5nfvv7saevVUM7Wphzdbj1IXHcPOgBPbvK6dnZzPLtuVhtLsY3789n23K0sfR3BqHjhpCstNPQDnj91jNys2ZuIvKKaty40zpyz1D4vg0M8j43lY2bT5OreKnsrCIykA9nSbcRkr1UdwRHelQkk0xHegSnc2m48HQHDFJzBuSRsDvJ6j62bdtN7mV4YyY0pXjG3aQ57MyeFA6JZuOEjOiJzVZmUT0HETpsY2cKLLQs28PjIczCXYegCNwkJ1HvKSm9CCpdi+FYX3pGJHDun21xPTuS+KJwxysNDBkfD/y9m3k6CkPnrJKwsO6M32qkX3HohiU7mXlNg+WQHtGjAqyflcF4/q1Z9XWoxd1sdRF7uAI7K6Li70Gf6GkgxAQAldMQMTcFaOTB4WAEBACQqCFEGi0mCsowO6woyoqBqNRF3P6e+ry8jLVaAjVLIiKbj1Fw9Mj72VI+Ee8nVuLWlfP+G7fJVFdSJX1DuKq9pJj06roBSguXE/Xzt/k8KGXyVJV+iX9gNiad0nqOI8FR16n2qvQI/Upknxv83nxSR3KF2Nr8XIwpuM3iKl6iRzz3XSP9FDssdG7Yzyv7v0XY9O+gfvwS+y0pjE1eQJ+NRcnKXSK38iS7K5M67iLVw6k8Wi/VN7a9TZlysVj+i5LzFljmDYumW0r91ESCGCxtWd0/0i2HVcZ2slEYWmtLnKDgVpUUzvibMfZfNhLuLMdI3spHClMIKZuN9tLLVjN0YzsY2L1rv/P3psA13ll54HfW7ATAAGuIkVJpBaKIiVRC0ntS0utVru73em0HTvpmYkzWew48UxmJsmkkpoax1XJuJLMTGInVZ0pl+PY2ey07bTb3e5FrYXaKYkUSUlNaqXEFTtAgAAe3jZ1lu/e/4EgAUoERYoXitPgw//+//7n3nvu+c75zjkWmcw19+DxB9fqvQerOaB9HR7ZXMCrB4exft0KTE2W0NO5HPnSPnwwfT02LOnD82+OYsWaNbimK4eTJ5tx9eaV2L9rD1Zftxkfvr0XS9fdhPJ7B3C4ZElva668Htf1HsPOfafQ3t6Nh7euwJNvjuLRmzvxxLMfoFRrxX13rcDz+4bxwB1rsfu1Pmy/6wrs3vkTDNdq2L5tM97c/QE233ktju15A4fLeWzZull/v+KWzZh5ez/enWrDtrs24q19b2Cy0IPHt6/C6y+dwFUbl2Fs7BQKS1ej7chbONZzHXpPvIX9J6sotm3EtisGsP9oK7beMI3n9o+edasnMHeRaMI0jMtSAgnMXZbTnl46SSBJIEngMyWBBYO5EyfQ1tZmpTFyUgTFAi6hmmW1VsGy3uXzCudiiczt2PC3MLzzX+FgfQW+/vm/iuW5Z/Fbb+3F49f+LXSM/BZ+e9cx3LjlJgxMn8Rfu+MX8dbTfw8Hlvwl/Pz2ZfgP+34Pj2/8+3j1+/8cAysewl97YC3+3Sv/EQNVA1o7rv3bmDr6O9g3bbTDr23+Rew98B/whZu/jm9++9/hpjt/CY+sOoRvvvlD/MXNfxX/+c9+E1ff8Q08snQIv/nEfnz98b+B9oH/Bx/kfgFrS7+B/U1/AY+sPI5vvvXaWeV7LmCue/kaPHDVAH7zP76HzXfdg/tv7cWBvXtwGDfiwevG8Du/vxPLrtyM9c11rNq6FV2lN/Cnz07isS9vw9BrrwNrbsGVHU/iD57vxFe/dBc+emM/jk9YcRe997V1fOfl4/rvVdfciA1t/RhrvhqlIzvx8jtr8LNfvQ5Hn34dxc1bkRv8HvYcXYmH79+EP/3uk7jyugfx2J1F7PzRMLY8/ooVAQAAIABJREFU1Is9z7+DTbdtwr59b2FqxhbeDTduQuWV/4wnjyzHji89jhva3sdPBrpw97Wn8O//60e496e/iCsm38LLH+WxbVMBr3yQw+dubcEf/Pvd2PDFn8KWjkN4Zl8J9928Ak++8gHytQ7cvX0lnn/1Q9x7x3V4/rW3UWi+EvdtLWLXKx+gbdkKbLu6jA+GrkHr0H/Fi2O34SsPb8Ke1/ai48qbsPLdP8RT49fhq1+8B4feeh1jbeuxfux97B41QH+mnwTm5lUZ6YIkgUWTQAJziybadOMkgSSBJIEkgQskgYWCOekz19ra5v3l8hqhE3alFUDxJLpLKWduQ89t6GoSymgNU5URfDj2IaZrObS3rMGGzlVazGR86gj6Jz+Hr68fx+4xASYz6B8/gBPTVXS3XYerl0j1xxKOjr2F4XKMmK3vuRHHTr6jBTLk57qea/De6BFcvXQTugs5TJdLmKmN4NB4P9b13IyeQh1HpvpwRfuVyNcrKFWmMXLyfeQ6r0Vp9CCaO65Ha+En+GhcBnzmn3MBc+1tXVjRY5Umq9UKTo6N4uR0DajnsWxFLzqaZZJnMDxwCrfdtgHvfjSM5gIwPTmOgbFpFFrasHpZJ/Iiv1MnMXhyJhT5kHt3tZ3ECU2Xy2mV01x1EJPoxaolTajXK6hUajg+eBKdnd3o6Sxisn8Ele4edDXnUK5UkccMjo4DazqA/v4alq0uYHBwPFSr7F2xHJ1NJvNKZRonhsa1YM0Vy7tQqNdQKlVRnjqFU+V2dLdPoH8yj1XLl6IlX9eCJJWZKYxONaF36TT6huV5nVjRU0X/UA0rVwB9Q9NARxdWN1fQNzKJttYuLGkaw0S1G8uXtqBWLaNcBYZHR5DPd2LlsjZIH4LpahET4wNo6liGmYlRTM/YGkhg7gJptPSYJIFzkEACc+cgrHRpkkCSQJJAksBFKYGFgrm+vj60tbaiWqtqfzkpYCkRutzJkyfrlUpZK6NcStUsFzYbOWxb//fQPv1f8Mxxo1BezD/nAuYW+h5t+TW48+ZTeHbv2EK/kq47BwmkyNw5CCtdmiRwniWQwNx5Fmi6XZJAkkCSQJLABZfAQsHc8ePH0d7e5uPLoTxTQrGp2WiWEpKREpc9l1DO3MIkncey9rUoVY5hYp4Iy8Lut7hXLQaYK+Tb0dFcwsnps0eYFvfNPrt3T2Duszu36c0ufgkkMHfxz1EaYZJAkkCSQJLA2SWwUDAnrQlaW1s1KletVKyaZb3mrQkkgS53abUm+CwujMUAc59FOV1M75TA3MU0G2ksl5sEEpi73GY8vW+SQJJAksBnTwILBXP9/X1oaWlFXQCcVrJkNcuhobqUt5SfpUuXziuhi6UAyrwDvQQvSGDu0pu0BOYuvTlLI/7sSCCBuc/OXKY3SRJIEkgSuFwlsFAwZ33mrF4GPBBXKOSRGxkerku+nHAtP3s5c5fWskhg7tKaLxltAnOX3pylEX92JJDA3GdnLtObJAkkCSQJXK4SWCiY63MwJ43CtfCJBOaEXKlgrlDQiog9Pb3zyjFF5uYV0ce+IIG5jy26T+2LCcx9aqJPD04SQAJzaREkCSQJJAkkCVzqElgomBOaZbHYhGKxoD3mJDiXz+csZ65Wqyr3UkrQz/eTwNx8Evr4f09g7uPL7tP6ZgJzn5bk03OTBJDAXFoESQJJAkkCSQKXvAQWDub6lWapuE3y5XLCtqwjNzIyXBcgl8vl0dXVNa9ALgSYm3cQ6YIkgSSBJIEkgcteAikyd9kvgSSAJIEkgSSBS14CCwVz0jRcCqBoo3CnWEqanEbmKIWLpWn4JT8r6QWSBJIEkgSSBBZdAgnMLbqI0wOSBJIEkgSSBBZZAgsFc9KaoNhURD6X1//L5XOQ/Lnc2NhYXX/J4aIpgLLIMku3TxJIEkgSSBL4DEgggbnPwCSmV0gSSBJIErjMJbBwMNeHpqaiUiuLxWJsTSA0S62Eks8jReYu89WUXj9JIEkgSeASkkACc5fQZKWhJgkkCSQJJAnMKYGFg7kTaG/v0DonUrhSUuQ8Z25Ec+aktuXF0pogzXWSQJJAkkCSQJLAfBJIYG4+CaW/JwkkCSQJJAlc7BJYOJiTyFxTyJlTZqX8NzYmOXM5RXYpMnexT3caX5JAkkCSQJIAJZDAXFoLSQJJAkkCSQKXugQWCuYGBgbQ3NwcInPy3grmRkYsMif/l6pZXurLIY0/SSBJIEng8pFAAnOXz1ynN00SSBJIEvisSmChYO7YsaNob29XemWtam3lpFe4VrOseyfxpUuXziun1JpgXhGlC5IEkgSSBJIELoAEEpi7AEJOj0gSSBJIEkgSWFQJLBTM9fX1oaWlRRuFVyoVFApSDKWG3PDwkLYmuJiahi+qxNLNkwSSBJIEkgQ+ExJIYO4zMY3pJZIEkgSSBC5rCSwUzJ04cRytrW0G4HI51GtSw9Kbhku+nHzQu2zZvML8JJG5d8qvo5hvmfcZ6YIkgSSBJIEkgSSB+STQVm/F6uL6+S5Lf08SSBJIEkgSSBK4aCWwUDAnkTlpTSA0SyldOT5xUotXagGUcrmsCK+3d3HBXKk+ddEKMg0sSSBJIEkgSeDSkkABRRRzTZfWoNNokwSSBJIEkgSSBDISWCiYO378ODo62iG4rZAvoFyeQUtrqxRAGa7n8wVUKxX09PbOK9xPEpmb9+bpgiSBJIEkgSSBJIEkgSSBJIEkgSSBJIHLRALnAubaWlulPbgG4aStXD6fl5y54bo0npO+BYvdZ+4ymZP0mkkCSQJJAkkCSQJJAkkCSQJJAkkCSQLzSmDBYO7YMbR3tGtqnPIspS1BDsgNDQ3WFdXlcgnMzSvudEGSQJJAkkCSQJJAkkCSQJJAkkCSQJLA+ZHAQsGc9JmT4Bujchaig+TMjdWlKoqgvKU9PfOOKtEs5xVRuiBJIEkgSSBJIEkgSSBJIEkgSSBJIElgXgksFMwdO3YEHR2d1mNOA3FApVzxpuH+mO5F7jM379ukC5IEkgSSBJIEkgSSBJIEkgSSBJIEkgQuEwksFMz19Z1AW1s7arWa5spJNwJJldNqlvKhxOkWu2n4ZTIn6TWTBJIEkgSSBJIEkgSSBJIEkgSSBJIE5pXAQsHc0aNH0NnZiWq1KrVPpAqKFkHJjYyM1DV5LpdHV1fXvA9MNMt5RZQuSBJIEkgSSBJIEkgSSBJIEkgSSBJIEphXAgsFc9JnrrWlBbm8NQyfkdYEzS0WmZMwnUTmuru7531gAnPziihdkCSQJJAkkCSQJJAkkCSQJJAkkCSQJDCvBBYK5o4fP4bW1la9n7SVE/wWqlnmpLRlPp9olvOKO12QJJAkkCSQJJAkkCSQJJAkkCSQJJAkcH4ksFAwJzlzGonL5zVvTkiWEqXTpuEyFEF3PT2pafj5mZZ0lySBJIEkgSSBJIEkgSSBJIEkgSSBJIGzS2ChYC5E5jxfrlCQIiiQpuFDdcmXk6ooKWcuLbckgSSBJIEkgSSBJIEkgSSBJIEkgSSBCyOBcwFz7e0dOqhKuYxisWgRuuHhYe0zJ4CuJ/WZuzCzlp6SJJAkkCSQJJAkkCSQJJAkkCSQJHDZS2ChYE4KoLQ0N2sArlIpazVL+V1plppAJ60JEpi77BdUEkCSQJJAkkCSQJJAkkCSQJJAkkCSwIWRwELBXH9/v4I5SZaTapb5QkHbFDiYE3CX+sxdmClLT0kSSBJIEkgSSBJIEkgSSBJIEkgSSBIAFgrmJGeuQ2iWuZzitmqlouLLjY6MaF3LWrWCnt5l88o0tSaYV0TpgiSBJIEkgSSBJIEkgSSBJIEkgSSBJIF5JbBQMEeapTAqC8UCKpWKtijIjY6OaJs5QXipz9y88k4XJAkkCSQJJAkkCSQJJAkkCSQJJAkkCZwXCSwUzElkTgqgCGar1aoWlcvlDczJh5VKFb29qTXBeZmVdJMkgSSBJIEkgSSBJIEkgSSBJIEkgSSBeSSwUDCnkbmWFm8WnoMUsJQEOqVZSmhO/kt95tJ6SxJIEkgSSBJIEkgSSBJIEkgSSBJIErgwElgomNOcuY4lOqhatXp6Nct8Lo/upUvnHfXIyLD2NUg/SQJJAkkCSQJJAkkCSQJJAkkCSQJJAkkCn0wCnZ1d897gxInjaGtr17YEhUJBG4bL/5cbGhqsS/Kc/GMhrQnmfVK6IEkgSSBJIEkgSSBJIEkgSSBJIEkgSSBJ4LxJQMFcaxty+by2JBCapYC63PDwkObMSQLdQgqgnLcRpRslCSQJJAkkCSQJJAkkCSQJJAkkCSQJJAnMKwFWs5QLrcdcRYuhaJ+5Wk2QXTGBuXnFmC5IEkgSSBJIEkgSSBJIEkgSSBJIEkgSuLASOH7sGNo72rVheC4vFS2lAAqQGxsbqwvFsiY0ywXkzF3YYaenJQkkCSQJJAkkCSQJJAkkCSQJJAkkCVzeEjh29DCWdHYriBOKpbAq8/mcgLnReq1aQ61eQ+8CmoZf3mJMb58kkCSQJJAkkCSQJJAkkCSQJJAkkCRwYSVw4vhxtLS2IJ/Pa3QOuZxUQDEwV61UkS9Iztz81Swv7LDT05IEkgSSBJIEkgSSBJIEkgSSBJIEkgQubwkcO3YUS5Z0alROKllKvly9VpMCKMN1CdHVatJnrufyllJ6+ySBJIEkgSSBJIEkgSSBJIEkgSSBJIGLSALSE1wic03NTWhqalYgV6tVdYS50dHRuiC86elprF59xUU07DSUJIEkgSSBJIEkgSSBJIEkgSSBJIEkgctbAjMzMxgeHkJLS6RZVmtVLWCprQmki3hpZgbNzS1Yvnz55S2t9PZJAkkCSQJJAkkCSQJJAkkCSQJJAkkCF4kETpw4gUIhj6Zik0Xj8nkIfpP/1chctVLRfgUjIyPafK6rq0uT6ySpTv6fJthpm/HM78LTlK7jmnxnP/JvuyR+lpVBuF6JnvyL/TL7XguSnd9Hqrnw2T6ST2/cWTk1vrzKseE9jfB6+qtmPme1mrPJQ+/JuZl14Znk2vi5FjT1oTTOZ+Nc6mJoeMJca2D2mvD8zLnfNS6e8Pc5x1yv+1I0GTauMx/XLHnaffTKOWVsS9vXdnYeMs+adx02zFXjfvCF/amNO6yLzNpo3INz71OOm4m1lN9c+zvO1ay1Efb43OtFed46j1x7s9adaZ+MLpl77WkSsMyX66LGOed3Gr879544/f5x7uf+W1aWp62l0/b26e95dt14tn3Y8M2517dN4px/+7TGPZeeyn529jPA3iV7zZy6cU4dcLbz6HT98PF0ox5iZ9Vxc+vKsNDPrGrOpGP4+Vl0Y+O+OH2PzXn+ZM/j2e90PnTjRTFut23mOjfnmce559n2N/XRmXRo/Hy+dTf3/uV+OU030k47y3l6um7kxfPpmo+vGxvPjLnP6fnsv8YzplFuC9EZc2+ss+vGCz3uM+pGt18W8p6NunEOW3yOM2lO2+gstvyZdWOcl7nG2vDZHPtrbt04h202ezLl3J9lAzCHrAG3ZL/ntt6CdOPZxhr+Ftd14748i/V4juMuVyoYHRlBc0sLlnR0qJ6R96x6RUv99+DgQF24l3IwlstlVMoVlCtlSIVLNbXkYv3NFBWNaC2LKUl3+QLK5RJaWtqC8SDXae8DGt3672roi5B9xXy+oMiShqP8W4yQarWGvDTCy8sBbuMQwCn3lc9ljBJJ1HFXyijmiwF0LnjclRJamhcw7lmg1WRx+rhNHtb3QQCmvUcFhXwR1VoFxWIzKjLWYpP+r6BrWVAqq5zJt1opo6B/r6gtVq1X9bpioYhKtWLGWb0emgUK+JbPpBO8TbABY5k/kRd/9N4iZ/2uzY+EZo1vS2VuYEQ+k/FLHqV4AWwt2OEn/yvPlL+ZQS73NJBvIE6SMasoFOXeBqYMbEsvDLle1o2Nn0rcDkCpqGqgtCCylX9XaygUC26sy9Ctn4bIQWWn95HvArWayUbnxcPOIge5t/yfyJOgUr4jsgjXhYpA0HcT54bNhz1bx6mbZrHHXUGhYGvifIzbahxxnkx+tsZcVtpwsqx7OCd2KBVEtaLvLvKSvZkvFHUdS6EkWdZNTS0OwuqYLk2jVfe+GR+2JmQ+aigWbZ3oKDJzRV0i95S1Y/Mh69HmzuTO9WL/5vqW+/iMhP3R3NSC8swMik02Tu5Pzl3enT3yfjI42aPyY/uUziQzxnmNvHy5bGwFeZCsHxmH5BdzDLImbDvWdc3q4cC1LHsIeVRqFcj4bJPENaXfNWXq69veV3SbjpvrT/WvyZa68VIcd9CNVdGRphtlbYkOqlTLuu5VVxYKKmueSVaty+TGv5seg8pW9KJcK/pUrqF+lWtEd8mXVZ/Jf2FubB9Q7/G80jNGrtF1HB2E1Kl6eOreML2p6zWjG3U6pUS06DlbYZBlLPezuRM9Qt1oZ0R2j8qYOU7qRu4JnmlF1as13Q/yu6wVlZEbYEK50c8z+02eabqrqPJpbm7WfWk6JoeK7GsbSDhXTH7FDEAVvV903Uhdb0fu2cbNfXaxjTs6OrIAQ/Sd7MO6n8GyLn2uZf7C/LshVanodXJmi/5CHmj2PBaRidooTS2ZM1XkJrpO1rnN3cJ0o82p6cCoG2V92f1Mj3Et6X3ddpDnz5RKmmPDcy2XMxvLvuEOM3dqhr3pZzf9+eE61/TlygyaipKzE+ffzmIDtdzvXKdqS4gdKOe660b5XWwhOvTMlrEzx73Tvq797M1U74t622QYdaM7cBuwegSrMidiO1xM455TN7p9VqnMqL4xx1XObZ/mYFvbvjZ7jg5S+YznpehGnqkzMyXVlfZv6kY7h2iDae+yjN1N54RFfzLrJePwsXUsutH0+Jl0o8yp6hC5l5ybfrbFuTOdY/3TPJjk61Ntj1wu2HvyXbUxPSql9rS/W0V0o9vFPGfVJnb7R8Ya14/hGBnDTGUGLc2tYW/IGDhW2QcaBauZ3ahjdrtX7q37U+1GubfuFltjajOJXWp26scdt9y/pblFq1jSnlYsJOMul9Da0orcwEB/nYOxQ8g2BiePC8S+aIaxGjM0ikRp+OarlGfQ1NxiB5JZ8aYsAAiyVONOD3P/uxh9magSO5mLYUQjRw0sN6yKTRZa1IO8WtExyEteFONGzgEMQVU0GA1kCKAoe+UZMyjNiJAZ9ogOS4y64SGbzw5zUXpFnJoYR2tbB5qabMMY4LLFaGKxuaPxQeAnn1PBm1xtEfCANaBsQF0XnB8yAu5F9jYfZlBRccpzFQgS4MkhA1kLFZ0PAn8arA3A3oGnzL0BFzOQRSanJk6irW2JjccVshi4qqx03Rgwk++Ika7vo3+zg0TevVL2Q1gUoIxFNrZ7Udxm0TVrxphVciUAV9mIXOu1YFTSyNdr9UCScbvhdxGP29aXzZHIwKofmaFqjoY4f2o8i5GYMXy52RTgV+1v8iMGtPwuRkJnV3dQeNa8shGwU95ckzTOuW5kfkTWesBmlCeNHoJzea6sR1kLYkDpgdMQ1RbAJfNjxjT/Rt2kDgJ3COl6yXxX5lP3Z3nGuOfyvr4HhKMuxm+DjtHvx6hhdKTICWU6Tde0K29zTFQh+otjo5NK3isAVT+wI5CwDSDXyqFAfef2lD9nkcet4GAB4w5gyYyr08bdZMYrHT50GkXdKM4W28t26LsTx40Log2CnfJMyYFHVefn1KlTephLLgHlSQei6TXRcTK3kQVioNzBUPCAm4EsOtacYkZhye4l+Y4c3PKmoitMl7uB7CBQn20ITJ9roMb2j+ktU0l6XzVuTGeKp5VsAfldACn37NTUBJqbW1U23D+qq4JuNKee3qtBN9paNN0oAMQcVvJeqtvNUg/2s+hXmXNj7PjzfZ9ybYqeV0Pc986lNm7ZnwShphtNp3N92lltTkYCjtmgNTqv6nrm6DqR76COqalJdHZ2+7njZ6o7uWiAR9Dvp7faQnTuuGPVn891olOVcRhzTYmeErCkYw26MTol1AnhY9Oz2W0o6nNbQ2YDEOjaHrVzjs6S7Fk8PTWpTnyTmSoqBxl+xswCv3pnN9Qpb5OpGflZp0fQca5rw3r3c972tOltdcxWq+YAcuP/ohl3Zpx0Lp427uZmvq6L0c9tB1nqKFDZ2fkt54jqJgEVvs91Xfg+lnPM6Hc1BfFSD0Oua21rc91o5zllKGtcHTduG5oeNttMHVt0TrmTUR3pDrqpG812d6e8O5vkmaI/6BQnMFTHvTw/2JQxaETbkWcycQj1HDGF6CbRYwRUpdIUioUm040ZWziLY9hcmzrbxhAximAKOrtFJ9ABZ7ZGxB3q4HG7kbrZ7Ee7RveanzUXcty5oaEBdXWrd14mqMGg8M7icmDlAFEYMpHy0i0trRG1+lK0A0kideJN8OicRFIqFbS1tXu0yVA3PQm0qWQhyAEthho9MxS6TZx7smjcuFf/vI1bnq/e3Y8/7gYlWK2GjSCIXyKH8g5UfDSoucHluRJd4PvLJiCYEjnIBjYjxaNfGUPD9nBOF/LxY4exctUajyaYpyRrXGU91bIhCbDVt+sKguPMAk2Zs5nStIJ1elQI9BntEAVgINO84HZ42H5REO9GssdC3HthoJ9RsslTJ9HatiRE4WjkqGJxL70obQG6WSOank6uJxpK8n0eGBrZdKNG5GyGY/SkcC64eRUIuP8yOB3sjYKzQsZtQHuRx+3KeqHjZiNJRlBlT+neRg4zEpFuavXoaIym0TiJSt7RvStH2ceyxqKSs40f97wpUgItWdMjw4NY2rMM09OTGuXSiLEYDRnmm0by9DCWQ4JexQJK01NKK+DhxwgEI4iyX+TvMk8yl/J+sxUt1yqjFSE603CYiHEuERM/HMLJKLrLIukG0mwNE+zzBBaZmDFVUJA7p250sGNGkTnE5H4ydrmeTIasoRbxpoC5sh4QQTeSwXCJjDtGRA2wca+VxZubyweAbmvQnA1xP9rZUGxqVoAh8hZdzbloapbInDl47EfkZakDBJDynaHBfixd2qt7fmZm2iLMgT1iepUGkjrQ3GlGA1SMJDoUDajFqKGceeLkkB8aInRsUU+SWUADiAArGFaMlqjX2jzuxnQwhsLU5Ck0t7TaO8kGCg6FCILJ+pCzg8463Xc0NnzY6gzzSCZ1pBrM4ljRfWpsGVa65lqXNZnd72TumJNCAOsc4546pSB00cbthu65jNsDUXYmZXRjqTytulHOQJ7n2Xen8UbQLGtA/lOQXCgE4E/HYpCxTVZwIsm1/X3HsGLlFboWZd4sWmoOIepHcyiYM1c+ozPcbAVbb/T6c4/J/pGzWvWQ6EV3tjOySscedY6CA0ZDPKrDM1zuyUgi5WCgK49SadrnVRy70dlv9zXnsryXnNXUmXJ2249Fk7lf6cgJdog7UyUawc+CQ6fBiWfzF2xKBbsGKi/YuL1EvNpPH2PcgRHiwI97Sh316uhsDpEqRmYj6ymna09Za+6gZqBDzqNgN6r30ffuzEyDbpS5nBAnemu76hxxRAhIV+eGnlu0Oc3RpWe1RHqV3WRMLVlvPKt1dp0tIONSx5HbhNTpxnAwBxj1DoGV6FG1t3xvmk61AARtSXX2uZNOfpe1aE6XzKrSddLoIBSZqm50phvP3ka7kThGzuroIJP3aGltc2aTMYrowDa7x1ho4tjRPeY2yYUad254aKgeqIwelaDXxNB6Nl3OvO70utrEkNdqQqRCUhqfR2sYdtQNL6g/eBHs4LX7xENcPlVD3b2eSrn0qEwIwTuos0iSRVM+7XHTcFYF7+Hv8kxZZ7koHs7ZFqxsLveW0WClUgzv5VFSbtbp0hTa2w3s2IFOA8afKYvJI0iMwPF0oDFhkRo3KN1QoKEeIid+OJuBY9QTjpXRFHoxBFDLwiUVJFIkOKfmeQmuC3++bCpN5PQlFN/dlAbpB7I5ZKOGqLEfHFmDz04/rixGO0UW4kG20L4BPlMKutEYqaFB55EBevcYMWSUhnJbzHHrOtA5/GTjZsTWIlsW1ZSfUkko0QKQeKaacyWAFjeiGR1Q4OoKTcGKeqQsqiuRYjEuVVFTm4Xbmp5g5DR6/s1ADMaQXsKoMCOecjA5hckdGDSieGDSgy4PMTquOXvke2rg+FzTUG2IKvs72IESI9K6xrP0adImM5RIeU+NSohR4sa8GeWux5yxEHRj8Gwa/YiGDCl23CvBsRDtGzvM9ECPFPegG30+7Z5nGTcpH5/yuHUNhrVhBr8YIRaVFa98RPd0Ktr5wei9HZx0ENH5k3X0iUGyZEmXnSVz6EaL9lp0PegB9+7rueI/jEbpGaZUZH7HZG1rz88uB6aBguSUd41++RlGYGjRsEzOrzuFxAFAJ6IxCcyRp6yT4O3OGvqRjWAgXxyx5kAzHRqNr9POasrTGQ5CTWYkLuQgOvWfBglBSDg/lHlBurGlCVxK4zbdaIAkOJXzOdWNEuXN2jUyXyYfoZzS3PE14DYI16UZoBZlmp6a0vkw5lCDwZOxoVi8gACO4NkYDlnnMCMxRlPj2WBzfZpuDGvfHKDKQBFwIw4QpdIbvVd1CSljrkMC5S9EiE2Hc7/RKWDrzGjxdL7IGlC6m8swnuEGrnScYf3b+zEKxHNC91Gw7bJ0Z7clPGfTnAzUjQaS1SnozmSePZ/6uDPUfY3kzzFuUrUpLwIgcVi1iCzdoaz2T7ANJDoX6adcgzKnZjtYZF30kMzLyfEx1Y20lWfbjXKNAH/S/FVHhsigRU/tXHWGjzOSgsNNI/dkpHDexMaKekvmSO0MdZI5i6cmwLDFAJDTcG27mD6jU45ONu5HdZyQmaY2k4/QHWHqFHWWggZ8POpIR/ycOMaBpY3TAkiyZxgJpZ1iUTmzIfUsyOT/mxnk693ZGMQxtLHPZdxcLwsa99DgQF29+I4yaUyahzgesXr4eq4Nw4lE+vRAcsbF09QsuWgZz6Ueg462KVhuPsuPIBXQDgfS/ggmIFZEAAAgAElEQVTkLKJii8FezIR2Ycbt+Q2+IM40bhrgajRUKvoe4sEoTU+b8eebcUa8uMViMBRoHFAhCbVGow1KI21SOltzi3il6S2lAWrKTOgVzCSiJyIAFc95pFFgoDEay+ZZ9Hw9X/ykXRJQ2uIjFci8KTRg+Xu8Twzh6/tkPOwhBO5eba4HmUyNyvoGtQ0Sc5pICzHWkhnuPJh0XXnEjgY+PVuyiSRXUdaxRn3c+5jd2KqglKohtF2jd1nkxHL4omFIBkkstiH3IRVWD8iLbNx8N/lfcSowV1D+TX65KXHn0IdcTAJfM05kvRitzI4VNXIllzHjfVNQRb6961Uaw3w2vXoKUjz/MeQdZeho3A96UGQiJ1mAJMau5KfQQUCgRI87QV/WAaFyECO5yQwz6hhGC/X+6g0UkGEHhOkYM1oadKNHmuUzkQVpVlnnluV/eT6SH4aMCDGyEnOpsjQnc1DJd8W4pO5UHZnRjXOO2w/Pi23cNEC5BjTvtalZPaqyN9UhoHR6iXAYrdFAlBkPjD4EEOFrVeQuxqPlSlrOoR2uWRCciQJ4WgAPYzMwIz0oRnZn5Rs7LbFB/p4bTaNKnZ82Wxlj3PQTGQrZ6LIa00pPMool9X8wNNybrZRS90qrnsk4Q7KUTaVLuYEtlDc6NylbOjZUL2So5OLciekPjcXE5GxhrrZ83+ivZqSZOd6Yk8tzWmS60HErFXVRxu39l+YYt0XxbY6Nvm1nqKw5zSn0dJBggGnExwA6KcBZ3aj3U1ZSWc9qRlstN9x0Y9TH0UEhDg2df3UaWIpC1oFhrAVzbNEpTiePK4ZQV8AXX3DMmR6NTqRG3ZgxvN1wU/tFoyJRNjTGuW5JGbf1arpR1oPKRdaog3wCQLFzJIqoDgen78nj6CTh+ypjpCw2QNGDANk806gbuYZFVhJxZjT4NN3oevDjjJt5rfONm2fEJx03c8xoZ/Fs02hTk1MHqbec1cJcdn7XHH5O83fKbHR0GXCiHqCtbY5MW5dkCciZo7nGTgmOeWKWCqFOWNdVXM+M4lvumbFuYk0Fc5rHqNms9ei2m531toJJ97UIlzG8Qp67n7u8jjrGQJQ5wugoDu/re492Be06vnO0AaO+kLFIXqhG7pyOaXYodbmdNZZ6Yg4Vy2GOrBOmDsn9yUxb1HGPjEjTcFNSPHAb8trEeHOvpQrHk6ZpWBGZm4KvGdXElYgBCPO2+zSF3ANGR8yuN6ORyZdMQKcRY95wo0HZgUfFeG7jpnKL0UAzms7XuHUheW6LFe6wDSYULBmzHJrMWYi0DAM/pFcRqJLKIgeLgTjbd/Taysaa7QmR9xC6X7dQiZzeapHQbDYwc+L8fgEIGkBmgioNaZG7LlI3UnTPhWI05pUz48O8MTR8ybNWH3Ew3t2DRnoj597XFIu2ZIFUVDQW/fGtZKBOPY5GrbM1ZlfQ20rgGsEpqVtm7NHLaYc6PX2MePq6dL64HUROy7wExk0jb3YCriikyclTaGsTGoUZnQYc7HCkIckoKAuK0EYl75173HSHFPkx2kOWGjg9PaX7vbXVnkUPN+kvoleiE8LWHjnudBYQaBN0io4wT5nNtxxYRiUxo4j0Hs3lIX/eC+6QhiJrRnVOiGZY4Qn1/vla0JWUKTREYBoVu0U/IpXOqeohwBT1VMiVCh5CLyzkEQI6wWjQWtEFG2PQjT5XdC7wkF3wuN0TyqjNhR43jTfSkrlYRL8IfVHyOQTISeK65i7M0iXB4eBARAsZiIfX6bLUjTQqDaRlohaoY2JiHF1dS3UpE/wxChijwx5Rphc6Q8Vm7geZCrK3RB8zMmGHtpxTcT1SjxpgM31FIG/6yRxHtndioSiOy0Cc6R56y21txIIH0Ugzq0wdDE4xtUJULHJFh4sZWwRmBMo8V0OkN5OTo+8cDJlM3qHrfe7HS2PcsYAJDUCe1ZOTQjGzHk6kstG4Jsii05D7Ws83sgPIQKGzQTz7ng8W14k5AWUNdnR0mm6UPG+fq8CmyIBlOtFsDdhZa0DboiYsGCbOY1ufZkAy2jHbQUY9p2DA6eEhT3WWbuQZQYelASg/P8VprestUs4adIxHKQhqeX7Q+Xa6bnTmjNtl3BPxrI6FYzg/cd3GiA7XPKPNtkcuznHToRlsXI+synsJoNMUJafu0RZXtpHntzfm1hrtUhyWBLIWdMkyG2JkmQf2qVMT6OwUVoPXwHAnFyNipDQScIXiI6RvOrtGc2c1OmhOTDJiRP4yLqPEe+2I4Kw1J5E5eA0kkVapxZtmRbt0vbsNmsUNzLm3AiXMNY6F+ajDyMYRG522YijUFvRnzPE2J0gj7Z/Ik1G2GOA4XTcGvbnI484JmGNkI7thYuWjaCDJi2u0SQuRZMpEkyss1d+UdmWRHPNM0/NY0EmSSVZ0KkmvXgHGkH62EECjt4DKUr5ET6wa+Y7qP864GU5WjvN5G7dD1gwBlxV0eCBrKJtcYQc6WaM6GIhCzfRql9Gz6pGFYjHwmrmosh5ljV5KlMmrCVKRqYLP0CcY6QpjdKvSqkyJR80OGI5dlbZ7as0LIdV64jW8P59BwK6f+z1Jz4geISsmYJ47M2wIXOkxD1FFUkY0wdaoJnaQsDKmA03h80uOjUc/I/hn8RSLvhmvPkY71WkQaCcG9IM3Z9a8yT0v9nETEAUg6n449Sh5darsXuW8MSJCZ8rU1Cml9hpdyNAKvcMEG+NO41Ajww1JA1pCOZJcyyb3vhs1SKOmnstBQ4VOB4vaWLQmJEpLTqsXWKJyjBEbA2Yyd+ohc4cSAQsr/Mm4xTCjB5meYjqo6NETj6wcOnw+nVgEdAE4qoBMeRP0Wk4VKUQ01OsapRDdyIgTwQ29gvq5OIJm6UZS3KKDwo14jzJnKasX87jdmxcpinpmWHSAcjajxDz9NJiznnc68kTWGk0KkWBbk5q3JnpLCgAIGHQ9a/lInrMr1cgkB4nGTsbxSEcCzzZG+HWO3Fhh1MKAXARapEBZA1fLvTSqjl2jbA2J/meqc6r+0QJF5qCwMbJitJ1vZrCR3hSdcozkZNeRGkSaI2WR8+CIIxPC960Vj8lrwQADKOJIcd3oIDoYdc5ckHdgnovtfWNqxDPl0hr33Lox0v5i6kmWOhYLgphxB80FbpVco5DrRuMxVhQcGxvRYigE5ipbqdja3ISpqSmNeKgtFCpSm3zdmghgn+vFClAYhVL+s5wl0S9SNdcjwZkqh2rIV81243ok4GP6gUylrtdQ7My+Q91IJ5bpmKibWb01FKwI43bqeU2ceEYFZjTP6JWREizMJRk7z6II+IxWyGrH5oCzvcBoEA3trH659MYdz1Q7c71WRSbFgY5pO4OsMiLBqdnTxkgQ5oesR+o77lGZA+oHPUe1Emku5NSpMz4vDClnrsj9Msw6UsQ5b1yf6jjyNWMUXS+QOKseA+dJdbI7dq04ijnDrMK22Ymsoit2AHEC9wJNkODsdKYWz+HIFrSKlnYPr4KpNR0scCLr3opcuZ2n8rM9IEwBzacO4N9wjEUI3RHkOEZsKVmPLBA0F44xeyDOl+qOcx23n4lzjtuptbkhyZljojPLLHtRAzPeTIzmYXTUKdEmDQG3xPLPIcfFkx29+hW9j77c9I1sYXkxECY6uidGFoYK1KNERNk8oGjYZz3k5BybYWSFXC7EuEnn0Q3mkQkidC5slvbXIYU8FyvzTHCcpZJlo0UsyiDXMarBxUc5mWc4UxnTaY0ssEA5M5pmh7IVUjEj1KrVhRi3R2qyCbY03vlsArIYhIjJ7zZfsYS7eNDp+WNCPqlTpOTE0LwZItzkEtEkaAzeaa+6mY2+kVLFCJsag745g/db31XmyTybAWi6PDQnwmmcpIoY7zpGTT/NcZMSsdBx09NsAMWcK6RqEZQQ5NJjLMa0oomgxF3RerJyUNZOq6HMTD9YtINVAA20mAFNUCXP1Uiztykx4MNIquWPyOMJBs2bGKO/gX/v1VIZ2WswzJgT6QdiXN+mqHkAcl0wGkaDx4wdr/bpEXHm47LaVYiWZKLBQZaQ3JspzQPgejTHg0Vr1PPoVCR6H824iZG+rNHHw52ecBaXunTGHaNEjCDQEqFxoXogQ/lhZEINBke3sp8NoJgzgKX1NarsFRpp0JEWTI80GSJZ3WyRO3M8NFasNM+y6AhGWxp046wcOepGi+ybMyEAMj+HDPyQoSJeaDPGJDoT83mtjQfBLI0Xgl1zHpnHWdkZYnSpM8sBYKblBuk9qiP9oLdzwKsV+rXBscf2DQ7OLFpo1iLXbtSNdLiZsady8ijN7Jy6AL7PZdzulf/E4/aI/ZnGbUanMS2ibuTvrOroZrIbdQ0Go4Ne2jLMT9Iom1cDtfVme9vabbDtjAFt1UVeVVDpneqgsOrULLQTi3tIsYlYWZNrKjpaY7uNULTGnewWUWNRHbY2MOd5rNRp0V41qN2pQluLDig71zO6MVDi6l5UQmiW0cGhjqhZLWCkjZVEroNu9FZMMUIXc/kbonluiMs9GVlpdOoZ1Z2Rcjr66Ji8mMdNhygBNu1YsmSYwyufkzkVwb5Z1pZu5Aw3T0mS9UdmDs80Mmk0l9IdTXFdGwuP7CfVL+7sDrraFTJZLob5DHQzUki7mEGIOXWjG49cx9wrpv/MMcdnUo+YzexOJGepcY3aezo933OTs+cKQS3PaepIK1xllbTNqWhOOj6HuYR0ZIccVVh7NBb04T6nLUqHl4LdCzTu3MjIiIbBKDAacl7SIFJ9Mu0EONlEoYE+EHpVWX8FmVT2+jElwV5z7sVzuEpBU/EG76cbouY1sEgKc23M63qGcbvisgPbvKI8eEhjpJHrvCyfzPnH3Qhgwr9i5RovO23JwAZsSZ/IVqWyzWTJzAaOWP6aHmSLgjG8zQ1jQCR6zbgJrPqZKVICYOP92oLjIjMKjfe8YBUmVRKxOABlRA8XwTz5wMqrz7QDUMXpOQchikYqrH9OkBY8IaroTX7RcLLqc6QzRZDrc8+oXaYXnR+3gQbKMXNmSF/NyieGzKMhEhNsswd59K5eauPOcrSZUE0aoSjJUClVlJhTTKMSizJgnoXt0Ug1COFT9wpmQXOIzLrRan9zg5YeKc8jMWVnB1E2EmpGCvsIeh4ty6h7NCGsR+/bSMOYXkodsesO9UZ6JTVWr2OLBeoH6hhdH+7xznpEg25klIYsA/aRcU95o46hN8x7kLnzgJFzep2oG2ms8IAPBrh7bNUA89YQl9K4Vccx6sQ2LQ7QGE1iLiNzeEUmdByRJhSNUvaXjMWZGB0IdGhfvHoP6kYvKS16w4qM0JFFpolplJj7QEdZ7M0UDN5MrjKjJMHQdGQZo21eFMB1GHW+GjqzouRqfPvZyDSA6OAwz3ZwHjBPxqMWPB+yzgVmDBIYEKxy/Zh8Il1UVbdHDW2tsedrBIPqtXaKK51F5zpu06kx944RmUadbtRVNbYC7TCeB59o3JmiMZKXJueOnMkC0GiEyTPl/a1npuVhqtvF8yy51+nQCt4HP5H0PAxl/72nrJ9fuo4ybUzMGWZntenD2brR3lsNd3d6kh4W9YRFDLlu5H6m+8SZZOBedauvT/bsZU4T91zWAKUOzIJ3c8yy5yxb3sRiVtnUnJCf6kDAQKyAhljy3ew0c57qe4eUGlKibcDBoeoOPZ5P8r6MMtIQv1TGTd1IJ7PSEL2IlwIy9nyMMYrgRImORQK5aD9lAXJD7qNWZDZ9Rz0UHdcG/NlXdTYIIk4grZppPJay4PcMPY7JsItOjUAhzvQzDpHabM84L4yX7S+Xtdmzuotrh+e+6r5AszcLk+kXPIOY/8/UEILBBh3jDj25P/EGnc9ZBxadJSGCxDY0oYdupkiQYxFGCOnEzeKvuD/Pbdy5UQFz7nkyjq3n0bi32Cgq1jOHB6puFj/wopLlRjaPptxHqSM+sVpAoV73ZHUe0qbomF9Gih09Q1SUQelnqsYw8qLeDF0zF2rcnpQ/x7ijgRu9fTRQlVLGfirez4uGhCajO4VVvHPqfW+o5Bn7v6jRIN7YUEnKjEVRrhLJojHBqAk3QKTI2DyZ18PmQfOlvEeLLlbtiRWL0uh3CVK1WImF4qks5Zlyj9D7w5Vulo5GhZWlfvp50qBUGI2xQz7K0ahyTAK3SJBcK3lZlj8Ye7GoR4/rNfSLs5A6q6JqwQpSBuml9QERZHO9z6asXirj5sFH+o5FLIwWK5Xb2FuOTg8ajDQwmZtmRQCsR1c2sZkg0JRPrKZKSq2ueW9WTI+WAWlz7JjnL3qhmbtnnkbzAgsFmoY4jWxRvKTJqYHlDgrzBJqHTahkYrzIdbyfUISMFmTaIiTsq/UaaeME+zTaQoTIJ56GUEx4Znlw81CrE8b3aCMANN1IPRi8gJKvXJPCCy26j+gcUT3okUIa/MwJy1aFi15BPzTd2Jx73FZUic4dGtDqCfViI6Jb4rhNv3zScZtvx6IUXI8GGixfTN5Vi/JIDp1HeIOzTqlaUha61SmUDrBCA/J4YOvZRN3o0XlZ92wJIe/FqMds3Whr1HQpo2zWZ9CavmuERQvoxKI0lDHZBaxCaYa4RXnlOaGSoK9tRs3MoLIz5XTdaCuNgHC2blS97F5fVr40Y0OoxgVMlyzyZ2M0F+zs5vZmKDoV1MENafq27wjaLBIX6IDMg55F57ct8snGLRR5gonFGjd1o81DLEAi8hLdyOqVdOxEVokDKS304FXvPFpKJgL3YzZ6QmesVm/1JveqGyXa5WyTLJNB88Dd8cV5l7mS+wTgJRQyVqd04zhbeVOuDRRzt1rlXqIHZWyaQuHvLlFipbyx17DTG80pYLrRcpnc/vBokOn4SLsnyKWOsfVgOkQj0ewnl+2P6PuUTh2NUIYIiaVUsPiGXepFuOSM8DoFpM6RltkwbjoSQ99Zp/ifl3GbjSL68eOOm2MV/cMAAKNEVmla8tmlyJPYauact7xEU9Oik4Ju9D1M9oNdYw4Tc+ZG3UYgQRuVEWELCFj+mq1hsgni2SF/z1b1Fj0nZ64wUgIDQnS7O2T1TPYUBwXlbLui+aIzupc08OE9pgPrRh0hUj07tpnhWWLjs+AHnc3EA1kbWYvqeL9MOiBIxdcAkd+DZ2EoiOUsEHNGWLCEOIZtQehoIo6hPmFevtkIje2fzm3cseBU1gk/57jHxsbqMkDxPomws9QAGutM2g5cXtI1fJ/W3UtEDwJ7/lA4PIyYEEklxygOvfDk1ZIWY/rHTS/vW2KPNOUbKQhMBveS9qyO5Zv3Qo1bm2ZSd0m+Q1286AZAaMCoYpMF7AYLla9VcTIKTdYzrJ4MV+KqyHzhqiHioIkKzSKhmf5cXj6WRq5tUHpJYj4PaWQ0irMehgCSM/ljjMR68M09apYITe8sD0HmdJC6Qw9EyIfzw6PRq2teJjoCVH4eRjelIPTL2Dg9G9mNkVZvRJ5pOE6AaHkt1keItAOVkQk4tlFwNywL89DDTxpntlBPeK/suD2ZmCH8T2PcjLbRKGyg1DoqYZ5gpEllEqbdWBDPtR3rmaa2ocCEGeg8wEm5IHhU4zlQtCUCbVG6cNAEL2F0lASKXGZ9cP0GJoBvtih7B2RKLZMKdcyljNXjsjlCHEM2CkKHTNAx3p8rVO9r8IzHSnUEuqTzZKPbWU86G5vTQ5kFe7qOs0UmWP7ZKW/0Nl6K42bBHEYqSDFlzp/Kzdej6kSJJHhPuVh4IkZnwtmkTjLnirhutAiK0Vt4f1kqooumJie12ApphMx5MGdbRjdmDBFzoFlEJJxZvi6za9jAZ2yzQb0k5x3pXowWW/TBmBlcz9xbgXLqZx4dl9nzkmkHCgadzmyGn6UwBJpQ9qx2DzXZCkrV9/YcNDgI7tQZxh5RZLeEfJ6YT0Odag4hr453SYybOs6MVXMusU9VzE1kUQY1hlnh1unfCn48F5KULs2zdOONwENkzDwgVtsLhqNHNEgbboyEUEdaLjiZA7rOvP0EnQyxWmYsvGQ6qNFJRfoqz7vguMpExkJhiGzxrwylXN45Rso9iu35q5GSaWCXdo9FgNQ9ZlrbAwi8j50ZFjnMFlFjtD3KxQudsQptpuAM17UBUrK2YmG0xnEbyOHZvpjjtrVz5nEbLZGtMiJVm2wpOmBEbmRaWb4+m7R7z8kMKKaeJbDKpvgYaLPq6lG3iW6cQFt7x5y6MXu+xeit2KbmRG/QjaGQkwNJOs3n0I0yFtNBlh6l+oz1FULk3+t2nKZjoqVK2jQjjKyySv1kxVHsOafjAd9nDjxVt7LeBxmJLCjklT5P141epZOhe08PyNo9MUJ4nsadsU9V/lIARQzlU5OnMDk1CUigK2dREVFAM+USmjRR2hMzHT0z0oSc0AEteTeriMwLYAeb8WvFeBbPjvSPMyNI6QtaiTDSRkL1RVmfdduUzDVh5EBtHvmLBuVs8mUMMhb1IuQLn864ZVxexlQ90DWPRhYlTyiWoJZ9XatJomUO+WIBTU1FtDS1qHdF+9z4gaAHveZ1WFREqr1RPvSmirdGvWzek8mUY0zaNiOmqAnSVumKSd6zepS4F9b6fVjzY3kHDS9n8zHc4CJAVU+h9yPMGhghiqKJpuJVspK3sv64UUj/YMhcbq3GV8UaXPPZssuZSyjPo2fTQt8GyLS8tNPd5J0bvf/moQze3kxeVvROWVTaKEPeX8p7jVAhfqJxS3sEr+R0IcYtESk1ah0QmNfTIq70RMl7iUyM1mF7TebIIhBWlIYHr/xb59rz3DS6xiRgV3DupzADwulklC/XEPOZYj8hqzplDgvLCTFj3nJ8tGVF6CFn46cBnAX8cn+JosgaD+/sFebokKBRzSbKjMToXvVWItZA1wynQNfxQhQEq3K9rHlGEMyTaTQ8+91oHvIfqZ9ZOlbUlezfZJERA8RGX5I5olcvzpf5ij7RuD3ywFzajz3uTHXhhYxbAbznn3J/yntZNNJ6DJFVIDpIHGNci5qP6QDPcjjs3zJHZCBoCwiHdZaPY1Fk1Y2ZnoM0mowWaVE4K8DAcvRegXlWIaZsfhOdOGYQu32aKRhMHSY6h3lSfC69fRo1YRGn0DeTEccqYvsap7Q7W1cLWXieHJ9NWjpperZuDVhpVFJYCF5kjOAjS8sjgDNnCXNWFaY6eLVojD7HKathPtxzr+dO9dMZN6uBMt9mznG7sRzHbfqQ+UjMTw9mllejZOTVwLdVPebaMweEzaNF0SNzRCMsDtQIxg34+/+XafhOQBac2JkCQLSfqHtZbl4+l4iGpXDYu0hUhGOb7VyyYmbOWPGUCuoXgllGl+zstCi16rNMtDx85tRbfbbrbUZxWISIUTK2d6BsyfQSu4eOl+D4yBjwfFfTqV69OtBPLVKTZTcwknypjTsLnlW3yVkourGl1Ss/GvWR56ECH68ALjI1toCw4MxmY7VIAjaxEbPnkcpNmWAWwTd9Eiv/MlIn553oRm0Q7gWfwnr0Nlt0LASnkjt+dL+EvnGxijkdmwJKzda1c5JBCtOPJgN+Fv9mYySLhGvf1k5kvZgdGfWfgmApcii2j4NqBpYs8BSvtcKP7nBw8Mx9wkh5ZJm47eKOIJ7TXKsxbeTCjDs3PDxUF8GN73sJ1W/9thlh7h2mYJnb5NDZzyO+sHkF1ABSIXhj8SCQzL8drTKUrzfyML4uJm8dmwV35o0y0Mbv8RA1vZhp4vopj9sMCC+vysat7v2gsgoHDb3AIrxiEU3f+GUsuf4W3zhGn5HFEIxtp4/xAA9RscDfJ13HIntUcowiMRJmwIfV3hhOzzQlFsPJKXAERDQAYvUsi2rp56xE6UbNXIeVbiQ/aFjtTd6j7IniwRj23kdmGMReZtlqmzRkeMgGvrQ3DTWlxL4qNqjgiXFvum02o7EYWMn0+XGqHqNABB+X4riN/uGOFN+PPKgZBclGv20vEZCwrxqbgcbISTi8M8ZQNkrLKpbZ0u1i8GSrzpoSiZTLqBPYD8fYWjoP7HUXStYb9YQGshlNmQIq3utG/s75twPBAJrNuXnqAoWWVU09x1Pv7dRiem9JbbT7Ug1aRNe870bHIBWNzgszgKn4o5606r72PVOFvC8bq5s3m+Omsfdpj9uA57mPm3k8BsAyBzCb6Tr4DnPkkfJwTrihQ6cem9hzfTDKOVs3kjJJoyAW0vHk/dDLzuiYMjaL6MlczdKNDmLjuWP6JUYDzWDOeoJj5Nf7JpJhkUmiF3lmKbTZpuHBqZBpcK4OjowhpOvHK5yGPLvg4LN8L+am2vqnoW77i4DDQE2jbjTHhnvgw+/RETTXuBnpoJFIsHexjFvGrI6MUKFODEjfm/R4h/xtRtuibrQ5jtUtSTWMZ6dXHXSngR+PIepAI5J6iE4sMYAZqTHDnA5c1zeMyolutPyTUE1P9gXPK9UlnhvFgl7m9HZdw7QUr+7HqC8dM9kWS2Fte5E30sDNHWJ6mvqNOiwCWFZBtfODEROLTDr1z52yrPTKiKJFUth/0b0lXgCF5xiZNeE7fi4QIBmosLY5F/O4DVxZPjTBBNNUGGUL0SfPeTR9FvtYShl/pci7E8eoinDARjvZzlymELBKJdevx6ganNo8Z7Uar8yh91dTu8nPSPk+nULhHhl7S52TpNh6OyPde6aI7OzjwLw9Afs2y77kWmAvx5B+kKmqqzpH++TJfMc8vaxu1CCSU8tpB6qN5DTOaANlcoLdKcOWDyFPNZMnSAeCneO020WnW4qS3J8OlXieG4Y6b+OWAihygA0c+gjdv/5LyLm3PVgr6ZdFl0C1fQk++hv/As1LVwRP86I/ND3gvEhgulRBawubBZ+XW16wm1SUTuDFFi7YU8/tQeVqDU0e4T+3b352rq56lTJtiJ1+zqsEZH1dv64rY0CTfmWea4nYMYqXjaDQC2tRXKd0e6TGmWSZ/ECLaPFz/W6m0ax8bjQ0A01WsZORSfuM0RrrL9AAACAASURBVCdZAhq5zvRzpUFt0SOLdpDSNj01qREbzXcKRassAq75H8H4iO1dSHeioOlcZSELUrYIyC+GcQdckXG0zDduRi+ZD5rN42EkkoaeOYXMILZorzluSFPNgtZYSdqiR/JDkMT+sgp+yJrwugJ2LYsemFHI+zLiFnorEpG7U5WUOdLTY/GyTJELd76yyIulQBi1UX+0HVKW+mtjEMaDNE/OMleYEkOgl2Ut0Jmshqo3Tdf3qNWdJmi1FBSMaFTEDFpW6rWhMDAQmUTyeZZybeve6L2UHQtVXErjFhBm+ekmb0al2G7KfFqRMcAIccyL8wQIzxUXBpCuQQ+wyF9JIzZHoBdJ8WgW2TaNIMMrlIdq3rFQESOi8hyfgjAPpCMzmppt2RHTBGI6VMi3zOwtOhbIHsmCLzqVJIfOnmFBDAZLGAXm3na+bWAUGDC1FT89Pa16MFvRmGwlFklj1U/fIBbomqVj2E6hofCWO2dZkfNCjDs3ODhQl8ENDJ/CjddfHYRyXk/MdLOzSmCmXMXRY/1YubwrgblLbK289W4/brpu5SU2ahvu4MgkervbgnK7GF+ib2gCq5YtuRiHdsHGNDY+rQ6DluZL02lwwQT1MR7UNziBrnbJVbZy8bEENx3kNHVJBfLiCZlnxTQAN7gy0QAa/qSyMQeaRroBrMaeopOTE2hv61A7xPJLvYG80uclcuNR3ExehrFjLEpDw1ZBnRuB9DwT9OjfQr+qjGfcmR6kLUXGjMuhIRpg0TmCnDONW4sOnMu4HcwaOPX38SDQeRk3q9V65DIYXGz87UVpNGVD14WlSCjdl552j6YbXaxF6eAaHfLKd6QDy/dnSkKHLIT+g5qi4nMo4Emc6WOjo1i2fGWks3qFaCs4YjnkwRuQ8f6Tcs5qvTQajVLvzes9d44RVubraQTH0woMKBl1U+h9BrCsubnMn4C5mFMdC78wd4+RenMkWHE1sh6UNugsCYskekSGlVwzeX0xt8uBGiM33AOk5Hl+GB0KBIQaOdJxS5GX2oUZdyavisykEHGad9yxZyNZMbr33IEXqbemfyzibRFLcQwwqm6pCDGCLDnuSqOUzxmVdNBLJ4cWABMAKDR3L7gn9z11ahxNxRYt6MLCHkJjF0qmti/yyH5cj57e5P3WQiTRmSeWq2h5b9n0mSxdnc4sAiJzXtnaZ4VXuY+Mra2tIzirWMiLqUZM9TBnjDnCOB6mfRHo2j4QBhgb0bMegH2XUbrAVAw5e6yw65H5UKXZdGSWwWYOmQsz7tzQ4GBdJqh/aAI3bbwmgbmPYRB80q8ImDtytC+AuUjJ/KR3Tt9fbAkkMLe4Ek5gDkhgbvHWmIC5pZ2Wb8JoCT3haii70Rham2ipeiuaYcZV7CFHyh4p2s50s0JODmbMJDfqMtv2MMeFxgNppqTf6nngBYSs6lss3kBKlholShe1HHIm+mcNGRYpYo4ioyX2vjESYsZabJlAAyUaPW5szoqUnJ9xRyOK9GSOOzYutijPGced8dST9hwBrtPNPG+oIS8107+QEJ7RDebQEvwQtBktF54XbqCPhil7IiogrDht3enWHL+Mi7lJbM3BaBUjGcxvZP4SwTMjGPHfXt4/UwBIxmY9u7woDiOMIYeSUWWbf6N2Wg61VoisWN5noJGzWbVXkmUEM+4Vq3zIHFa5h1Y9lJwujz4T2GlkzlNTWPSExbNYPbQBwGYiywQIGs1ygBEonhx3s+VfM5eSea/ZlJOLYdwE0jIW5nPHVCdz4IikDEix9YCBKkaMGW2yyL5VRqbjgakpBOME21xXrH9g8+EpJxq1d2eN58lmiyqJzOmIMrqiR8oyLSdYv4GAhgCJe4oOo+igMgon9RfHZbrPqlpKVWBWuqYulf+14nuZ4jpeu8JcFLG9TBb8c/+QEq7rPJPrGsfJYknmUeIeDylP3rOPuXSNdSnO47idhnr6uJttz0oBFPEcDY5OYdMNKTK3eGbDme+cwNynIfXz88wE5s6PHM90lwTmEphbzBUmYK6jNRpMNGAY8dD+Y9rGxaJccmhac2dJuLciLJZAbxUeQzEBz19jRMWid0aXslwXyxkMlDTP9aVhHioMh8IbJgWW1lZg48aLfIfFVuR+NOLUsx16nMVnZmlMFjVhb1OW6WdFTlZRjB5oBVZNFiE2WpgVRzkf41Z5Mmd1kcedpedZzoob/fZmoVAJAQIrjwoI0+JS0mLE82/YxiDbLDmWk2fxN58/L7nPQgvMaQ8FLLzwUraYmBmbzLWNveoY+WLUlwUagpHv1F7mNEZHgBnHBJJZo5UgIhR+EYPenQS6N7R0vD2Bzgd1IHgusuax8neP2pKqGoGV5WYrpU3zp2LDZzoaSC2W2gFkl+tac2qq5i9JO6byDFpbWxtL6XuNhU933AZuKKezjTs6XGJU3eiA8d+kXrM1QXBOeOEba5geK59beybrsxyK+3g9hNjLMNK9FaZk6IMKIL1VgoIwl3uIunoFWFYr1wjfzIxWCg660WsRcMGwMJMV3bLqlVbxNDrNSJM9k26Ur4R5na0bna7MQjDcu1ndyKJtJpdKiMpFgGSUeLaJYUsgo8YLbdjqRViUMfb2o7ONTh5GP7nPLsS4tQCKVEkcGJbI3PoUmVtMy+EM905g7lMQ+nl6ZAJz50mQZ7hNAnMJzC3mCiPNMkuL4u+BChmaw8d2LmxjwvyyQAfMFLJh9EUNl0zFVG0hw0pvXkiDRhIjgArcSPt0wMSiEaFRbyj9bkYfqUVua4TiCKReNuTNZXL47HqnSvm4mD/DFhpa3VAArCf3R5BogM/oj15FdN5xZ8uEfzrjzlbbjTkwBrBDhIf0KacBsrCWQ5lAyQ2eei/JHmmMsfgWoxQE8hYVdbkpWLNquGrEB6pszAnT9eMV/giOSMUTQz8UUfJS/fZvA6UKkDLFJlipUltSSSGjYpM92ytTWpRFaHxWAVOLnGWK6RD8m3PBo86+SWMTczoPYpGhWDQpk3/IfnKZysixkqEBPlJcCTTpCAmti0JkxpwlH3/csTAQQRgLrJg8F2vc3urDi9sQfOs6JKU6VGjkGMyxw5/Y4oW5r0bvC/ILhXgYwbLIO3tusjCI3G9225yYh2h5c1pYxwuOKQ2Y1b+dsUD6Lts8cT1TnzY4f1w3ao6aR5RJ/yagY484Rugj0DfAygJ52XOC+0WAn/yd0UNiVsqLNHFGBFnVm3rA9raBNupoVvWNtGXTjeyFzEgk77GY4zaZGijPDQ0N1qVs/fBYCZsSzXIx7YYz3juBuU9F7OfloQnMnRcxnvEmCcwlMLeYK0zAXGuTePklET4a1XI4lmamlV7W2tKmQyDdkRX5GI0T40PO0Na2dquy6rQvsXysgqtVldVG905TY5SBho7SPENrCwNGlhvDXoaeA6KV17ydj7eZYdU3uTffQbzvkl8izzcqIaXIflakeZqxTQM6RAQcFOi/PW+J0Swz7vOW0+J5fIFeuOjjzgCXTzBuAQKMMNJgE9DDwjIErzIPQm+0wjLW8oFghm0xjFbr/dacNskCCgRZrOTIdjyyTgIYylTNFfCkLVaamkOOmgH8PMbHx9DR0alRQZaLl0hA6Inl/d/EiBRqo1HtrGWHPssjCaTXsqCN83Z1Oct6k+dLfhSjrWoAh0hczCFl8QoWAFKHACuWO22XgFL2RLli72Xr3Fu/sEm5r315VsyxM3pb3Cvswev5q7oprQctqwVmmzSf67iZo0oqHimciz1uzaF0EBWAqvRfU3pqc8zDdOAsusaaVtcDjVS+r0WNvGq0rEmLchbUcaT0QW/dxIiqrgkyD7x6uObhhQI0Rim3YkxWGIeVhOV+oh872pa4I8eidyEvTYVnVU7lPSQPU96TjAJ1aoQotPeoDTWOzUFE55CCcwHT3sNXo4FeiZb5gLqevLUP95WuDf+MTjIWgpmaPKX3Z79hVtNWGrU6rGKF6Tl1o1PMQyTR8+kY+cuO9fyPW+ZDemLGCv/qrBkaktYEEpmbTDTLxbQaznLvBOY+JcGfh8cmMHcehHiWWyQwl8DcYq4wAXPdS5gA71GZOtTQ136XUrlQmkmHstmRXqbGohzi3hQ4Nvf2HDeh4UnhADG8PC9Nro99txjZMA+zGZ9Gr1Lg4IYu85dCMr+2XvGS1l5cQgy5mNOS00ptcreW5lZnOUXvvxrH/jTm1hlV1KxjgkjNMWLkxWlFAuwa8qC8afBFO26nps4eNymizD80ylUTyuWSGsXavsLpsDTyjU5oxVw0eqLFWTLtkdygm56e0hwxMTBDexKPnCo9i20evEovjWvm7pjBbD1CBWhZDzmrPmq03tj4OBstyuY+MbqYvadS9RyYh+ihUnTt82xlUwJUFuChgR9KsNM7wOqeHrljFEKjmO5AEIN+dHQYS5cu0/w9la9TK7PUO0a/ZP3JNYyeZMGHORuYM2nA0vYF85piayjKmZE9c8b4oD71ccciJ3TYmD5xLcB+wB4plnex0v7mVLK96eX8uXN9D7OIiMypyFu+IzpIvseoEuc6FAMp5K0YjlOu7RnUCaYXdU2xvYRHlQkqqaOzc0X9yMiROgv8GdQzfCeLFptTifLIOhPoJ2BBIss89iqeXuiE0TWCyJg/aH2OVY/mckrNlcI+S8QxkumfqXst47CJOpEy91YhGk3kurMegNQX8g91ChWlOqntARnlwsZtUfmPPe7hoaG6VLORynabbvhsFUCpTE9iJt+G9uaFlfQW4dfqUvu5hOl6EzpaDJ1nf+rVMpBvwvSpcbR0dMKrnJ7Z3qiXUauLYjrzJR8PzNUxNT6BpiWdKJ7h9epy0IuHYWYKpVor2loXJod5jadcFVNTVbS1WmnaM/3UKh/ipeemsKzrOHJrHsUNq80Ddf5/pES09FOp4dToNNqWdmC2uLU6khyE1RLGpwroXDJfZUBRLLIJzy6z8wnmpidLaG1vWYB46ihNTiLXugTN+Ui1WMAXGy5ZzGqWlXIJ5VwL2uYT8zyDvpBgrlqaQBkdaG05D/skV8Hk2Axau9pPW4vnOk+XQwGU6clptLZbFb3ZP6XpKbS0WnRMfmozkyjV29A2zzyFPX8WgSvNsiOWkKexx2hDiK55JIXNt7O3DIVFyqLra+pNZ65F8PJ7zglNEJYg14pybpwqdclpjJpTJUaA0tyMDmUgoTk0EGahlWw0hJhzfOIkOju7tWAAe7XyXdSgmRHQYlFDK81tVTX5vzQqWeWO0RH2cOJ7MKK48HEbbSlYOQHkmqQ++bhNH55x3F7dk9HFEFXy/CLr62rl2xkBZZ9CK6SQ6S3HKpEeTSI9jNELziFz6YxuKxUjZZ1I7o/12ApGthexsYbxTQqwxBhnAQdeK+9n/V0twkVHg1IM3ZA0ypqBfqNlSmTR6GKMolphlpj3mTV4Zb6ZN8TCIc6x0+/Ld0ulaQWtKm91QFivNP2u0xJJb8sWVeFndp1VYSyVSh4VdTM9E+nQ9el5ebHQhldj9eIToTH2pTBujzbq3vaG3pGmbFFH7vlAPcz022P+bYhahuq53vuxLHue/VotR1fbkGQKaFjunRWliZFBrzLqfTIJfiUKRoeS5s5lqo8yTy9btIS6kf1X5TnSY00cPtK4W6LG0RHioD/QGG3dkiGg+Nufycix9s/zeaacRJ9ZKwN5esxVJNWRFHXZK9OlSbS3L9F9KEVVWGiJEWMWpOI6FZ2odFfX4QRodBAxgsuKoqxAyty9Tzpu5uNNl6bQ3t5xxnErzVIG2z88sSAwV6/M4Du//xIe/cYDaD9Hq6SGAXz31/8IbxYjSNpy8xfxpS+sDVQA3nLy4A/xXttjuPmqc3xI5vKjr+7Ega5teOSGaAjwzwee/338txfHpfMnrl17N770M5swM/Ay3hlZj2sKh7BvagMe2br8tIe/+b3fw6p7voF3nv9D3PLwn0dH++mAL/ul8b2/i4PFP4c7N3ed8UUWAuampo9h13P7UarZQr1p+4M4/MNvY8NXfh6r2ljZqPERRw/uxviq7Vg7+BT2jt6J++5slEN58BUcq9yIykfP4r1Rs7qXLNuOe+5Yelah15oGsevFYdx15w1nvK6cO4SDBzuw5YYVes3w4AH01a7FppWm/PlTKw7ijZ19WLNqAuNtd2D9mrNb/+PH38WL+9/Xrzc1LcetO25BN0bw9GsTeOihbvz4X7+C7b/8OJZmknnl2oEjb6KvdQtuKr6BP36+G1//0pVnfcfK9Em89uYYdtyx7qzXzQfm6tURvLzzVZwsq38G6zbegU1Xzy3fV3buxbYHbp1/wefK2P/EE2jb9mVc1/XxAfJCwNz4iffw6oEa7n34ejTXgVOH9+BIeTM2bjgdyNcKQ3jnlUlcf/s6DHy4F4dabsWO1fO/ztmumA/M1SozOPjeMDZttAdNjRzHOyMrccuGs+/LuZ45uv+7OFR4FFtvOjOgrjYdx+EDRVxzra1r/tQxiX3P7sKKLY9gTU8VtWIfnv6dg9j+3z+IJbPW4rlKZCFgbnLoCF7Y/ZYaiblcEbfd8SCW9567DBreKVfC27s+xFXbbsDpGrTxLWrlMex/dTf6x8tArhnX3rodG1a249RHL+Nw7WpMHjiOjV+8HR1nkMWeZ1/Fbfffifr4u3j57SasKA6hY+OdWN1aw5u7nsfm7feGB5488CTemr4bd209+6gGj72FE8VN2LLyzOCc1SyZAxbL0HsbAEak3HMsgyBNTX93oylUMGNEwosfsDG1UiHV2LDIVtYLzaIPWvSEVCMvny/P0Ap/HgnSqnYa1TBjjd7rLMWJ+Vccq+UWGQ2K9yfAoBeblFGN0qiH0rz/MfJj/e3UYMpUIIzFVhy2LuK4g+xdxuwLJwbauYybvfjCqsjkxDHqpbLyMvqUjTw/yM9Xo8hE+215ERrmKfE7Rgmz87mpqagRUwNANndqMLJPmhu0lu8jYN6omw2ROAaWPMeNpfxjMQdWJo396ozm1uJVLQ24cz0Eyi5zLnN5jVxoJMcrufKlrZG9RamtUJD12pMfMfgJYm3VeGVNv68CMuZEeZ4Uy8/T+KV0LXpoxjOrvjIiyIijzoVHkWhcW2ENq/yoi9Qn68KM2/Yp88TOZdwEZaobfG8xV47Ubo2Y+XvxMz4rtIdwYC5zZz37pIm8OWjIDJBnSaVRmw/LUyMIYg6eRbgsAhqdBczZtIXPMaj+maUbrReb6UauczpBspV8FdRJOwOuK8/Fs31hveMErJkTyqLgBHdKXdS9U1AqvEUejWoZ+mBaGDMUNIk61+i6jGSHdeu5w6RSN+hG78lncrRoXPbdAtvCI+9K+/X3u2DjlgIoovzFaLppAZG58b4f4Vu/dQCrv/TX8cWtraiVxnF8vI7SwHFMVApYf90GdLYBg0cO48RwCU0ty3DtxmXImujV8Vfxb39tEH/lnz+OVszg+L6jWHrTerQX6+j7aBhdq4t45v/7TYxc+/N4cPs16MmP4L0jw8jl2rBh01VoLZxC38FxjNfHUaoUcc3Ga7CkKYeJ/nfx4UAV+WInrrtuDfr3GJj73LU1vH9gDFfdtAZNrsFf+/5/wfq7fwY9XXW89Z/+MYY3/e+466YKJkptqJzYZ2DuliU49O5hTM7UUK7lsXrdlWgr96Ol5yrs/uG3FMy1t1Vw9J0PMDJdwPIr1+OK3iJODh5BeaKEwWonrl85idHqWvQubQQxWVNoIWBuYuIDvHGsG3fd0Ktfreen8NJ/+Y6CuWW5AUzWutDWVMJg/0nVYZ3L16A4M4pyaw9yH+5UMHfvtgJGBiawdFkvcrkS9v7ZH2HVXT+P4df/CGu2/yx6OuzQqc6cQv/AKKr1HDqXXYHuwjiODU7YJs63YuWVNbzykoC56zE+OoCTp4Sb3Y4VV/SEeS7l3sCuV7px/50Gho4ffRmHKrdh++oZjJRbUB3vR9OS1chNjaBt5XKIT/7U2DDau3oxMT6C6vQUJmbqaFuyAr1LmwPYH35/N/ZN3YWHNs9gbGg/Xv9gNR68rQt9QxWsuKKEJxzMtYwcx8ikNdvNN3VjaRdQyneia+rNAOZmpoYwODyNfFMHVq1YitKpcZRbKpjoK6Fr9XKUTpbR23t2g3FeMFfpw5/98SE89BfuQmttCs/94GXc/sWH0FGbwmDfIGaqBXT3rMSS9gIMzN2C8ZEBjE+VrWlxaxdWLO/CqbF+jE2U0dzeixW9xQjmumcw3NeHqXIdXb0r0dmSw8jJEvLlUUxiGa5YMXe0Q+ZkIWBu+P038Mz772LThkdw44ZOjB14AgdK92HHra2YHB/E8Enx8Hdg5couDB16Hi+92Yzb7tiI/MxHONxyC3ZcUcHoiX6cqtRQbLZ3mSmNo1YrYXS4imXrVqPlLGBnPjBXLU9j157juHv7el1nAj5f67sKD23NYexEPyYqNRSaOrFiRTcq5XFUKjM4OVxB75WrUBkfxKiMv2UpVi3vAMHcrZuBkaESenu7UDo1gsHRSeQL7VixsgN9B3+MgwNrsOmGDVi1ujNE3aZGP8Sz+99BT9tGbLtzXQOYK5zsR721F/XJMV3frM4m4y2XT2K61o7OszSeXwiYO3nsIF4b3IiHb8lqFv+9Oo3+sQpyM2MoVfLoXbES7S0FlKdHMDh0CtVcE3qXr1QGw9jQCUyUxJPfie6mQfzox+9jy7234srVyzE90ofxqSqKzd1YtSL2/qvnJ/Haj59F2w33YtPaJUBpGqV8Ec31CobHc1ixrAX13AzGRsvo7mzF2MQEypOiu/Po7lmFzo4CFMzddzuGBsexbEW3Dvzk8BCW9CzDT14xMFeaGMZEpQtNJ3YGMHdy8DjGSzW0dy1DT2cLTg6fRK65hPHRArqXN6Oc68TSswS7GZkTy88ohV7EQxr5egPuSFmzv1lUxDy6RnuLxSmykTi51nLLMoanaVE3RK1AQfiOU5l0DG4wazn6pmb1ZNOIInALPZk0F8oiNBqtc8pZoAWyHL5SQi0alO3npO8ghpMbUGaURgooIzxuxsWxZwo00JN+sY6b0SjKyYBabOZOmbOyojRyFtqlAg6npYZiA15MJNLHvE+fz2UoDiHydFqkRA5ExgKe5O+l6RJaWls9SmatLmz92VpihVRGxTQibEsnUNH0WjV2DQT4ArEeZBKRdaqc3UPGMtu5E6tDktLJQigEExoVdLCrxr+XgGdumiwBM/rjmuI+IlWUeVT6uTssdO9kytCzMiwrcsrZp2e3yK8gRrr3N3PgYLllGcqq0vcy1QUvqXF7AQsH6IzkkNpoekbmwfJUCbpIEWaF3ODYCeep6QWRFKNvpFHKv5u9ubhWrZTqoEoN5jwadZBrPoI+czSQ1q22qFfelOcQ1Cj1NRNN9NJCga1u35lDN2aIRqSUki0xu0ed5A7KmBnxjlVB2UTetgTZCpSnRdDdkeKR4Wz0j/qe8iRV2aKTpFXSyeIsAwe4Rvk1mj1/DBibfpb/Fmvc2mdOhCSH2nx95uoo4cV/9i+x6he+hlf+9Xv4yj/+Igr9b+JX/9le/MLfeQwdlVexe//V+OpPX4/+94dQ78jhnW//NvIP/l3cszHCuSyYa8EQ/tNf/ve45zf+V2zoKuNPvrkTd/+Nu7D/X/8GJrf9Ih7cuhSYGMJUPYexN5/B9wcexN/8uWH89v/0Yzzyv/wM0L8Pv/vadfjHv3w1Ro7+BFPFFTix+0eobf4Sruh/XcHcqqM7Mbr6HtxzY6RFRjA3g1e/+eto+an/E2uLL+HAsWtwQ9dRBXM3F36CH/VtxKO3nMSP//l/wz3/4O9g7KV/i5V3/xIOvfhHCubG3vgxnhjZgs9vncBTv/cCvvDLv4D9f/B/Yeiqn8VDW69A55HfwgvTfxkPbT9ztOuTgLlrvvwo3nt2HzY/8ABG3/oxWq/cho6mOtDdi5GfvIihK+7H9SNP4vWx23Ftfhf6ltyBrdd3oTp6EN9+vhlf+9J6/OSpP2wAc+XJkxieyaG19D5eeLGOh396E8qnZlA7tQ+v/qQbD31+tYO56zA8MIpiax5H9jyN+rqvYPN6OzDOBOa2tryHP3rqI9zz0Has7mnF7ieexTVf+QLW1ut4+7Wd2LD1fuzd+SeoXfMIrl8xhD0738a2Rx7DkhbbHVkwN3x4N94vX4M7Vpfw7Scn8NNfXaZg7s5f2ozX/+hDbHnsFoy//yJKq+5CT+kDfNSyFdtaLTL3ta+24qXv7MWG7dsxcex1TK2+B0tHduGVd/O4b8cWdLaVsWvXCB58yEDCmX7OCcxVRvH8zvdxz+duxYevPoXhJbfhuiuH8cZr07jvgS0K5m7bcS1e2vUhbt26Fode+T6qV30NW27qx8tPjeDmm9fh4CuvY9ndD+LUiz/QyNzKvu/h4ORm3HBNG/btOYz77t2AH/3ZU1h+/T24/qoedHacOdK5IDD3wevYN7UFhWMv4ubPP4DcT36kYG7brYN4/unjuPX2jRj+cD+OVG/Dbctew5NvduL++27E1NDb+KjlFmy/ooSBD8fQ0tOKj3bvxNqtX8DUyV3Ys78NO+69Eb3d7Thb/OjjgrkHt9YxcGhUn3tkz1NYcfMXUZt5Da++1oTt921CT28Vr+x8D1tuuQbvvv4a2q9/HKsHvo0Pig9h2chTmFr3MG5Y04SXd+7BhjtvwuTB5zHUugPXtzyH3cMbcefmq9GxpCUYUcfeehaFdXfixBt7cMtd96DeZJG5bT9zBV5/8RTuvP9WHN23E1ffcj+Of/AS9r6Vw4btm7Cm7RCOlNbj5lUGYOb6+aRgrj55FH/4J7ux9cGHsazpCPYdLOKBHWvwws5duPqWO7Ak/yHePFDAjodasfu5ady4aS3KM3l0N4/iuz98F3d9YTuWd7SrkyFfbMLBV/ag955HcW2bRYWrwzvx4jtX4b4d1zQM/9TgYTy7t4DHH1mDWtMAdr00iu03r8WT33sG6++9H8sK72DvgAOVcQAAIABJREFU3gLue+gW7HvuVWy9+xY8/cRePPz4Nr3P6zt/jE13P4p39zyHzdvuxu7n92DDttuR/+ApBXPbr9qPF9/uxM03rcWbu9/AzZ/bjref/D7Gmm/AbZvXYerku/iouAU7rjh7ZK6zXWhjXlTEm80K7Us8tqTriZGiUYnMKW2URFLbbJ+pIe4lucXQVgqdF5MQgGAeYYsc8OA3Y8EiNDRYWMhAmjhr9UtPyDcj1sCDUqU0N8Nc1jT2NX/D+f/6N/c4xypsmYieG+dmwDAXxwoAsLAEKZYsSCD0OnqzNS9srnFXjB54UY5bqXlW0ETmXQrFCH0pAgQ7a+zflsdDOmAAut6agNRFpdZ6o2z/cvD8E0BbBMYq65kxbIYfaYkC+Ow+BmIYoRMZa684j2gpHZYN5L0Igka9NN+SjZLdweAhKq3KqA4KWy+BAubRZVK5LPgj2Ui2bhqboFs+EKNfCrL8HWSM2eIbpOhpCfggP8/U9Ib1zB8MERwveqH30Rw8OkEildRGZ82nreBHNTR1z0bkLqVxMw/N2jvkcPLkMHp7Vig4jVVjiQ4izTdWo7Q8XOofKXyjUScB+jq/1j6FRXnks9B3MKw/FlUyncYoluR8ZnPnZF6lBYE5gGyNWg/Coudd2ji5Lkjj1u9JpMpp5ao7M7qR65G6kRFfAnmuNa5vWc+yFmWcEukO4NDzWrm3sxTkWA3VjinduwSjzlzggW7OHysSZQVQDMSxoAp1I/MWKWPRjYy0inzONm4WUOL12tLBddLHGXdueHi4LoLvGxyftwDK9MBu/NqvHsB9X7sa/XtexL1/6VewrvgufuP77fj7f3k9KtXD+PZ/OoSv/3d348jBA3i/fwoTb/8A+a3/Gx7PUPzmA3P3/s0H8O43/19MP/D38eBN4m0/hD1vD6A+egBPfng//o9fmcG3/9EhfOmfPIbm4X34lX84hn/2zbsxfegtHPiohKEj76F3++exfuwN/PBYH1pOrsdf+oYZCPzZ9Sf/BnsGrkBLM9A104mtP3Ufumu7G8DcbZ0f4o93TeP6tXUM7uvHg3/1z+PIk/+mAcw9963fxcQ1WyCkq+N7n8P2r/8yjr78e9jy+b+CpUsKmNn3r84TmHsPO184jN6uVuSrXdj0wHrs/89/jKEly3HDPT+FjUsrGDq8G2/3FbBi+SpsuHo1Dr/5UgBzTx4ooHXpVfjCfUYvfH//c5hc9RC2rKxg7w9+F6PtG9FSzGHFxjuwrn0Mhz8cRLkwhvd3TePBbzyA1tIoXnzydVx/z4NYscxplndch6G+wxg6WcLksf2orfgSbt9skaCzgbnv7l2On/nCCtRrU3jhe6eDuX0vvYRb77sHhXode3/0h7h6x5/D0i4z+QXMPXWggrW9xq3uXb0ZN6yabABz237xDhz44evoWn8VyuN9WLFpBwqDP8GHGTD3lduP4DsvVbB580qUxgZwonIrbup9E0db78NdV5dRmRzF8+cJzP3pt15GzzUrNWpZbFqKTbetw8t/+jS6b7wenQAOHzqORx57UMHc7Xdfj1defgM9K5di/PBHWHnL57Bi7Nt47sg6XL2mC6NHD6K26jF0HH8SrTsewdAP/ytq14ixXcXhA8ew+Uvb8cYTB/HA43fg7BmNC4zMfbAH+yZ34NaeF/Ham124dc1HeL9yL27pfAr7xm7HjttWoTb9Nr777TF87nNVPLN3Kb7w6I0YJM1yZQl9hw9jrFTD+ImDuHrLYyiN78Vg5+24tXf+hLqFgLmnnngGS3oMDM1MjmGm5xE8ems1PHey7ydYtfELyFXfwInCFmxd2YrK6BN4ck8nrlnbg8n+tzHaei+2tryA5w+1I7/ydnxxRzdKtUN45kfHcM365aiVDuPY4Drcd/27eHXwFtyzNdJ067kxvPCnT6Pz6o04OfABurZ+GVtWHMMTv7UL08vbsePxz2NVsYZ3dz+jYO7dN3ahbcU1yBXb0NXywXkDc0/sGcGaZUAhtwQ3bl2LE++fQLXWhnXrm/D9J8bxtZ++Efl6DS/8+EVsvvc67HltBg/dZ5Hz3c88ha0Pb8Pe5/Yhv3QF1q69CstaxvHd7x/EQ1+7D0vqNQwc+wAjE2X0v/8+lu74Crb0uAFx9Pt4qW8z7hV67dGDePv9E5hq2oi7ryvPCeaee+FDPPDQJtSKI3jue2/gnkfux/4Xzgzm3t7zA5SHBtC1+Wu47qp2KM2ytAO9o9/B0cJWrF2ZR9+hD7D8gc9j+rmn0X3/o9jQUkP/4f34YAFgrqtdeirRc+pUHrMk9TBmpIS5XtqIWsq3u3FuQK+oxq9Q6sTIaGmR3ldV7/XkZeLdW52NUDheUOOZRpMZLFYIIFvGm2BLWgmJkZEFg8HrnCmOQY95tlQ2o4Kk/sTqjDSYIz+NUSnmavEvHB/z6+Yet7UcIPiU9zz7uKM3fdHHrQBEipNYr6syq3M6pZE5ZtYLbha4ceM3fO5REAMXRk0UI1x/HChX1Bi0j0KfNi+MwKp9WXoYaYchIpahE0ZwZLRFAzZm0Go0K5NvpPrQcyMDuPLoDsGbOhJmUSQJJplnxKiKlemPtH6uA41g6Hs3timwyIYZ/NniPJkaJCFKbc3d5Z1YOp9R5AgMGumC/v5OzROAIT+yXy+1cTNyacVBLNLD/Um6rgJ7p5HGv5GKanRDRp9Z3ojAPRsh5RpRkKcNwm3fZYstGZAnp9HAYGZAIReTjogsG4EOBequBmp2XaJS096LznLl+Hzmo7GdSxaYG5XTqiCQHmrPzoB9d76I7mWvw+z7cS0SJEXwZ43KzSHmBWj8dwPABLcxqsw8PEazmYdqUWoHwt4HlJG8UNRqEcedG+jv1+Bfv9As5+kz9/q3vofyTz+OO4rA6NF9ePWDHjywcQL/9ulu/M8/d2UAcw8/1oIfvNKLn/upazH4xL/A7t6/vTAw1zmDP/g3T+KRX3kkgLn7bxrDd37rh/jK//gzqB9+Gr/2J+sVzH3nH36In/qnn0eTg7lf+wcz+L//YDV+9e/ehBNv/RjHWm7DupOv4/sjN6L+3Pfw1V/96wq4+MPIXG93EaX+P8EPXtmIe7cONoC5h68dwD/9l2X8vX90M5q9gtDe7zaCuVe//T1s+LkvY63fWDyiL33nd3DTI/8DxEg4f2DudJrli7//+yiuWY8jQz348ldv0ZwmWZRHDz6Ht2cexLX5FwKY2/leN+pj72LTYz+La5dW8doLL+OOe3boqN+cFZl7/ZkncO2Dj6KtcBQ7f+997PjGAzi5/wc4te4BXNfdCubM3XJbDa++1oH7t12Jobe+i4/waABzM7kP8dqrwN13XK3POH7kZQy0b8X1M+/jibfW4SufW3IamHvr5Wdww50PYP/Lu3Cbj20uMEeaZWVyBD966iM8/vDKBjAnOXMDz/whlt7657C8yzzhJz7c2wDmvnbXCfxg70p84eF17ozJ4ejbr+DEsntw5/LzC+ZIs2yvV7H/uSdR33Q/xl58FZu/fC96/GSTMQqYu/P+jdj15B7c8MjdmvenSvzon2L/+N24daNRbJGv4I0nnkDrjscw/uS3sOyBv4iruv2QrYzjx09/hEc/vyWz2uf+dWGROQNzQms99vq38f+zdx3wURXd92x2E0joLQlVekfpINKlKU0QQQFBEAsqdrF3xa7YPvWvoojSRFEQERAB6b0jgvRe0gjJJtn2/52ZN5sNCiyEkHafH1/ae/PmnZl9d87cc+89kOAFil+HplFLsPJwXbRqXA7e5L/xy68p6NzOiQVnkLny8cuw09kE7RuG4cSWuQgp3x5piZtxKuoq1C54dumx6XEwZO6/ZJa1Cq3H1oQrcW3jAojfNhspZToixL0VMUXqoW6RgnCnLMamf6qjUT0T1GdDwpZZWB8ThZN796FVv5tQJvwI1m5MQctGJnDXBu+hX7HyDDKXuHsBNic0wdUNi8CXuBuT5nnQf0AxLPhqJSIqhMDlaIZ2baKw2yJz9pAk7F67Ervc1dC8TsIlI3NnyiyNXATOw/hx9jH07NcEYV4PlsxfjeatamHZ6ji0b6c9z+sWL0Sj1u1hs/ngcZ3Ggrnr0KxTfSyevV2RufCjc7DySG1cfVV57Fy5GGm1OvnJnNu2BYvm+XBtpwaqrbSkeKz+y4mGld1+MucJO4RVS5xo0bAcli8/iGva1TwnmfPZXFi74E80uKYTdq7+DUVqFsCWzWXRvUMtTeZSrkZZ589IKjcAdczwhLixYe5ylOnaHhW8wZM5ZrM0RY+1zExL8Jg8hB9PI3E0C02ziDFprlV8k5U0wFrFq6WSSUZhvqr1vVWQ1siRzA6v8uIZb4zbrWKc2K4iiixUq2KI9MLCkEG2l559Ti921PvCSkNuPEKUsOk/asmVSQmuFztWDTw/4TDyNXoY0wmW8p74n9FknUtf7Jj7XnS/La+migW0pKBZ129Nkk3MjS4Ibr0/reQdxtOlZIZ+T4UubszzSR4YK2ckt0byZuRqKjGMlZXSKGmNN8HMMSW6UqUftEdWSRdV0Ku242qxq2SGuhi0P9W8RXoCvREmUaP28up4O9Nv9axWnJxfBmbJEAPngiJjpmSA8ipYNebooaYHWhWm5sKeBEtvNphYLpP8xcgl1d+IqVUHS3k0rcPUtjPJcwwObJeYmngv46UwRDAw+Ya5n5GaKvqsSG/u67fDQS+TW3uquMng0El4FDmzMpkygYguQ6E3QHViHB2nx80ClpJQY2nVjjPz28hgTU0+4z3WyVe42aTfb5y3Zu4oeXFASRL/u1HNDRbUZqZfnVDFlAxI9+xrYsT7G++fn0j5Z4AunUEvdPq7kd5iXS6EfVF9YjxqaKhO+MF3lzUH+Y5h+zoWUsch+9+jVi1Gv3fZeidmSEoS8I6hWiJQXh/4eTB4pxey14oHs7lnvIcmHtHEy7Iv+jPLMbx8/VYJUAjayTjnOT1zPjgxa9Ii9LilmxoSb1osvnlvBa4dcgV+/DMjmevWIxo/fL8eEaWLIvz4JtibjjormQuHG7vnTMCiQ9EoWsSHY9t8GPD89XCvnoypK4qhebcWiFkyA4nFo1HIeQybY9rjsf8gcy+/WgzffLwF5WqXgi0xFuU6dEHl2K1KZtm44FZM+u4o+o/qjtKFtbFaNfN/2BRbHgXDQuA9cgRX9b4ZFQpuzkDm2lU4ihfHbkWtehEq3qdz59Y4uPjTDJ65tBNb8MvMPbCXsiOicCl07toKm+dkBZnbhcXLD6FUMe35qlz3Suz6dQaq9OqLpJ1/4lToVagQth/747xIS3KiZO02KHg8XWbJmLkmVQ5izfoYXNnQjR37K6NZY+1dOJPM/b12IeJ9RRHicyJujxdNOhfFn3P3oly1iihYsCTqNyysZJaNGxbB8j93olCxcHhO7UdoZLpnjh+2v1cvRayvABzwwJtaCA1bNYDv5HY/mQO8OLh1CXbERaBohA9xMSno2LE1Np2HzC3824cKpTwqti+sRD00ruLJSObuvRb7Z/+AhCJVUSDUjsgqDVAwaVsGMte3ewlsX7sG8a5wOEIcKFurIXB0bZaQuVnTVqFk1Sg44EVSsgON2jWB5+BGbP7HiYhCdoQXKYcGdSromLnWtbBswVLYixShuUXZSnVRIToNa1dshjeEsr4wVL6qAY4umatkluXTNmH91hg4wgvCXiAajesWzzIy53YlYMmc2QiveAOaNXZh8/KNcNnC4U5JRelqTHhxBItmb0PRCrURWTIBhwtciZqejVj+VxoiS+qYyHpXXR4y1zDqbyzd7ERUKcB56iRq1O0AWwCZY8zp+qVr4baHweazoXytlog4MEMlQKlZeifWbfeiRZt62LV6GWJtBeDw+VCm3JW4IuoAFi44iFLRtVH/ynKwe51YMX8NqrZvh8hQL3y2VGz7ZToKtWqD3bN2odngxti7YhnCrmgH+5EVyjO3d+d6pCW5cMJVBlfVSbxkZG7+hgSUL60ToNSo1RDFi+oFFGWW38/eisqVSsHnOo3QorXRuG5J/LN5BY6nRCA0JBmhhWugQQM7tq3chzSvB4muIrj66srYNG8xUktVxJU107Bm1SkUKxaB00ePodQ1vf1kjvc48NcKbD/uRdFwB3xuF9zhNdGqbiiWLlqPsBJFYIcbySGl0brB2clco9aNsH31EsTYCiHc50HCaSdatemgZZbNW2HP+kU4HFIbdQpuww7n1WhW4yTWrNsJW4HCCAkpjnrNq2L7nGUXTOaYzdJIaLgwUAsBK87BxJGp4HqrtpGR4vh3bk0iEhPwb8nkTLFaRdxC7GqhYqQ9gV4MI2M0iySTUMBkm1R9yhDcb8kkA8mclag7NdWJgsz8qTbW0+Vy2rumGJ21yDa73Fb9uoACxIYU6h17nUQg3VOYns3OeO5yXb/96dcDYxbTd/lVEhxTFsLKNmlkVyZeKLCUBBfMXJAzuYnC3pIHUjqr4i4pBbTiEVUR44D5kZ4wJT18UnvA3P5Cx/4seibxTIB3zZ/swVq0pi8w9TonMG26itdh7J5KjKE9k9oRpAseK+JIMsjFqElzb2KLHPoaM1fVM1LWGUD4eTMjteRfudjWkkwt69O4WOUWjJzMn1jCkE8di2RSxKs4UGtT87/mpd/ToiRq6Z5BJSW1Nk5yer+Vh9+SnhpSFEhk/SUlNIJ+2bbetNHeZS291Z5a/o7Xcyy05FKTsMD5wGtJnE2heDXelqxWS8V13KyRhRsS6M+8a20wqDMsJYHJeGlIJt9xfs+imk9688K8X/l9mlvLh00tTCN7NARJcQ3rc0Q5p5FZaqKYnqzJlHLRmweWfNJsllibZClOp+UVtGTopqyIpbAwMXemzAr7azbu/GTVAlHHHOtkKOkbN4Hn69IifC5/v1Utv6zrty0uLs7HIpEnYpPOGzPnJ9b55JvFP09F5S79UDE8BPHH5mHdzpro2Fp7mi7lEUzM3KW8X15vK3bXCqw7WgfXXlMMnqSjmL0oHj2vr50lj32+mLkLvWli7Ar8c7IGGtUsBa/jIJbNO45W7RufvwTGhd4oyAQoF9HsJb3kfJ65S3qzy9hY/J5fcNDXCvWrWt7Wc9w7mJi5c3WdZG76fCf69qx+GZ8wd9yKseKFw7njzYWq7rOS6liZ+kwKbZONT8WIqL9zB9mlAvBNVj4TT+GPhbI8fKxdFhpawC9VUhkK/Uk0THpCLWYzZI/94AKbCwIuuvyeECvlvNoVZ0ILy4tjZG6UVvmTX1gB+ybOzxTspRQ0sLgyFyRGnqR30S3JnJWdj33RsSM6oZRaaKo6YMZzd4n6bVKqX9J+aw/Ef/c7vTaZHkN9uNKYnCQ8oEiy9kSZOEETJ2fkoNoz4EJomPYYpNda0zFP2mtkxemZ+mqW18rEEjHTpfEwmEylHFxdLkATJx462UM6UdMexXQiZORpgZ4ek1qe40VJKdtX3l4r4Y7aLLA8r0ZqRg8E2zBxPyR4JuZOL3KtJBKWR5P9Y5sq2YMlCVReFd4voF6ijiHSMj41py2Sp2sbpkskzeKcGPMzZuauyglt6vBR1myVaNCyPr1Iv5h+m3nPZ8yufpuMnRxnvkP4T5fQ0PXhTGIU5TW2PLnao28RORVbq71mfo+uv1SELgGhparp9fb88byWV1NhZxWiZ380UUl/N+o6gdqDbGJozbtRzS/Gdlp9UJtXViZNI7f0b4LwHWh3qM0FlitQh+XF9WeLDEgdqz4bVq04hY/1OSNZDYzVVCTLmp9GBm+uVZ5Al473058ZHX9s4mJNbHHGmp3a051x08KK3LQ+h7qGnC6XYCTa+t2oZeaXq982ZrMkmaNn7nwJUHKHeb50vdy1ai7mbYyDw8viq4XQ9rrOuCL67NkBL/bOQuYuFrn/vi4l7h/8ueoAChQMAbwORFZvgDoVz14aIjN3v9RkLiVpN1at3gufzQ5fCFC2wlWoWaW4P9FGZvp65rXByCwv5f0upq28SOZ8nuNYMn8pSlTvgPpVz10GhJgJmbuYmRPcNbpouI7VMYt1f5IKKymK2tW2srxxgWJ2/bXHLD12Q8VIBcRZGE+Yqemk5TeWd8OfWVLv7uoU9HrRZMihlqZZsSvW4xgZnk4uotOM65gPK7bDkun5szZaCTKUR8UqSM7rKBNURNSKazJxNTprnU4+oQiMtUj21zjzx4ilZ7rLsn4rzNP7raV+Z+m3VaMt2H4b6Z7JXmqSbugSEHr3XHlBTIHYgDTnAQUe/KnyuIA10ktDHB2hLFacLsHVNf+0xFMvgNPb9xd6tmS0hvyZmmL+JBnWotHEWOrYSbOITPe0Gclk4LibrKQkLLreFz3GVoZEeg3UuKcnPvF7KkwogJXmXm9wWEWkrXlp4ib1poOW37LQOb1zxrNsYje1hFTLSc3c12t57YHWcj8jf9NeKwt+f9ZWQ2iNJ8a0qYmwdc1F9pufi8BsoP6YU/PMZ+03F+6ahGkpbXD9NgldeB3JiZl7/rhGlfxIexpNDKLxPvk3jqzsrJoU62y4mpjqgtm8XtdQ1BtR5vOu32t6zhuCZjzuJk7NvBM0yeS4mDqC+mcVh8sNIut9kkGybsW1GaVDepytJlLK0602AdKTAZnn9mfD9Hst9bvRkDX/RlZAZlM9L/Tmhumbf675ve2WYsWSreu5w/en9j6bwvYZ3sn+Oof6/a82bKzEVkb14N8IM1lAM9XvdE99ukrg3P1WZI6Zu2ITUoKqMxeciZSzLgQBIXMXglbOOvdSk7nL+XRC5i4n2hd/r8ySuYu/c96/Unvm0usmqYWqKg5rFgPpqbeJhklYYRbpXFBwgRIYO6I8Xcprp0mB8poZWZklXTK7tulB9HphY+ROZvfcZEnjvZVsjRnVAhaL/gUwPWeUc1pJOFwkDiohBBdpOnZJExe9WNcSqPQdZhPfpD12TOKS7ikxSQBMjSe1MFNZ7nTGt9zZb5OcRc9xjhkXaIZ4Gw+XkVeZBBDGqeGXL6pU+aYNK1OpJSc0hJF/NbI1jqGeR9rjqmOGjATRxKKZWESdDdTkojBeGJM4Ij2Tnh6HdKme9jeYrJfpHdT91FJM7VkxEjwT82fi9DjH/CVUrGQtukiyLmNBD5zxYBvPgyKYyquqcTBSPjVHLCKr6opZBas1pzPZDy1pnx4M/5wKrE9nYg8NseUCXHlJrfvxUpKp3NZvQwJ0ciJdXsHE3OoYTUoptWQ6Q0IOa/NHbyhpohdImA2hNNkp9SaDflfxd0bKq5PPMG6UiZXs1kaDlkgaabn5zJu4WUM4jXfavBv9700rg65OIqXJv5GwKy+dlU3WeK7Ss95qEpwuG9VzznhgDas36gYT86s/V5aM09oEMpttpi3t+U3Pgqmkv5xDVvF69QzWRoOZy+r9bn1ejJpBbaApb6n1OQ2oHWrKxvjfjZbn+Gz9Nhk5DT4mLtR4y9OTEZ2/3ypmjh/G4ycTUbd2Vb8LP++b8ZzzhELmcs5YXGhPhMxdKGIXdn5e9MxdGAKZ98xd6P3y0/npdebMgtxa7Cryo+Vsmtjo2JRAF7kxtFoCFpCG2oppMvFQer2anj5cZ1G0ISUlGeERhfROvBXjFiiZMpkRNXHQ0kzenxnhwgoYhYhOFa7Sc/uFgpqzGcJliJnfi2h5DEx9MLMYN7JJvUueXhhXL0z0jriRJ+mdaZ04JHDhYRZspuZXjuy3lWBCSVWVzM9kUAxI4pfBIWrqyOm4usDyBCrRAePhzELceIasBA0cF4O7WVxqWRfH3EpwpZJW6Gyoivxb3kAz30zyEjMOOlEEs1fqlOk8/NkiYQOJvM5uqcfRxBYZMs/rTTynWuAG1H7z10/0MyJNrrRX1EqAYi16dbyQW80KenA53wxZ1R5dy6NteX+NlJnEznhxeLFJbW8IpX/OBMSEKkLsJy96nDIkSPkv7UpW9ttfU43yWE0CLrbfJDYpKc70DLiWBFB7P7Uq0p8xMkCVbdL+G8+YYbEmdk7LMvX8MDJA9e7xqwmYBZXeOi1DNp4uFetFBYKJow2Q9RplgL9d692n52xg+QTtoTXlEdieThxizQtTosXaXOKc5WGycqamMf40wl/uQ3ncLGKliJS1+ZL+vtT1PvlupNxZ7wmEgKUCWL4lw/SwEjmZZCZ6blneZhJeK7GLP47aZP204jKVx9DadFCfSSWZTn/nnvluvFz9tsXFxfqYKee4xMxl2xqGZO7Q4eOILF3Uv0uXbZ2RG18QAkLmLgiuCz5ZyJyQuQueNBdwgZZZMqW88VZZ8SSax6VnGzSLHUtyqeVgWgaoyxdYsWRmF9pa3Cub709woBf+htwZL5xJ8GBkcBnrwRmvoV7VBWa0NIsnlZVS1XqzCvEqGZD2rPnlaJZHRi0+rN1/vUuvPXF6uahj5UxyAbXos2p/qXMssmEWckZumPP6rQl5YDZJQ7w1rdYxX1z4+Qt3W7FExkNpsNPJa0iirQmhJ4XyHPhTo1srRbW7bhW1VpsALiaZ0LGFJrZNk11T+Ds9Fb0ZJx3zqEtdqLniX1BbkzogsY1ZtNMfli4H1fPRyBu1d0ZLGtWi1Up/r+auRYh4b1NHMTA+z+8V4MLZqlFnyLvfw2t5UfRcsSSxJh7UIv/+57Vir8yz+qWCRmJsfZZIGjkHDZbaa6prmfkljFYNNpOExRARTWytYuO5pN/Gk688cJZ028gRTZZb80pTkuqAmEX/O8DK6Kjr6wUWWdfeOsqTGedqPM5mE0BvEOh5ZrxzgRJWJcO1xtVsWJi4Sn/spF+GbhWwN+/GgBqW/pg54161PLKm9IsZ23TPpH4jBf6s30Va5mg2QgyJSn83pscPmvmls67qeEq/RN7yIAd2xyRfMdlVjbfQqCtMzKKRwRsvttlEU5suJnFQwMba5eq3LT4+zkdDRM9crRqVxDN3AQuBS3UqydzhIycUmTMT6FK1Le1kLQJC5rIWXyFzQuaycoale+YoU9MLGu1T9VGbAAAgAElEQVSB0KnVtdcpPducyc5mYpHSs/Rp2Z4iCWlp/sLhgdIflbiAu7s+r7VbbBVhtoX4kzyYdtOldFZ2Py5mlRzPhpiYYyhVKsqKX9HkK5BgpDiTVWkDI1HjNfQCFipUxO9hM8TNeA9N7M2/U3pnrOfk995Zqen17rtOU27irdIL5er03JnrdxIKFSp6ifutEyCcGReXLjnUJFYRA7UQdukseJZHy3g3MpSV8Gc0tQo0q1ginaDDxP6YBXSgZNMQPc4dzhvGOJkFtvKOWv4Ok3VQke+AWJzAxDRacmYko5r8mPube5qYNtU3K3mJWrxb3grGC7FGoum7wYDnmDg/TQrVLoUad2ZQZayXkUxqIsokHVqfmXg6AUWLFlfPZUgmf69KO1ibDoGxoKokhZWmXxFNi8gZz7Bfsmd53tiGKiGiYss05rmp3yaeTcVqWYRVy7YNMdFSbiO95udMjYWVXMR8JrXHTWOuvlobB5wXOgaQsbKp6t0QGK9prjNzh+caUszNBaUMUKUtdDuKeP3nu9EQMD32fBarTLxqT3nKUlLURoWJHQ4k57yHSqSjpN6alPMbPU+09zAwptNIPI2nl+3Hx8egePFSal6ZDZ3AbJ98fs7bMJVUSvfT6UxC4cKsU5uebTMw27D/M6yCPE2JGP1ZMxsiJkOsJovaA2k+25eu3zZ/TOV/9pueOYIYk5CC6lXKCZnLypXDWdommTt2IhalSzDFdno9lmzoitzyAhEQMneBgF3g6ULmhMxd4JS5oNONZ85ItkyyALUYUfXEdOyb8cJo6ZOW5ykvmSX/UQtcvyfM1HrTHhnj9TOLc3ON30NnyTJ1PAclm3pRpBYXfu9ZujcoMImBWYiplPcB9cRMAhQlv7OkdKY4NFsPjAsMzDbIBaWWKWlyaxaE/sWh6pz2AGoypCVKGfvN9pn9Ue+iGy+WP0towI79pei3ii9i3aowZsULrt/Gw6mR1vX2zNgGxhapRaSVPCLdA0mPZ3qCBb1o01JcfY72jlD+Sm+LKTWg48nMuSaZgRXzZbnOVDykNacMrjqzqt71Dywc7Zd3qjHQhMzgbRbPvFaXCNCeM1MXziR6MUl7TAIWNbZWFlOTCMPvrbUyG5oPmKkHGFio2RALk+Ev0NurCSk/O9qTzT6p8htuLVPTkjUrEYaVrCcwY6xeYGssTEIef2ZYf0bH9OQn2dVv5Umkd9XKdHu+fqtxseJazYaQ33tpxbkZz2ogYTZ11ozb1cTL8dp0T6Yld7Rqypn3VHqheBI1t5VVNJ3MmBIERsZoiLz5DKjYR6senHmfqDhcJe/WY5Tx3aiJtl+ua3mrjRdMfTYsr6RJamPmovn86XpzxjOp5Y0Z3jEWjip2MMAzFig1VRmArcNgTtKpyweYwutWDUUrblRjnp6sxXgB9ZzV801vPqT3zYyTyXp8OfqtZJZ87hRnitoZkkMQEAQEAUFAEBAEBAFBQBAQBAQBQSBnIECSWKRYUe2BJ8EMqNeo6syRAaelpqFMZKR45nLGmEkvBAFBQBAQBAQBQUAQEAQEAUFAEEBSUhKSk5OU3NIoHbSyAlDZLOlWZ3mCyKgoIXMyYQQBQUAQEAQEAUFAEBAEBAFBQBDIIQiQzFEKb2TypmalkleTzFHPmZqSiqjoaCFzOWTQpBuCgCAgCAgCgoAgIAgIAoKAICAIkMwxHM5frsaK81PxkjExMYwYRlqaS8iczBVBQBAQBAQBQUAQEAQEAUFAEBAEchACJHPMCGqSxehkNx5dU9QUDWdGIfHM5aBRk64IAoKAICAICAKCgCAgCAgCgkC+R4BkzulMBktGsCQDawfyUAlR4mJjWUFTySwjoyQBSr6fLQKAICAICAKCgCAgCAgCgoAgIAjkGARI5lJSnDAlXfzlHFhFhp459pQ1IySbZY4ZM+mIICAICAKCgCAgCAgCgoAgIAgIAiqbZYrTqepXpqWmIjQ0TNWuVDFz4pmTGSIICAKCgCAgCAgCgoAgIAgIAoJAzkRAxcylWjFzsMHLLJY2XYzdFhsb42NaS5UARUoT5MwRlF4JAoKAICAICAKCgCAgCAgCgkC+RMAkQLE7HPB6PDpYDjCeuRgfs6F4PD6UiSwjpQny5RSRhxYEBAFBQBAQBAQBQUAQEAQEgZyIgI6ZS4E9JATQPA66YrjNqjMHmyoaLtksc+LwSZ8EAUFAEBAEBAFBQBAQBAQBQSC/ImBkliG2EHgZJ2cLURJLt9sFW3x8HPOgqNoFkgAlv04ReW5BQBAQBAQBQUAQEAQEAUFAEMiJCGgyl2rFydnh83rhU645WDFz3uCKhh85cgQRERE58RmlT4KAICAICAL5CIG4uDhUrlw5U098+PBhFCpUKFNtyMWCgCAgCAgCgkBmEYiPj8cVV1xx1mbSE6CEmHA5MOeJJnMxMT5HaCiSk5LPW2cuNjYWJUuWzGx/5XpBQBAQBAQBQSBTCOzfvx+VKlXKVBsxMTEoVapUptqQiwUBQUAQEAQEgcwicPDgQVSoUOE8ZE575nSsHMPlSOxssMXFxfk8Hjc8bs95ZZZC5jI7VHK9ICAICAKCwKVAQMjcpUBR2hAEBAFBQBDICQgEQ+aczmQ47A64PW7Y7XYwfo7eOVt8fLwvLTUF9NSdL2ZOyFxOGG7pgyAgCAgCgoCQOZkDgoAgIAgIAnkFgWDInIqZUwksbVa0nE/xN1t8XJyPf0lxpiDyPHXmhMzllSkjzyEICAKCQO5GQMhc7h4/6b0gIAgIAoJAOgJBkTmWJnA4VG05HiR1Xq+XMstYHzWXKU6nkDmZVYKAICAICAK5AgEhc7limKSTgoAgIAgIAkEgECyZC7GHKALHsgQsHk5ypxKg0DOXluqSBChBgC2nCAKCgCAgCGQ/AkLmsn8MpAeCgCAgCAgClwaBYMic2+3WJQkYJxfCeDl66Gy6NAHddJRZnq9ouMgsL82ASSv5DwHuopw+fVqlQWfQ6vkOj8cDpqEtWrToWU91uVxIS0uT1OrnA1P+nicREDKXJ4dVHuoSIUAbkpKSkuvtA+1mwYIF4XA4zorMqVOnULhwYeWpkEMQyK0IBEPmEk8loECBgqq+nA02RepI6GynEhJ88QlxsCEE5StUUPrLsx1C5nLrFJF+B4sADeDvv/+e4XPA9Oe1a9cOton/PI81sV577TXcf//9/tSzu3fvxj///KPOL1euHOrXr68I3B9//IFGjRrh448/VteceXARyw99eHg4Fi9erNqUQxDIbwgImctvI57/nnfHjh3Yu3dvhgdv2bLlOTf5WDtxzZo1aNCgAWbMmIEHHngg08CdOHFC2ZrQ0FBceeWVqhbWihUrULNmTWzcuBEdOnS46HvQ5i1dulRdT9LG5wsLC8OkSZPQqlUrTJ8+HZ07d0a9evUy3IObmePHj0e/fv3w5ptvqueMioq66H7IhYJAdiMQDJlLSXHC63EjNKwgvF6PKlFA2aWKmbPbHSpmrnSZMkLmsns05f7ZigDJ3KJFi8CdvnXr1qF9+/aKfNFoJSQkqM8HvWXMKMR/9Lhxx5C7giRs/L5IkSLqGbgr6nQ6Ubx4cbAY5CuvvIIHH3wQFStWVH+fN28ejh49ivLly+Pvv/9G1apV0aZNGyxfvlzd78MPP1RGikaL/eFBrx7b4r24I/Pnn3+qNvk9f0+CR4MohyCQ1xEQMpfXR1iej5t9nOe0RbQ71atXR7NmzRSpIgmirSHxYb1Evvtpc2in9u3bp2ow/vzzzxg+fLiyUyVKlPADSlsRERGhrqV9ofeLf+dXyrhos8zBn999911FrGgfaevq1q2LnTt3Kpu1adMmRRxpm3gftsf+8Ty2x58D782+0k4WK1ZM3eL48eMYO3Ys2rVrp2wqn/WRRx5Rm6otWrTA5MmT0aVLF0Xm2G/ew9jCBQsW4Nprr8WYMWOUHYyOjkZiYqI6h+1TuZKcnKw8drSRxPBcDguZcYJAdiIQDJnjmjKUCVBMoTnloWM2y/g4n9fjRWpqGqKio4TMZedIyr1zDAJHjhzBhAkTMHr0aNWnZcuWYdasWcpI9O7dWxkrGhkaRBqHypUrY9euXcrYjRo1Shm2Tz/9VBmTKlWqqGvoZTuTzNG4cKeTu5sHDhxAx44d8fnnn2PQoEGKzL3wwgvKkLIdGm8Sy+bNmysDX6tWLUXm7r77bnzyySeg55z9uu+++1CyZMkcg6V0RBDICgSEzGUFqtJmTkSAtoibfrQPJGt839MekCg9/fTTeO655xRh4vu/cePG2L59O7p3765sUIECBZTdoveMpIjHl19+ibJly+L6668HCREJWdOmTfHLL7+ov3ft2lVtZPLgPd555x1lV2jvSIwWLlyo7E3fvn2VDdqzZw9KlSqlPIK0geY+c+fOVW306tVLEb4vvvgCtK0kVk8++aQioyRz7CftJsnc//73P9x7773KXt52221KqcL2SFTpaSS55Pc9e/bE7NmzlU394IMP1Fe2/eOPP6o+XHfddYqUEjuGN1SrVg2DBw/OicMrfRIEFALBkDkTMxdit4M1wvVGBbRnjh+stNQ0yWYpE0oQsBA4k8y9/vrrSv5BA7p27VplVCk7ueeee9RO4qpVq5TckZKQOnXqKGNKkkcvHHdHBwwYgIkTJ/6LzG3evFntUnIndciQIYqsBZK522+/Hd9++y2ef/55ZYCvvvpqtfMYSOZat26tjBwNM9vjruk111wjYykI5GkEhMzl6eGVhwtAIJDMkagcO3ZM2QHaBm4Ufvfdd4owcaOPNmDlypWKzH3//ffKRpFs/fTTT4pAkdwdOnQIU6dOVTbrs88+U94t/r1Jkybqrhs2bFB/o+eO60PKIEn6aJ/Y7rZt2/6TzP31118YMWKEIlxvv/22IoRsY8uWLejWrZsiX8OGDcvgKSSZ47lUo9AOMuTgzjvvVN65QDLH+/fp00c9t7Glb7zxRgYyR5yuuuoq1WeSQJ5Pgsr2IiMjRbUin6ocjUAwZC7VKk2g6swxXo5lCUKUzDLOxzA5Z7JTEqDk6GGWzl1OBM4kc4899piSrfCgMaS8xBg8krmTJ0+iR48eiriRwNHwcDfUSB4ZA0eid6ZnjruZ3EmlcaWho/EJJHM0vtyhJEGjtJIeO8pbAskcY+1ouLjTyoPxfYwxkEMQyMsICJnLy6MrzxaIQCCZYwwdyQw9cVSD3HjjjYq0kUTRTnBjkVJ9kq6ZM2fioYceAkkWY9Aef/xxf0IUesBob6ZNmwZuGtLOkPDwoGTz1ltvVbbOHFSH0L7RDlHuya+8d6Bnjp9JkkcuSt977z1F/kziEnr+KJOkxyzwIJkjoXz00UfVBig3TmnnGDMeSOZok7du3arkm/SyUdFyJpkjKeQ9qYyhx4IbqySiJIb0KsohCORkBIIhcy5XmspeyXg5Rei8VgIUyix1NstUlImUmLmcPNDSt8uHwJlkjpr+Tp06KUPBDxzlICRs3L38LzLHIHSew2v4PeUeNDRnkjk+EQ0Od1NpCBnMHUjmKJ95+eWXVTsMOqdkk8Y6kMzxbzTUDACnJIbSTRO3d/kQkzsJApcXASFzlxdvuVv2IRBI5hhLxrgZqi8YU03P3MWQuSVLluC3335TcdpUmlDWT5UH5fuMa6Ot4dqQnkBuIJLAkcwxGQrj53g9iRuJJe0ONyYNmWOcGuPYSCjpKSNh48HQhLvuuksRQXrguNnJv5G4kTySMPJZhw4dqqSXgWSORJCx5YwZ5MYq+3UmmSMxpYKGXj4SXcpOuYkqZC775q7cOXgEgiFzTmeymtcMjzOxoCqzJckcbyWeueABlzPzPgKMB5g/fz5uuukm9bCUqcyZM0e5tRlkTf0/49xoSBmkzjgGBmtzR7RMmTLKS0bpI40Wdzm5G8ldUu6Eli5dWrVp5Jn8npp+xinwXHroaFxpOGlcKX9hvAQlntyVbNiwoTKoJJYkgZTXsK/sB3dB+TP7KIcgkJcREDKXl0dXni0QAb7fSZb47if5oXSQUkbaDSo7KPmnjJEkh4SHnjhKLim3pM3hZ4WJvWjPjFqEybdoo2ibqCahjWNSLipKSOSo7uBikff5+uuv1eYkk4pw85D2ZcqUKUqRwt/xZ24ism9UqBibyQ1PEk96DGnLaEPZV3rWBg4cqOwZSRpJHg/aLyY6YTgByRxj5aiAoReO19H+8hzKPOm948Ymn482kl9JImk/SS7ZL5JOxrvTgxjoZZTZJQjkRASCIXOpqSnK88w4Obfy0gGO0FAdM0eXHXWYkVGSACUnDrD0KXsQoFELrFtjsmj5d0N8Pv/OCHtoNMyB36vCjjab+ndme7o+iNpL8Z/D7815/MoAchovGlASN0pGuLNpDl5v+hjYv+xBTO4qCFw+BITMXT6s5U7Zi0CgnTA2wtgNfg20M8auGHt0pr0KfJKz2ThjswLtjDnXZIPkff7Lpp1pM42N4nUkhOPGjVP2rEaNGv6uGNvFXwTaM/MM3BRl0hcqW3guM0MzSyc9cDw/sB+mrcB+Sv257J2/cvfgEAiGzGnPXBgYHqc/W3Z4PR5D5qB2T6Kjy0o2y+Awl7MEgcuCAD2EZneTmn/ubpq4hsvSAbmJIJBDERAyl0MHRrolCJwFAWbNpAeQiVFMaYJgwaKXkXX3mFCF2aMptxSSFix6cl5uQOBCyJzZwFEFw/lfbGyMj9lQXC63eOZyw2hLHwUBQUAQEASUdMwkJbpYOBgbRPmaHIKAICAICAKCQHYiEAyZS05OgsMRSn+8InGMlwuxMZtlbKyqOJeakipkLjtHUe4tCAgCgoAgEDQCQuaChkpOFAQEAUFAEMjhCARD5ihVpsRSyStZloChOfTO6TpzgCstDWUiI0VmmcMHW7onCAgCgoAgAPHMySQQBAQBQUAQyDMIBEPmnMlJsDtCVX25EHuIkhqrGFfKLMnwUpKdiIyWBCh5ZlbIgwgCgoAgkIcREM9cHh5ceTRBQBAQBPIZAsGQOZbvYJyc3e5QX+Hj/wJKE6Q4JZtlPps38riCgCAgCORaBITM5dqhk44LAoKAICAInIFAMGTOZLMkkdNJUEJ0/FxsTIzP7rAjOSkZUdHR55RZMguRSfcqoyAICAKCgCAgCGQXAiwazHpVmTl2794tGfEyA6BcKwgIAoKAIHBJEGAMXNWqVc/aFmsNM2YuxGbTZQlYb87rZXU52OLj4nzUXZLMna/OHFkj08LKIQhkBQIs9MnK9nIIAoKAIHA+BGjYWNw4M8eBAwekmHBmAJRr8wUCKSkp/mLj+eKB5SEFgWxAgEXvWXbjbAdtXloaE6CE+AkdiZzy0MWcPOGj9pJ15s7nmTtx4gSKFi2aDY8ot8wPCHCispaaeH/zw2jLMwoCmUPg6NGjuOKKKzLVyPHjxy+43lWmbigXCwK5EAEW7S5RokQu7Ll0WRDIPQgcO3bsnOV2jGeOBQnoxWO+Ex42JkGJjY318Q+pqS5ERp07m6WQudwzKXJjT4XM5cZRkz4LAtmDgJC57MFd7pr/EBAyl//GXJ748iMQDJlLS00FaxMwi6UqGE7JpVclQIn38RcpySmIKnvumDkhc5d/cPPTHYXM5afRlmcVBDKHgJC5zOEnVwsCwSIgZC5YpOQ8QeDiEQiKzKWlWh45H7weD5NZguXlrDpzPlU0XGSWFz8IcmXmERAyl3kMpQVBIL8gIGQuv4y0PGd2IyBkLrtHQO6fHxAIhsylOJ1g0kp64/hfCOPn7HZN5sjuXC73eROgiGcuP0yn7HtGIXPZh73cWRDIbQgImcttIyb9za0ICJnLrSMn/c5NCARD5nQ2S8Dr86laczxUAhRdNDwETpYmKFv2nMknhMzlpmmR+/oqZC73jZn0WBDILgSEzGUX8nLf/IaAkLn8NuLyvNmBQDBkzuVKU145ZrFkAhQSORU7FxcX52OdArK93CCzTEhIQOHChWG36ywucuQdBITM5Z2xlCcRBLIaASFzWY2wtC8IaASEzMlMEASyHoFgyFxqaoqSVjIJigqWg/bS2eLj43ysWeBMdl5UNsudO3dix44dGZ6ydevWWZbuuWfPnhg7duy/isXGxMRgw4YNuPbaazFr1izVH6a5b9asmSJ/cuR8BM5P5jhxbRkehLsS/B3nNQ/9M+d5+nlnngMqjdVp6dflfHSkh4KAIBCIQFaSuX379mHhwoUoVaoUWrRoob5OmzYNTZs2xaFDh9CmTRsZDEEg3yBwLjJnbG6W2FN6HbRBP8PyXzz0XvsJfBn2A/qmjEQpa71w8a3JlYLApUMgGDKXkuJU69vk5NMoUriY+mz4PXNc2aalpaFM5IWXJiCZ27JlC5YsWYKSJUuibt266NChg/KcFSlSBG63GyyEx/p0n3/+Ofr06eMnevHx8ShUqJAiXYmJiap4q/lqCNipU6eU17BMmTIKMUPmWF+I17P2Ce+1fft2PP/885gyZQr69u2Lfv36qd+vWLECXbt2Vf/M+ZcOemnpUiJwLjJ3ZMdiTJ3wPq4aMAnt64fCF5KM9T9PwTFbJMJLlUOrpg1x4I/fsSbNhqJh8Ti8xY7+9/fF4fXjsPFAMThcCXBX7Yd+zZOw+KcNSAhxIu1kPGq1uQkNagjZv5TjKG0JApcDgawic3v37sWbb76pbAiVIA0aNEBUVBTWrFmDevXq4e+//0aTJk2UbXM4HOB7i7aO9os2hnYnsB4rwxMKFiyIsLAwsPhysWLFLgc8cg9B4JIhcDYy50qZhk/fPYUKdUogBKeRmFAefQd1RERo5m994q/XMHtVdRQp5kCh6Cbo0rJS5hulF0PI3CXBURq59AgEQ+acyckIsYfAYXfA7XGrEgV0yKkEKNz6YDbLyOioi46Z++STT1QB1+uvvx4HDx7ETz/9hPvuuw/79+/H119/jejoaMyYMUMZxdGjRytjSZJGw/bOO+/g008/BY0zzw8NDcVbb70FErkXX3wRLpdLFdJ77bXXcMMNN6jzuWvK84YNG6YQDSRzQ4YMwYcffqjaZhtPP/20uubBBx/ESy+9hNKlS1/6UZAWM43Aucjc5mUzUMr1O3aUekeROefBKfhweSvc3qEAYAtHyZJFsHrWLBRt2xXVIk7h97EvoeF9L2DjO1+g9WOPIcKxF2932IA7Ft2AEnqvDyf2rsCGuCvQuVHZTPddGhAEBIHLi0BWkTmSNW48Pvvss37ixU3CsmXLom3btsqe0Yb8888/4GYmCR9tzObNmzFz5kxF8J577jlF6J555hklUaNnr1OnTli1ahVefvlldY4cgkBuQeBcZG7xny3RsUsF9SgbZrwPV/3b0ahCIqZ/+Dr+3BmBxr1H4Nau1bDjjyexcRuwZJsLzbuNwMBeteFL3Yvxb43FxlgvOlz3EHp3rQLzyfjr23JIbLYHzWsV0DD53Nix7huM/3I54orVwn0j70Xd8l5MnLMUpWPmYKl3IEa1S8FH42Yh/sRh7Esoj5feHYbVXWei95qHUcJ+GB8+uhXDP7gKk0O1Zy7s5HK8M+YHpKQ50Hf0U2ha/B88OCkB9Y7+hA37iuLGW+piwQ+LYCt5Ne59YSiiIo5i/JNvYltsEprc8Ahu7lQjtwyh9DMXIBAMmSNv0sozXTjczsLh9FzHM2YOPqSlXpxnzuBzPjJHw/jGG2/giSeeUJccOXJEeeG++OIL3H777Zg9e7byvnE3dNy4cahduzYo1zx8+LAieTSKX331Fe68804ldeG5I0eO9BvFs5E53uvRRx9V5JAks3z58orJypHzEDifzPLkkvuxpbgmc4eWPYRPl/XHTd3CcXj1FpS/rh+qh+/Ht6+Mwa7whrix7+1o2Ow4fui0GTfMvgFh9pMYV+wDdDr8CioX9MJnT8TCz79AtV6jUKm0LKxy3myQHgkC50Ygq8gcVSrceFywYAGqVKmCO+64A7/99tt/kjl652iHYmNj8fjjj2P48OFKhnny5Em1AcnNybvvvhsej0cZXnrmuLEphyCQmxAIlsztW/IrtqA5rohfioRm16NVNLBm4r0Ib/sx0tY/h7CGz6F+eTuWfzEYvmu/hu3n4SjS/zvUL+fF0q/uREinCbi6kltB40nehbk/z8eW3eHoe3c/lPNtxuez3Rg5uBUciMe06XNwU+8eeO/dybjxrmGoVDQEy+d8i+rX3IySactx1+tF8fF7JfBd3R/OSuZK+lLh84QhNW4Dvlocjrs7JWPI00fw6bvd4T01D9O+K4Tho67GkSWPYWXYGNzQwg6Pi4knPPh88lzcObB7bhpG6WsORyAYMpecnISwsAJwu11KBUIBsgo2io05qWLmyPYioy6dZ47xBfSEGc9cIJnjbiaJHSWSp0+fVsaOhpMSzS5duijSRoNHWcr06dPVruayZcsU8RsxYgQiIyOVB/CWW27xE7NzeebojXv77bdz+DBK9y6IzC19EEtDP0T/5h4c3fEL/jh+Naom/QZbnf6oV/xvfPfMdFz3+lCsGDEH3b+5E+GhR/FZucnove8hRNkTsHrGNKTUHoD2tSIEeEFAEMiFCGQVmTNQUNVhvHA0mrQ7DCEI9MzRhg0dOlR55bhRWadOHb9Nqlq1qpJjMm5bDkEgNyMQLJnbuWAqDpfsAtfW/2HF4YIoZLcBjgLocdMwODe+gRJNnkXF0nYcWXQHloU+geS7P0b7FWNRMcKLf37phk1lfkHfFhk3V1NP78C7z6/EgAejsXB7ZQzvrL1hE74dj1tv6YcPv1uJUUM6qt/F7/0Tr363ChWLlkevIYNRsdQejK+nyVxJ2yG8N3or7vigofLM9Um9HYkLfsKcjYeQlBQDZ9mBeOrGFIz4oBDGPV0TiaeWY+7UwrhxRAPErX0FC1yPokPkb5gx9yBik1OxN7EC3n9+QG4eVul7DkMgGDJHpSKTVpq8EJRcqtIEMYrM2TJdNDzQM8cYAZK1V155Bb/++quKqSOZGzNmDB555I29xCoAACAASURBVBEVSE5DOXjwYCVPIUH7LzJHA9mrVy+1q0liSDJH6SbbofeOO6YkgDwCydzAgQOVJ487rO+99x6uu+463HTTTZgzZ46SupAkypHzELgQMpd28g+8+6YL97/WDXv+mIikOr1xZMk3aDXwHpTxOfHnlwNQvvv3OLniHUS1fgRFT83Ha1Mq4bWnK2HJh++gTM/HUK+iELmcNwukR4JAcAhkFZmjl42L13LlyuGjjz5SoQEVK1ZUskpK+GnDunXrpn42ZI6xcvz9ww8/rK6jfdu2bRsWL16sSB49dbRj3Nzs2LHjOcMZgnt6OUsQuHwInJ/MlcPJXXMw7rNduP2Fe5G4eQpmxHbC/deVhteTAJ+tGNZOeRCn6j6Pa+u78OXgF9Hyo49RZN0o7Cz9Iq69KhRTnvocTZ97DNUjPIDNg5iDcShRvjQ8aUfx/iuLMOLJFvj05fW48+UbUcy3EdMmHsWAQa0ykLndv87D8aZt0TJSSzO99nj88vCLaPbsWBQ6vRRPvXICr/1fK0Xmert7YladSeixejTS9kzBhBV1MfrGtLOSuT/cD6DE/NtRbMgPuLLCHrzxyu945pnhl28Q5E55HoFgyBx5DVWWVHqwNAH5m0qAEhsT4+MvyfYyU5qARIlxBCYwfOLEicrYVa5cWQWHUz7JLJPr1q1TSUwYW8D7Mg6ByUlI+CiBbNSoEebPn6+MJGPiSPyYWIUePJK3L7/8UsXJUaJJbx2JG8+jhHLq1KnKmDLOjgcD0q+55hq0atVK3euDDz5QMhi2LUfOQ+B8ZO70P1NwKLwfapXXZSkO/z0Pv87fgTLV2qJ75wZwJezCT1PmIdleFNVbdkWbBqXgOn0QP0z5Ecm2auh7W3cUil2H/01Y5H/4Sg374cYOFXMeGNIjQUAQOCcCWUXm9uzZgwkTJqgEJ7RJN998s7IljOsm0SOxo51iqABtW/v27VU/N27cqGwcVS7du3dH/fr11abj0qVLlQ3iz4zHox2T0joyuXMTAmcjcx7XOnz94UKcCrEjKrIRuvRpj9LhXviQgm0Lp2HBxhOIKFEP/W7uir0Ln8TRxCtxIC4F9Vr3RcvaReHzpWLxjKnYm+DGldfciIbVimpYbG7sXzIRv6w9Ca+jNLr0uRE1yxZC0ol1mDljJU6HVULv3tehTGE3FqzajQ4ta6trti6ehPlrT8DjtSM01Y0bRj6MwqdX4qf5f6Fo8Qook1QRzQaVx5p71qPhx+1watt0/L7iJEqVaoCClaqjY+1kTFgQhiHXRSElZTf+WlMAjVqXR/L+X/G3uwvql9yAyT+uRUhoTURXrYxrr6mSm4ZR+prDEQiGzDGbJUsTkMTxH5OgKLklPXPcMfS4PZkic2dLCa9Zo8+/E2m+P/P8wJ/PPN/gf7a2zN/PbFu9E85IUR/4cw4f13zXvfORuXwHiDywICAInBWBrCJzvOHZS5z8uzv/LoOSbnf4TnvqqafUP8o0z7RJMryCQG5A4FLUmdsy90UlsyxfKmtyFngd8Zj90XfodMd9KOBIxerPbkb4ddNQv2LW3C83jJv0MXchEAyZczqT4XCEwsOYOUeovyyXLTY2RsfMMZtl1IWXJshdUElvczICQuZy8uhI3wSBnIVAVpK5S/WkLNnDJF69e/dW3j05BIHciMClIHMn9i5FwahWKBKesVbspcTjxL51WP/XcXg8DpSvezUaVCl0yerTXcp+SluCwH8hEAyZo2fObnfA6/Vo75w1w1UCFGZCcbvcF1VnToZEELhUCAiZu1RISjuCQN5HIDeQubw/CvKE+QGBS0Hm8gNO8oyCQGYQCIrMOZ2wO+xwpaUpD50thAlQvLDFxcZSAymeucyMgFx7SRAQMndJYJRGBIF8gYCQuXwxzPKQOQABIXM5YBCkC3kegWDIXGpqivLG0SvnVSFsLJVhJ5mL8fEXrjRXpkoT5HmU5QGzHAEhc1kOsdxAEMgzCAiZyzNDKQ+SwxEQMpfDB0i6lycQCIrMpaSohCdM6mgLsbF2OLzaMxfjc6uCpj5ViPtcCUJYcqBoUSvbUJ6ATh4iJyEgZC4njYb0RRDI2QgImcvZ4yO9yzsICJnLO2MpT5JzEQiWzIWEhMAfDKoqhtusOnOwqXTKmSlNkHPhkZ7lFgSEzOWWkZJ+CgLZj4CQuewfA+lB/kBAyFz+GGd5yuxFICgyl5oCkjnlmbOFqO89Hjds8fHx5HUqZq5M5Lk9c7t375Zip9k71nn67oElKfL0g8rDCQKCQKYRoDGrVq1aptoRm5Yp+OTifIKA2OZ8MtDymNmKwPlsGh0edLyZODmflzUdFYWDKk3AX6Slnb9oOAumsoC3HIJAViBw6tQpVYRXagFmBbrSpiCQtxDYv38/KlWqlKmHiomJQalSpTLVhlwsCOR1BBhiwzAcOQQBQSDrEDh48CAqVKhw1hsYMhdCNmdV+PDXRCWZc9gdSE5OPm8CFCFzWTeI0jIgZE5mgSAgCASLgJC5YJGS8wSBzCEgZC5z+MnVgkAwCARL5sjllEOOnM4WouvNxcXF+ai39Lg9560zJ2QumOGQcy4WASFzF4ucXCcI5D8EhMzlvzGXJ84eBITMZQ/uctf8hUAwZM7pTAYdcG6PW2W1DLGxzpyPMXNxvrS0NPiYzTIy8pwSNyFz+WtiXe6nFTJ3uRGX+wkCuRcBIXO5d+yk57kLASFzuWu8pLe5E4FgyJyOmWOlOe2cU//vA2zxcXGq6lyK0ykyy9w5/nmm10Lm8sxQyoMIAlmOgJC5LIdYbiAIKASEzMlEEASyHoGgyBzrzDkc8Pm8qkMkdh4P68zFxfqY2tKZLGQu64dK7nAuBITMyfwQBASBYBEQMhcsUnKeIJA5BITMZQ4/uVoQCAaBoMicMwUhDhYN9+gSBR6PIne22JgYH1NbulxuRIrMMhi85ZwsQkDIXBYBK80KAnkQASFzeXBQ5ZFyJAJC5nLksEin8hgCwZA5t9sNVZKAcXIhjJezPHTMZsmUKKkpKectGn62mDk2vnPnTgVrVFTUecsXnD59GqzvU79+fcUseRw6dAjFihVD4cKFVTE8PlR0dDTCwsLy2HDJ45wNASFzMjcEAUEgWASyiswdOHBA2TFje1icvGDBgihevHiGrv3+++/KXrVs2fKcXXa5XNi3b1+GcwoVKoSyZcue87odO3aoNNW8T+3atVGzZk3/+exjgQIF1AasHIJAViMgZC6rEZb2BQEo3nO+0gSJpxIQVqCABZcNoDuOxO7UqQRfQkIc4AtB+QoVLjgBConcE088gSNHjsDj8eDqq6/GAw88oG4UWGjS1ELg77ds2YKPPvpI/QsNDVXnPv7448o4vfjii2BClpEjR+KVV15BuXLlVDs8TP0xKWCZN6f92cmcDzuWfILHXpqGOm3ux5hnbkCIVWMjbyIhTyUICALnQyCryNwHH3yAFi1aqH88Ro8ejYcfflhtLgbanrfeekttXN5+++3/snWBtTK5EB4wYIA6h/aSNq9du3Z47rnn/I8YaNvML2kLR4wYgQ8//BDXX3892rZt67eD//d//4caNWqgffv2GWzj+TCTvwsCF4PAuchc7P6f8Wr7U3h+960oCsCVsBYvPfg4NhxuiDGfv4wGlcL9tzx94Gc89NDHiA3vgNfHPo4apfRmPuDBntVf47mXJyLR0QjPv/8GGlW0Y/eaL/HQMxNRofmdePmFASgZApw+vgKPV1mD55LuQxSAvfMG47Yxh9WaoE2Fp/HsN9fC4b+jFwe3TMT07TUwql8LuLAZj7W+B5vCuO70orSrG/73+xMoba2NF0x9Hm/93xKUqHQtXvnoSUSeXoe3XnsFy9a70LH/43jkrjYItevGfb4ULP/uGbz+1TZ0HPoS7h3cFCFph/DN88MxbV007nj1ffRuXtyUA7sY2OWafIZAMGQuJcWppJWhYQWU1JLJT0LsITpmzm53qAQopcuUuWAyR2/drbfeis8//1wRLxIxh8OBefPmYfHixWrnkAbp119/RUJCArijSKO0bds23HXXXRnIHP8+dOhQNG7c2E/muIM5fvx4HD9+HK1bt0aXLl3w1VdfoUGDBmjevHk+G+q8/bhnI3Nu1yZMemMPbn6qN46s+g7fO3vikQ40G3IIAoJAfkUgq8jc2rVr8eOPP+LVV19FfHw8Xn75Zbz++uv45ptvsGfPHlU8+e677wZJH8lcjx498PPPP6Nv376YOnUqDh8+rDx7tG+ByhKqT7jx+cknnyiP3uzZs7Fs2TJlL2kjSfTmz5+PkydPKiLJ5+vYsaO6D8+hiqVixYoYNmwY5s6dq2wr35k8j7+TQxDIKgTORubc3o344cdNODHaiyG7h6KINwET7x+PZmPuQ/VCJzBp6iIMuqW/pmuphzF27Hrc+Uh3FPLsxfffLcWA4YOsLrtw5EAiylQsCaStx4/vHEK/J9vihwlzccOtNyJx13eY8kMzDH8UmDlhBfaOTMStySRzPmyZ+h5i2jyMdv/h6D608VcsXH4KyZXL4o5u7TLAc3zTREza0Qn39k7CvO+2of3gbkiNS0CxMiWRsGMKnpjVEu8Pj4AzrDSKh9uw8Pv/Q5Uut8G+/XfsKNwVDXyvY9Lm4bj3lrLYOH080OhGYMNsJLbog7ZRTvzxybOo2P9t1CyTTi2zanyk3byBQDBkTpUmcHAzwio0B5/aMFDZLClrTEtNQ2R01AWTOXrjnn/+ecTExCgDRykIDQwN4YMPPoivv/4a9erVw65du5SRe+yxxxSh+/LLL5VRo3yFBz1zPP/NN99U7XEnlEb0008/Ra1atdC9e3c8/fTT6t+aNWsUmatatWreGEF5CoXA2cic6+CnGDuvCx4dVhXeuIUY/Fw4xn/YAiLAlYkjCORfBLKKzJHAkRy9++67WLhwoarlM2jQILUBWbp0aUXI7rjjDixfvlz9bdWqVcp+0c5t374dpUqVwqhRo/DUU0+hadOm/gE6k8xt2rQJJUqUwIoVK9RGJzcnaffokatbt64ikPT60VYyBOGee+5Rv7vvvvsU2axSpYoidCkpKcrTJ4cgkFUInMsz58F+jK+6AP12D0Vh5y48/Po+vPFiR9DZNWHcBPQebnnsEvfg7e8P4bHhrWH3OfH91InoP+D2M7rsRfyxH/HHDw3Q455TmPWmF31Gt4AbOzGh3RL0/2MYwu0n8GWR79Er8R5EwYut08fg3Zn7EGIvhh633I2eHapnUO6kxG7Bj2uPYmDnTgH38uGHD79Hu1H9UdJ3GIt/+gste18LhyseB4/GYfPcGXC1vh996tiQHH8QR4/tx8IFmzBg2F2I/3sZDhdrhdAVb+FYk9HoWh04svVXLIxtiEJHf0OHfsNRxAYcWvsqdthHokPDklk1LNJuHkMgGDJnYuZC7HawRjg3+SheVEXDyfBSU1IvujQBYwJoxP744w8FLY0SiRh3LZOSktCwYUO1s3jFFVdg8ODBiox9/PHH/yJzNFSUjxw7dkyRv2eeeQaPPPKIOq98+fJ4++23ldeOu5Vy5D0EzkXm3p/fDY8MrazJ3DMFMf7jlkLm8t4UkCcSBIJGIKvIHOWQJHJUhcycORPvvPMOKleurOwPwwm4GUmSxZi2OXPmKJs0ZswYJCcnq3Pi4uLwzz//KNvVqVP6AjKQzIWHhyvFycqVKxEREaFULV27dlWbn7y32eA0ZI4ySxI2tk+FCgkkyVzPnj2DxktOFAQuFoELInNvHsCbz7dX9nnCuG/Qa/gQFOONfWlYN+cbzFl5CMUqtECI7wDuHnFHhi7FHVyNHxfF48YbOyOi4Gr8+pYPNzzW3CJzf+KmP25HRAYyl365z+vEzMkfoP0Nj6FohJFvAv9F5lyp8zFzchH0HZpR3eVKOoRNfx2CK3EHFu9ogYfuqoHThzfhn4MeHNu+CTVuuAU1i/LJfNgw+R0cb/4oulQlmZuFP2Iaosjxueh44zAUNmQuZCQ6NBIyd7HzLr9dFwyZY34T8imWlKOtYjIUJkJRZM5mgypNEBUdfcGeORI5p9OpDBK9c++9956SXf7000946KGH/GMxduxYZRAHDhx4VjL3xhtvgMlR6OHjQ9Gw0RN37733KtnJSy+9pDx0lSpVUjIV/pMj7yBwVpll2npMfPEQbnmlB05umIhPdnbGS/3L5J0HlycRBASBC0Ygq8gcO0IyRqUISdfkyZNVyMD69euVV4ySSEoqSeaoatm6dauyWQw5oPqEoQKMkeO5ZyNzJIVsh3aSxIxeOpK5CRMmgLF4wZI5hizQM0dZpxyCQFYhECyZK+KNx7dDv8PVn96DauHx+GbCLAwZcguOnUxAdBlDarxIPLkGi/48jR592uPYyThElSmBmH1rsPjP/eg84EYUCrPBi3j88O089BncD8mHfsDX716Bke80gx2Bnjkf0tI8CAtzwOc9hZ++HYdON92PIuFnJ3M+JOP3J/ojetQMNCgfAh+cOH4gAaUrlAZcdtjDbEg5tRQvtj+M0StvQLHQULC19d9NwMkWfdC6tBPJoWXg2fkiJu8ciftuisTm6d/idN2eKLhuLpxd+uKakqlYMu5RlOz6HupVMMkqsmp0pN28gkAwZM7lSqOoUsXLMdba52U9Ah9s8fH0zDGbZSrKRF54zBwzfXEHkrFyrEx+//33q5g47iDSA8eD8hAarGDIHM9nZkzKVMaNG6ekd88++6xqh9JKBqOT4DHRSr9+/fLKGMpznENmyUDlv5aNw1sfzUPpuj3x/OjBKCQaS5kzgkC+RiAryRx3PEnm6PkiIaM3jraHB23dkCFDFJmj+qRXr17KRvF377//vpJekmDR7p2NzDE8gV43GmPKMqtVq3ZRZI792rBhg1K0yCEIZBUCwZK5ovAhOWEN3n/2HWyPL48Ro59EqxoOvP3xNIx6+DZs//YpfLU6CbWaD8KgPi1QrIAL7384Drff2QevPHAH/oophIhQILpWZ7z/0gjsXv0NXn7/VxQv0xn3v3IbqhSywxtI5nxuLJv+Hj6dvBr26DoYNnQk2jSmUyIdiTM9c3F7f8SYqU3w+ugrwFwmbu8GfHr3HAz66DZ8//QzWOX2oYSjAW596C4U2fUd3ho/HylpRdGkzS24bVhb7J39ARZH3IO727ux6IeX8dUPB9GgzRDcc/e1cLgPYvKY0Zi3qxjaDnwUt11XHY50XplVwyPt5hEEgiFzjJljEi1uJIbYKLHMQOYAZ5ITUWUv3DNHDEm4KDEJTN9MXSc9dTy4a8g4BAaD04NH0kf5JeMFTBYv/t2kfmYnKVVhnADdiYmJieoejA/gQ/CBGbtg4u3yyDjm+8eQ0gT5fgoIAIJA0AhkJZljJxjHVrRoUb376fOpn2m7qAjh76hKoX2iHNPYN5I42j7+jrEM9OyZg79nG7R7/BttIG0bfyZBpD2jMoU/82CbtJe0rcz0zLb4jqQd5b3ZBr/SXpJUyiEIZBUCUpogq5CVdgWBdASCIXOpqSlqw5Bxcm7LS+cIdehslsYzFxkVecEySxkIQeBSISBk7lIhKe0IAnkfgawmc3kfQXlCQSA4BITMBYeTnCUIZAaBYMic9syFKe8zCR039ViqwJaQEK/KuLE0QWTUhWezzEzH5VpBIBABIXMyHwQBQSBYBITMBYuUnCcIZA4BIXOZw0+uFgSCQSAYMudKS1MJT3w+rz9mTiVAIZmjZ86ZnCxkLhi05ZwsQ0DIXJZBKw0LAnkOASFzeW5I5YFyKAJC5nLowEi38hQCwZC5tLRUVWJOyf8BJblUnrn4eJI5XZqgTKTILPPUzMhlDyNkLpcNmHRXEMhGBITMZSP4cut8hYCQuXw13PKw2YRAcGQuTUksbbYQf1gc46atmDnAleZC6TIXns0ym55ZbpsHERAylwcHVR5JEMgiBITMZRGw0qwgcAYCQuZkSggCWY9AMGSOIXF2h0MROZYn0EXDfbCdPHnCx2A6Z1IyIqMlZi7rh0vucDYEhMzJ3BAEBIFgERAyFyxScp4gkDkEhMxlDj+5WhAIBoFgyByLhofY6ZUL0clPvF5VxF7VmWPROWeKE9HRZc+ZzZI15ZgqWQ5BICsQYFpvpuA25Sqy4h7SpiAgCOQNBFikm7VLM3OweDfLCMghCAgCZ0eAJTSKFCkiEAkCgkAWIsCSbFdcccVZ78ByNro0gUMlQGG+E6a0JKmzxcXG+kJY5NSZct6i4cePH1d1d+QQBLICAU5UbhYImcsKdKVNQSBvIXDs2LFzGr5gnpZtsJ6pHIKAIHB2BALrAAtOgoAgkDUIkGNVqlTpnGSOCVBs/C/EpsickljabLCdOnXK53a7VMzc+RKg0NUuZC5rBlFahSqiK2ROZoIgIAgEgwCVIufaxQymDRpPIXPBICXn5GcE6DEwxezzMw7y7IJAViLAzcXzkTkmq3SEMoOlV5UocLtcOobOyCwpcYuKjj6nV0TIXFYOo7QtZE7mgCAgCASLgJC5YJGS8wSBzCEgZC5z+MnVgkAwCARD5uiZCwmxq1g5VTjc69M151iagN+kpaaJZy4YtOWcLENAyFyWQSsNCwJ5DgEhc3luSOWBcigCQuZy6MBIt/IUAsGQOVM0PCSE2SytuDmTAIVZUYIpGi6euTw1b3LcwwiZy3FDIh0SBHIsAkLmcuzQSMfyGAJC5vLYgMrj5EgELoTMeTxuhLDWXEiIehZbTMxJn8MRKmQuRw5t/uqUkLn8Nd7ytIJAZhAQMpcZ9ORaQSB4BITMBY+VnCkIXCwCwZA5liawO+zwMGaOiU9MAXHGzDEjCgvRRUadu86ceOYudojkumAQEDIXDEpyjiAgCBABIXMyDwSBy4OAkLnLg7PcJX8jEAyZc7nSWI0AITYbfPCxxJyqUGCLj4vzsUZB0ukkRJWVBCj5eypl79MLmcte/OXugkBuQiA7yNyhQ4dQunRpVQ8ztx+ssVe4cGGpH5bbB/Iy9F/I3GUAWW6R7xEIhswxAYrD4YCLWSztOhEKE6KobJb8weVyo0yZMheVzfKtt97CqVOn1ECUK1cOI0eO/Neg/PPPP4iOjlbGIzPHH3/8AVZJHzJkiGpm3rx5qFWr1jnTeWbmfnLt5UPgXGRu44Kx2HSwFByhxVC7eTtcVbUYQmxenPh7Beav3gVbwTJo3vZaVCqxEz9PXIMkmw1hJyuh68PtURxubFu1ApUat0Jhuw1udwzm/vQzYpyhKFi4IXr3aYCwgMeMP7IecxdsRbGKLdC+TQ1w2XZwxyIsWLkfNRp3Rst60UhN2ItFi5bj+Ck76jfriKtqlYY39QgWzF6AGE8k2nXrguhCXnhcp7Bu0VwcPhSJVre1QynPYcydMBcnQkIQUaw8unfrgDBbHFbOW4gjKQ5UrN0RTesWhst5AovmzsUpT3l0uqE9imlZtByCgCBgIZCVZG7Xrl2YNm2alTHMhl69eqFu3bp44oknMHz4cNSsWfO847B3795MFzU/101YX2js2LFg8XRz1KhRw28bz3bta6+9huuvvx4zZ85Es2bN0LVrV/+p/B03d7t3737e55MT8g8C5yJzaYn/YPGEFLS+p76ylTwO7ViKZevjULtmczRoFOkHyp20E3Nmr0Kyowo6X3cNihegW4GHDwlHN2HBos1Is5dF+27XIrIwkHB8E+b8vglFKzRFh7a1Vftu5xH88dFhtB7dBBE+IGHvz5ixWK8/KxVpgzY3VEaguUyK3YbtJ0qiSa1oeO0n8PuXs3DMblfnF0Z1dB3YChF23Y99f/2JZWv3Ibx4NXS87hqEpx7B8qWLceCIB1Xrt0GLRuWhynupfhzHiqWLsO+wB1fUuQZXN60ImzsOq35fiMNOu9+WW6fnn8kiT3rRCARH5tL80kp+bii1VJktWTScAXTUYV5snbmbb74Zzz//POrUqaMegg3v2bMHLHdQpUoVZRzuvPNODBo0CA0bNoTT6fQbOZK8qlWrYt++faqGHR+mdu3a2L17N9LS0tT14eHhfnC+/fZbfPPNN3jhhRfQqlUrjBs3Tn0loTt9+jRoQKOiohQxZaFL9qFs2bIXDa5cePkQOBeZW/DDcFzd+ysUsJ3Erx89BFfD13B9oxS8O34DHry/H8I8R5GYWAYRYT9iyZKW6NC5gjYRtlSs/3Y0xq2tiWfeGIno0BA4nTuwcpUH7dvp+Rp4+DxOjPtqJgbe0Q+HZj+DpY4nMajTHkweexiDH+yG3176HOUfvwtldqwHqjVCVOFETP70XfQd9gyWfjsF5foPQk3bKnw8YgeGfXszNv3yCYo3uwt1y2rj4U1egw/GhmPUU/WgfwP89csk7Kw7FD1qnMCslweh/t2/IGblGyjZ9CFEeVbj8Q/CMXZMEziUP10OQUAQIAJZReb4HqK9uu+++3D11Vdj69ateO655/DZZ5/h7bffVmSOtelYE7NIkSLKZoWFhWWow8XF7xtvvKFsnqnPVaFCBWWjEhMT1aYmwxZoG1NTmWo6RHn8uFFJokgPIH9PcsZdWNqyAwcOoFSpUsqe0YCbg2SOG6hTpkxRv3K73di+fbu6rnr16vB4PMq+so/8G9stX748PvroI0VQeQ/aS9pN3p/XsX/sJzdn5RAEzkbmfCFJGPvxC/C83wh3/T0IRXw+nN7zCb5f1AG3Da2tFp3m8PniMf6RGbh2zG0olzYbk78ojEEPX6PtNJKwauFBXNWhNhyJMzHphaK49e02mDBuIm68fSCOznsZ810PYsT1oZj01VPYcX8t3Js4EmV8Puz6fQz2VXseHau4/jVQKfErMGboNJS+ZxDu79oow9/dsYvx6vtF8PSLDeBxuhEaEYK9m3ajcv1aOLr+M7y3sSee7nAcsYWuQtUyNsz6+g00vPERRBf0wGMrAOfhLThRsC6qR4bg929fRbXrHkPKih+ws/YQ9Kh5ErNeGoj6I39FlZJit+UTFBwCwZA5vr/pkdP6tW6gOAAAIABJREFUSn0wiaUtISHBxx2+zJK5+++/H9WqVVPyExqPn3/+GQULFsSyZcvw6KOPKuNIb1rz5s3x448/qh1OHqNGjcK7776Lhx9+WBkq/r1x48aYPXu2MiorVqzABx98YHUeIJlj+xs3bsSLL76I77//XpG55ORk9beWLVuqv912223Yv3+/Mkg33HBDcEjKWdmKQDBkrqDDB7f3BD7/ZjHuuKkpPvv0D/QcdisqldTUyOWclpHMeZOxa68LMbv+ROX23REVGoJTCYvw0bOLUbRGEdS7ZgA6NI72P3eKewvmT0xB9yFN4bZtxKShR3DdQ6sxL24kbmlfGrGbP8S4PUPwaK9ieuGUfBDfT/od/W4bium/fI/+vfur36+e/TCiWg7Hkv9tREglF9zeKPS87XpEHJ2J257bgBbVi6Jak+vRtX11HF3+C6YfrY5BHb2Y+fE8XDd6ONZ9Nhat7nwORcJPYfbQN1D3kzGoXJBpaOUQBAQBIpBVZI5euS+++AKvvvqqIlk8nnrqKfTu3RvTp09XZG7VqlW48sor1T/aM5KfFo2L4bsJC1G8VHtEVkrFpAnjMWDAAEXgTp48qWzgmjVr8Ndff6F+/fqq/bZt2+Kqq67C5MmTFakqWbIkFi9ejBYtWqhNT25GPvbYY/j000+V+mT+/Pl48sknERmZ7u04k8xt2rQJGzZsUGoZkkLa2Ntvvx0dO3ZEkyZNlD195JFHsGjRIsTExOCaa67B3LlzMXr0aPWVz9yoUSNlP2+66SaZbIIAzkbmvL7DOBabhHnXrEafvwehsC8B056YgYguBXF821Fc1WUwGtcsrm1l4h68O+skRt/cTP38yy9foUePYf9C121bi1kfuND9kRL47cMY9LirFTy2LZhw0x70n9wSMQeT8HvjeegRcyfK+DzY8N3LmHqgBKIiiqBjjwFoUDXC3+apI/tw2peMJTtOon/7Nhnu9efESSjWfSDqF/kbU99dhd4P3ooIh14g71g4Ab+m9MWD3Qqpn32ek/hl8nS06jMccaun4a9it6BnQ22PfZ4Y/DZlChp1vxOeLb/hx6PVMKijDzM/movrHn0Qkem+CJlJgsA5EQiGzLE0gdvjVu2EOkLJ5BSx0zJLD2WWrkx55mgAuPNHMjV06FBFqGgUuVv45ZdfYvDgwfjf//6njNDHH3/8LzJ377334sMPP1RkkMTMXD9p0iSMHz9e7VryIGGj0aMHjkaSRLR169aYNWuWMoD8fuXKlWo3lUZXjtyDQLBkzudJwUdf/YpRI/rCGf8Ppn72FeKKX42bbumKMqE/45FhvyCtWAEUrXYz3hrdQQGwet5MVLLInEHE5z2Nma+8hKgRY3BFyj4kpRRAiRpHse7bQug0rA7coTsx6bqV6PD4JmwOfwnXNS6I0zsn4vl5bfHOPRUw/4tO+GFpC3Qbfiuub10bi6b+gGItmiDKHo8Zn3yMHvcPwNTXDmPUO0OQvON7vLm0LV67I4qxqupYOe1TFGg1FHVKJGDBV09ixtZquHnECLS8Mhobf38WoWWHo3jEQXw8cA7uWTQGVcKFzOWe2Sw9zWoEsorMrV+/Xm1GUv1hjv/7v/9TyhPambORuejURdhTbCAqpB5B/Ws74bknH1feORIk2qszyRzJ02+//aZs70MPPYSnn34a9N7RftILSE8cSRcJJG3p33//jT///BP9+/dX8khznEnm6MUjmaPqhZui7AOVM/TE0UvYp08ftXlKMmdklvyZtpOY0pbffffdWT180n4uQuBcMkuP4yC+q/6nJnOeY/jg1g/Q6s2X0LSiB999MRG3DB+qVCg+dxzGvTkPzQe1QHH7EfwwaS0efOzeDCi4XCcx/+P/oezA51C34jr88Y4DXe+7Ep7QXfi27ULcOHcEIsJOYHyJ6RaZS/dO+NyHMXnc/6HXbS+gUEDcRErcVszYGJuBzHlxHD9PXYo+/ftkuP+pvTPw9FszEV2xLfoM7Yc6ZcOx+den8MmPqWh7/WD06tUQhRzp7sbt857G+1OcuKbbQPTu1RhhnuNY+PVT+HlzFdx8xx3KlocZCU4uGm/pavYgEAyZ0zFzoYr7kMSpL/TOxcUxmyWUZ+5is1lSZklPG6WOdP/RaNAoUcrxzjvvKMMUSOao2R8zZozqgPHMkczRYPKglIXSS0o/GI9HKeWZZI5STMpgQkND1Y4ijSyJJHcZ161bp4yZkLnsmZAXe9dgyVyabze+/W4Lhg/uZd3Ki4QD32LGN/Vx88O7M3jmTF/+i8zxb3sXjsC6Qu+iacR+nEouiPKNQ7B42iH0GtAGbs8KTBiZgn6jN2D6X/0xpGc5HFv9Ar6Pfxz3dTbbbT4s+eJrlLp1KGrgFPbuOgxboULYOWs8Gg/pjPmvhaL/q01hi1+CYS+E44uxTRBqdWr/mt/wd0QrhO7/FVVa9UfFQinYMmssUus8gIZXuLF393GEhCdi5qO7cNvU/ihuE7nGxc4tuS7vIZBVZI4kisSK9ojqEkoTqTzhv6+//tpP5ipXrqwIkPHMtWtTH4tnfo0Nh67CqFE98NzTo/1kjjaJNjLQM0e7xZhvet8CyRzt2nvvvacIIMncAw88oDxy9JLRzjHG7Vxk7uWXX0a7du2UZ4/PQDJHFQvtMuWhQuby3mchq58oaDLnPYmvBixBz+9vUBLIid9MRs+htyj5JQ9X8lHs3RcHe+Ei2LZyJXr0u9Hfda89Hou+nooKnQejRnQEPKEHMWvcNvS6tQs8ntUYNzQeQ77tjFD7yf8kc2xo/i8foWmHkShWKJ1B/ReZ27uwPw4X+xqtGqV78QIxTEtajdfa7sfD6/r5+7552hQca9QbnaoV/Bfc22d/j/0VuqHA4Vm4omV/VCpMW/4eUmo/gOY1M5cnIqvHVtrPOQgER+Z0zJzd7oDX69GpLPn/zGZpYub+n73zgI+q2ML4d7ekkBBASAEUkC5dioXeixTpqAiIoNhR7L0hIhZQsSIqCogIUlQQBVSKD0FBpElXOiGVlO173++buxsCQrIEEpbsue/5I9ncMvOfyT355pw5p1wBE6CcumeOYZOMv+cxc+ZMZQD9YSKtWrVSHriOHTuqPQMMCaGxOVXMXXbZZSq2n565zz///D9ijl44et8YcjJhwgQVLjJ79mz06NFDrV4yvIUrlAxvkTDL4JmsebUkLzH33dTuiKj2GMLhwt5NS9Co+9OoWcGOLX9uQZbLBEfSr9ATRqJto5/yFXOOtM1YtzkduteBHT8ko9uzg1DB6guZ8Lrw/YKvERlXHlnbV0NrfA+6Ns3Ekg+WI7pmJexbewDX3HMjSuzahH+PH4cHZhzauwddB94ILXUPtu9PRHbKDqShJ3p0isHPX78Kc7k2cCZvh63qMLRP2I6Ne5JBL3nSgR1o3n0ojv72HfaHl0dshIa0XT+jRqcHEGs6gJ07DuN40iE4a1+PTtUtF8cgSiuFQBERKCwxxzB+LiLSY8awRNoZhus/9dRTau8cFwlpdCmsOnXqpBKlUCBVNv+GxJKtsOvXnzHwzmcxfuwz6Ny5M6KiotQC5ciRI7Fq1Sq1UFm3bl21CBmomFu6dKkSaBSOt912W75ijvZxx44d+Omnnwok5ihSue+uf//+RTSa8phgJhComCupe7F35Qv4X0p7VIl341iShp5dmmLmwlW4sX8XpO/ZgN3JDtiOrUPkpbeiaZ0wzF74A/r2aosFE59GYuW+qJ8ARMaUR9OG1bH0m1mwXFIR2TvXwFVvFK5vGgPvSWLOjb3b/sLhYxnQwzNxaBvQe8h1sObyhp0q5hyZ6zG+yz48sKoPYjQdHn035k36Dd0e6I5/VmxBRgkTnCm78NfRFhjUOgu7DqcBHiuSdu9Cvb6DoP+1ENui+6N5mc34+2AK4LUiZe8O1Ow2CLb1i7E/LAGxkSak7/oZ1Ts9gMvLie0O5rkdTG0LRMzRLum6UWOOWSxzioenpaWpPXNOhxOxcQXLZsmQSBoobgbnwfDHTZs2qVVAPpheNCZF4V4Beuy4F27nzp3q5/ya19Jg1q9fX11Pw8nrGRLCVUtu0vanguYGbT6H1/KgwaEHkAaT+wMY508hyP/4NZ/LJCpyBD+BvMRc1vHDyHZYoJksiIyKQYkIM+B143h6GpxuwBoWhZhSkdB0G5yOMITz57kOJwsthkfArAFejw1paVnw6iZExZRC5ClxEB5XFtLSbTBbohBTOlJlxnLaM5CeYUdEiVIoGRUGZ3YGMmwO6DChhGqPBW5HJjKyHeq6kiUj1HqJx21DWno2zOYIlCodBd2djfT0bLh1TV0XFWmF7nXheBqFoYawsJKIirbC48xCRgbbHIWY6P+uBAb/aEoLhUDhEigsMcdWU9DR1tCG0L7QnjAKhDaMe9fosWPYY3p6OipXrmwkQCkZgWO752CneSha1jLhWGKiOod7wLnYSI8fFzmZ0It77GgDmzZtqp5FO0Y7yJ9t3bpV2UxuN6Ag4768zZs35yQuoa3zJ1VhW5kojNcwuRiPRN9zaWu5oMltCUwoxjBR9oFhpOwD28Q9eox64fNpU2lv/QlQDh06pESnHEIg79IEHmQfcSAyoYTPR+BBRno6nC4N0aVKI9yiIyPThuiSUXBlpSLToSMsoiSiSljBSlmZmVkoERWJ42mpcLkND57ZGolLSkfD48pGWnoWTJYolCpdwpel0ousQzZEVohS3ztsx5GR6YBmDkPJmBiE5QqD5L1oX+0uLyJ95US8bhsynOEoVcKf89KFzFQ7SpSJQnZqKhxgDa9wxJSKhu7MxPFMO3TdhPDIaERHhcFlz4QD0Yg0ZSE9w5bzsyjGdnpdyEg7Djc0WMNKIjqafZRDCARGIBAx52TCLLNZiTm32wUNmvE9wyz5ocPuKLCYC6yZcpYQyJuA1JmTGSIEhECgBApTzAXahtzn6Z4MfLNgHkpV6IZW18SelB69IPeTa4RAsBCQOnPBMhLSjuJMIBAxZ7fZlHgzmXwlCTSTKiCuShOworjb7UHCKSmPT4XGsEiWD5BDCBQGARFzhUFV7ikEiieBYBNzxZOy9EoI4IzZLIWNEBAC549AIGKO0Y7cM8eoQx70zHkZdpmSkqw8c7Zsm4i58zcmcqcCEBAxVwBocokQCFECIuZCdOCl20VOQDxzRY5cHhiCBAIRc6ouKQuF616jTqndjoiISKM0AWP2uWcuPiHhpGKk4pkLwdl0AbssYu4CwpdHC4GLjICIuYtswKS5Fy0BEXMX7dBJwy8iAoGIOdaZo5AzyhN4kZ6ehpiYUtwzl6KzenhWZgbKV6goYu4iGvji1lQRc8VtRKU/QqDwCIiYKzy2cmchkJuAiDmZD0Kg8AkEIubsdpsqAcdqH4yq9HrcsFitDLOkmIMvm2WciLnCHy95whkIiJiTqSEEhECgBETMBUpKzhMC50ZAxNy58ZOrhUAgBAIRc0xWaTKboHPPnKbBYqGw06ElJyfprFXAdJexcSLmAgEu5xQOARFzhcNV7ioEiiMBEXPFcVSlT8FIQMRcMI6KtKm4EQhEzDHMkvUuuF+OIk736v7SBCmqsAfVXlx8fJ6eOdbdYX0dOYRAYRBgvSTWQaLrWA4hIASEQF4EWI/0XGuIik2TOSYE8idgs9lUDUQ5hIAQKDwCrNFdpUqVMz6ADg/+ncyyBP4wS57MwuGqNAEVHn9Z8xNzKSkpqsioHEKgMAgcP35cFYQXMVcYdOWeQqB4EWBBbxa/PpeDhbPLli17LreQa4VAsSfAslSxsbHFvp/SQSFwIQlwcfHSSy/NU8x53B7lmaOAs1gs8Hi88Ho9zGaZpjP20uFwIi4+7zBLEXMXcpiL/7NFzBX/MZYeCoHzRUDE3PkiKfcRAnkTEDEnM0QIFD6BQMRcdnYWwsMjlIAD4yo1DbpfzLGJDLOMjYvN0ysiYq7wBzOUnyBiLpRHX/ouBM6OgIi5s+MlZwuBghIQMVdQcnKdEAicQCBizu12q4LhDLWkmNMNRWd45vgtPXN0o+cV4iZiLvBBkTPPnoCIubNnJlcIgVAlIGIuVEde+l3UBETMFTVxeV4oEghEzLE0AZNWMrWESTOBdcKZ3dJXZ07zeeYkzDIUJ1Cw9FnEXLCMhLRDCAQ/ARFzwT9G0sLiQUDEXPEYR+lFcBMIRMw5HA4l5HiwRjgzoZjMZkPMMb2lLduG8hUqiGcuuMe6WLdOxFyxHl7pnBA4rwREzJ1XnHIzIXBGAiLmZHIIgcInEJCYs9uVJ86rPHIWI7OlV2fR8GSd6o7pLotjmGV2drZKd8//5AhuAiLmgnt8pHVCIJgIXAgxx9TRTNFuNpuDCYW0RQgUKoGLW8x5cGjDrzBVbYWEUoWKSW4uBM6JQCBijmGWtD/UbR63G2aLBdwqpzxzjLl0Od2IT8i7ztyZ9swtX74cZcqUwZVXXqk64nK58OuvvyIhIQG1atXC6tWr1b9//vknOnbsWODOUnBOmTIFQ4cOVSns/QfLKvz99985z8/9gEmTJqFJkyZo1apVgZ8rFxYNARFzRcNZniIEigOBwhZzv//+O9auXYumTZviqquuUsgeffRRjBgxAjVr1iwOCKUPQiAgAhe3mAM8TgdgCYfZFFB35SQhcEEIBCLmbDY6qMJ8Qs6cI+i0lBQWDdfVnrn4hIQChVn26dNHibmPP/5YAfjnn39w++2345ZbbkHfvn2xfv161K1bF+vWrcPVV199khBj/OdDDz2EBx54AJdddpnyoCUlJSEqKkqtgLIwLFUoPWxMzjJnzhwMHjwY0dHRObDfeustJRinT5+e44HjCiqzvlD80RA3a9ZMVUsPDw+H3W4/6foLMmry0P8QyEvMzZnUHOml7kBEmBdpu1244eHbkPrHyzhcZhRa1TVqH87//H20GHIHHKtGY+LqJmiYYIInxYVr+g9C9JFV+O7vwygBM0qXuAId+zRBpMmFP98bh2WWq3D/yG6w5KpVfmjz11i6PhM6svD7tF/R++0P0KFOCez69mN8sFbDU08PRykr4Nr3Nh5414yr6kTDGl4FPXrVxpTJz6Fc/DWqTc3aDUZ19wQ89kkZNKxeAq7UFDQacD+aVDC670ESPn7ueYRXbQZTVipMNW/GgJZb8PErJTDimabgmov/2PXTvfh611A8clsz6LDhf99Mw67UEvBk7MHCpWF458P+WLp4jTo9/fA27NP646VHmiAMwMznx8DTcxyGNI7IuV/aoQ34dtlf2PvDH3A3b4ra9kvR5YH2KI1kzHhkHKqPfhHXViwB6C5MnPQ6ypatAJis0B029B18C0pGGJaRbfnz2w+wPTMObidd/xFo2O561CizED8ubozu18dj/Otvo0KCcb05042G1w9EvfLhALxYNf95rPyrPcY83QbhUi9e3gwBEigsMcdFw/Hjxyt70bJlS1DUcSHz2WefxVNPPYVRo0apWkC0VWFhYco20UbRtvgPLmh+9NFHGDBggPqctos2i5/z/ryWi5Cs8crPWL+Vdo91g0qXLq0+o51i1jK2g5/xSE1NVV9LLc4AJ4mcdl4InEnMHdv6CuaviEN4lAWlLmuBXm0vxS/j78Dasm2REA7EV7sSrRtEYfnaFHTv0FS1xev5Fy/d9DHKd6+GcM0Md4YXTfoPQYM49Zco1r32NNZVuA5339T2pLZ77cn4+otvYQ+3wOv2ILZKU3RqVg5vTX4W5eKvzbG37mUVkd3hCK6+zLh8x09P4oVpbgy9bhi0zTNR8eGxqFXyIOZPXYmmA29A5RN+gfPCSm4iBApKIBAxR9vA3xQmQXG7nMozRzuhPHNMa+lw2BEXVzDPHMUcjRqNXZ06dZQR++OPP5Q3jN45ijkKtmXLlmHTpk24//57kHk8A26XBd8s+RYfvvcuYmJiQFH23XffYcmSJUrIvf3225g9ezY2b96MQ4cO4b777sM777yjBFp8fLziRQHQu3dvJdg6deqEDh06YP/+/XjwwQdBQRcREYHRo0cjMTFRfU8P4Q8//IDnnnuuoLzlukIikJeY+3HWYLTsNwMRFg/WTK6IS248AvPfZxZzv0S/icGNdOz6cT62lbgWCUdWIrxdL9S/JJz1FtXhzvoHry9IQouEv1D3mmEoU+K/oVNHt3+D6duuwIO9q6tfoBkLvkWrStuQUvIuNKoercTc1D8G4Y4+ccY9bYn4+udlGNjtxhN/2O19GV/tvB03dS6LPT/egSXeSbiziyGqKOa+n/Yzug/rD0/2eoxtsBP3bimPr04Rc27PbnzQfRMSmnnR8Nm+qJ6j8nSs/OgDmPrcgRb+2sdeB76dPhZNrn8W5UtZ4HAtw/K5Go58mYR+cwci5pTVyVVPfQT7/SPRsZzR5OPb38bsbQ2we39pvHRvQ5h0F9797EfcNew6Jb5+XfoBqjUZifgyRuhy5o5peGJmE7zxXL2TxKfTNidHzE36dDXuH9HZOP/Ir3hwghdvv9ESFk825iz8BVdELkaJhhNRrbyErxXSr1exu21hiTkuRtKW0Y75w/PvvPNO3HHHHZg2bZoSc//73//QqFEj9d9XX32lhFqXzu2QkUGBFol7R9+Jf//5R9m16667TmUcu+uuu5Snb+vWrahfvz7effddZGVloU2bNkq4/fjjj0rEUTBSLPLftLQ0dS3tWePGjdWi5/vvvy+LkcVuNgd3h84k5v76KBqOtqloVt2wBTqcWDH2ZVwy+lnU94kkW8ae/4i5V0Ztw30fdUUUy2IdWIDHn4nGuI87wJS+GWPna2gRvxEdutx00gLr7v/NxkZbS/Rt71sJ9dnbeT8vxYBuN+UA3PRpwklizp25H8+9vxUvPtQWPz3zIsrefwdWPTIObV9+F3WlDnpwT7wQa11AYs7pVMUIuICo6161X47/01JTU3X+cWvLzkZ8+fIF9sx169ZNGaknn3wSY8aMwbXXXqtWEE8n5kb2TsALE46hTsxxVLvnXowdMQAzZ85URuuFF17ADTfcgDVr1qjvKcaSk5Px8MMPKy8dDWpuMffLL79g4cKF4PM/+eQTTJ06VYlCPp/G75FHHsHAgQNzxFy/fv2UqKtQ4cQLIcTmS9B2Ny8xN3N8A2yz9YUlOwzVmvXCgAH1sH/1mcXcU3PKoEppLyrXaIdevVshwrYbS79fhb2pFnQdNAS140w4sHspjjgb4nL8hW8TG2NYmzInsfG4tmP6M7+h13M3o0y4CS7vaqxYUhotmkfgm5VpGNCjiRJzw184hOqXhiOuehvc3q8uxo+9C25rPVgzLsPNY0egwpGXcfsrGaicEIHLq16LrgM6IT7SeFRuMffvuqn4bGkLPDwmEdNOEXMHVn2N1bE9cV30fEz/vhlGjagCarL0Xe/j242NMLif4QmkMf3983dwpMLN6N4hFhpc+OP1BxB1y5sI3/saMkrehYa1Tl6KzC3mdGRgzsvfoOWY/kic+iBc3d9E00oevPbKU8i0R0LXHajZqBf697oW4T7dteXbMVif8AaGNAV2r/8Eny/8F81ajUSn5mtOK+a87n0Yd+kijDhyB0ofmY0/9rZGvSr7sHZXDDq3qh2081MaFlwECkvMbdiwQUWAvPTSSzkdfvPNN9GwYUNla84k5i7T1mB1Yh1Ep7nR757BePzBBzBx4kQsXrwYe/fu/Y+YozBjNAn3qtNLR88cI0x27NiBW2+9FW+88QZefvllZVffe+89JeIOHz6MqlWrKo+eHEKgqAicScy5MrZg0byV2HMkBteP6IPLy5rx8ytDsOD4FShtBa5pNAxtOuh5ijk39mDqFXPQf+MjSN2yBNllmyM+6Sd8a++OEc1PLO5tWPwGvHVuR5PKJ6KyuHg6fuydcFvrK3s7eOwIZHx5ZjG3/Pl7sTg7HFW6vYV72koYSFHNH3lOYAQCEXNOZrM0aawsB01FdjiVPcipM8dslucSZsm9BFzNpFhKT09XK4sMD6GYo5eOYszvmbv3rusw+bk3UO7qUWjfohpuGWyIuYMHD+KJJ55AxYoVVc/pRePBMJW7775bCbKRI0eeJOYYDkNjx7ATrnJSDHKllPsa2IbXXntNhVj6PXPDhw8PjKqcVeQEAvHMhVuzsGzs9bjkpsUofeRtHI65BS3r+cIsZ3yI1oNvR/aq0aBnrn/sQrwxzYIxj16XIzwcGTvw5oinMOCDz7Fz2q2YvS0aZngBd1tM+HAwSvlsh9eTjWXvPYPILq+hZQ2icGPzlJvxxrpSsGo64GmIse/djdKHA/fM9Wm9E7On2TF0VNsc7yDF3Ot334Q93oZo0qIPbrm5OTTHCkw9Rcx9/f6jWLIhTY1JGWcdPPz+fYhybMekwX/glvmDkeBrd/qhXzFjtYa7BhhhJ87jf+Dh296HvbQJcJnQqMeduLNvg5PGNreYy07cjOdfnoS0bDN0uNCywxgMHVArl2cO+GnGWJTv8CBqJxiKdOeSp7Hc9ARu7xSp+uWyL8acTyuh77BtWOoLs8ztmXNn78RzvTZjzNJOWPN0W8xLbAITvLBGXofXJvZBhNjYIv/duxgfWFhibs+ePfjggw+UkKKRpB2jfeOiIO2UX8zVq1dP7afze+aaXOHCxIlb0XPkcFxTLx4Pjjkh5rZv347777//JM8cxdyKFSuUN27s2LHK/pUqVUo987bbblMLk6+88gooLl999VX1PSNW5BACRU0gvz1z9vRtGP/MGtz/5mBsPEvPnMuxEe+1WY9hq2/C8jdGYtGuEsoewN0Fr3/YH9E+27bpx/dxvNKNaFHrRBYTirmz8cwtf/4hlBv+MH5+9G20e+V5NKhUoqhRyvOEwBkJBCLmHHa7EVrp8ZxIfqLl1JkzITsrCwnn4JmjMWIIJY0gVxtppGgEafA+//xzTJgwQXnM+NmIHglYnNQckStuREbThZj2yk348MMPlaGiOKPRo4Djfrp58+apfQSnE3P02L344osYN26cMoArV65UBpEImgXeAAAgAElEQVQePe6569mzJyje/NfSI8eQF4bRcO+eHMFFIBAxF2E5jh/GXoeY/ktRPWIVvlwdjjtubgXNtQ1TJ6/ByAeG45BPzA1u5MHaOa8DTe5A3XI6SkSXgu49gk/uuxvN7xmGH36thXtH1FKG48Ci0dhUcRy6NTS8Vke3L8T/DtXG9e1qGgLl+O94YqIJ455prMRc4ppJ+DprGEbUmBF4mGWn0ljy7uuwdHsYHaoaiiW3Z84/Gu5TxJwLm/HDtGx0H2YkYdi15jOkluwF2/ZPkdD8LtRM4K44BkAexqznp6H16IdwaWkjDnPz/O+Q1b47ro4BdG8Gpj+0FJ3f6AMjSNk4cou57eveh54wBLUvi4ION+bNno6+AwbniDkKvB+nvoTYrg/jyooMkgGctk14Y/Q76PLY67iyahRcGd9g9oyq6H8aMef1pmDxp+8jq/7t6FZ+DSZ/ew0evaOcGoOtXzyM3VdMQM9GEmoZXL+ZwdmawhJz3APHJFtcmKS9YDIv2qdPP/0Uzz//vBJzW7ZsUV4yLi5yAZKJvWqU3glXhY5YNeMVDHrgU7z03GNKjK1atUpdz7BN2kKGxzDM0i/muPhJO8bFUIrFXbt2nVbM0TtHzx23E0h25uCck8W1VacXcx4kHUxFmYrl4HUcxhtPLceoVweclZiL8Kbhq1cmIqztQ+h6+SLM/KkpRtxYDRq8+HfecOy74l20qm3YmeOH/sDYV//A/c+PRIUYZmC3w+Q5nq+Yc2Xsx9NvrcWzT/bA/555EQkPj0XNsN2Y+vb/MPyhm9WecjmEQDAQCETMqT1zutodp/QUPXQqzDItLZXhl7Bn2xFXwGyWNEQ0fgyr/OKLL1Qo5E8//aTYtGvXTok4rnZyn1vt2rXR5cqKWH8sGT9+Y8foZ/tg6dzZKqyS4Zk0ktzTxoMrodwrRzFHYcb9A8xOyT1wTLjCEEu+ZPr376/Op2eOxnLQoEHqmQzLvOKKK5RnjtdyXwJDWrhvgQZZjuAikJeY++mLO7BiR3lophKo3/JG9Gh3KaxwY/uauZi3dBvMEdXRf9ggXB5rRcr2z7AtYihaVAaykjdh8eYwNCi1BXMWboIWFouOA4cj7sh3OF61P+onGAzc2I31c9y4qr/hDd6wYDgW/lklB1DNyxqgSsc+uLaS8ZEHB7Fqwn5cdWs6Vu+9Fh2bxRifO49jxpQXsDfJEIVdb3wCTcosxtoj7dG8fjRcSWsxY0EMbhpRWxkRLzKwceVWXNnqxOKCx/U3po79AodNJljS49H7ViucJW7ElVWNVUR72m6sPHwMR2d8h91WQ7SZzFb0ve4qzPlmdU6bS+xtgsb3RKFD03a+z3Qc/mMqDsSNRDPf5nD+YPvsn+Dq1g51Szrw57czUb3TcJT05XLYuWgNrJ2a4a95k7FhWxo0bxjqXdsHvTrXhiVXpJc9ay8WzJiLvw9nISymLDp0HoLGNf7G5o2Xo1GTUpg76z1s3pkOS1hZtGjbG62vuRQHVv+K402ao54/5NS+Ccu+KYGOA6qpEFI5hEBeBApLzPGZtCsUb1wcLFu2rFoUZKQHFyu7d++uFhsZeknhV716dbVnu3L4MaxeswRHo+7EyBtr4YsZ09V+cdqrWbNm4ciRI8oG0h5VqlRJCTx63Jioi0KP3rtq1aqprQVdu3ZVe8cZYUJxN3fuXAwZMkSFWz7++OMoUUI8CvLbUXQETifmuLC3Z9kUfPW/RHgtcbh+8M2oc1kJbP1uPOb87lGNq9ywPW7qWg3T3pmMQ5mGUelz293Y/vn72Gr3wBwWh049+uPq+mWxe/l0uOoPRW3fPjY3dmDjEiuadLk8p6MZR9ZgyuQ5OGqOxlVt+qJ3yyqYMeV57E0y7G+XG55AxSOj8fHPxnJl+Su64arw97DgzyqoEdUddavsQbkeA1ExAtj3+1xsMnVD98byu1R0M0melBeBQMQcSxNYLVa1b46H1+tRyVC09PQ0VZrAaXcWWMzxehWzqWkqqwq/5r/qj0xfmIr/HP9nG5c+ile/aIbJU/ujlK4rb5q/do//Wn6f+z689tTz+Mzcmb38P/dnAfP/nAqWh7+NUico+H6ppDRB8I2JtEgIBCuBwhRz7DNtht+e+G2Myhrmszn8mv/l2BJXIh558C7E1x+HB26vBdMpdi23DTzVDuW+l1pt1TT1fL/99D+Hwo+Lm3IIgaIkkF+YZZG2ZfdyTFlREY8Mr3VSwq2ibIM8SwgUBoFAxJzL6VR75rweL0wqCYpP2yQnJxlFwx0OxMUXLJtlYXRK7hl6BETMhd6YS4+FQEEJFLaYK2i75DohUNwIBJOY+3v9IhzyXIW2zRieL4cQKD4EAhFz9MxZzBZ4dS8z3hkhllxgTEtLy6kzFxsXV6BslsUHpfTkQhIQMXch6cuzhcDFRUDE3MU1XtLai5dAMIm5i5eitFwI5E0gEDHndrnVfjn/wTBLi8UKLSUlWfnoXE4XRMzJVLuQBETMXUj68mwhcHEREDF3cY2XtPbiJSBi7uIdO2n5xUMgEDGnsln6witZmoBZLY06cykpusfrgcftRWxcrHjmLp5xL3YtFTFX7IZUOiQECo2AiLlCQys3FgInERAxJxNCCBQ+gUDEHMMslZjz6jCZjfwkKmdJenq68syxNEFB68wVfhflCaFAQMRcKIyy9FEInB8CIubOD0e5ixDIj4CIufwIyc+FwLkTCEjM2Xxiztgwl5OQS2WzZAym0+kUMXfuYyF3OAcCIubOAZ5cKgRCjICIuRAbcOnuBSMgYu6CoZcHhxCBQMQc62/TE6cyHTO7si+zpZaaatSZc9jyrzO3d+9edQM5hEBhEPC7iwvj3nJPISAEihcBpvqvWrXqOXVKbNo54ZOLQ4SA2OYQGWjp5gUlkJ9NYy1tu82mEqCYzRZoLBzu1VVmS7VnjsrOlm3L1zPH1ZmYGKM4oxxC4HwT4ERlMdzcdQPP9zPkfkJACBQPAizCXbly5XPqTGJiIkqVKnVO95CLhUBxJ5CamooyZcoU925K/4TABSVw9OhRVKpU6Yxt4N/ILCNH8Wa1WlWYJXOesLyckQDF44bb7UVcfN6lCUTMXdBxLvYPFzFX7IdYOigEzhsBEXPnDaXcSAjkSUDEnEwQIVD4BAISc04jzJJFw80WC1wuJywWC1SYpdcn5vLLZilirvAHM5SfIGIulEdf+i4Ezo6AiLmz4yVnC4GCEhAxV1Bycp0QCJxAQGLO4VDRa0rQ6d4T2Swp5nRdV667uPj4PEPcRMwFPihy5tkTEDF39szkCiEQqgREzIXqyEu/i5qAiLmiJi7PC0UCgYg57pmjJ47760y+enNmswlacnKSrkFT2SxFzIXi9AmePouYC56xkJYIgWAnIGIu2EdI2ldcCIiYKy4jKf0IZgKBiDkWDWexcB4mkwbWnQsLC4d29OgRlc2SGVFEzAXzMBf/tomYK/5jLD0UAueLgIi580VS7iME8iYgYk5miBAofAKBiDnlmWPyE+i+wuFmeJkEhQlQ+IXT5Ua8hFkW/mjJE85IQMScTA4hIAQCJSBiLlBScp4QODcCIubOjZ9cLQQCIRCQmLPbYbFQwHlhMpmVqGOtAi056Zhutlhhz7YhLqFge+YYu/nPP/+otpYrV06lembKZ37OQtA1atT4T306t9uNXbt2ITY2VqXYPF3JA4Z+8hzeMyoqSv3nP2w2m3oGj9KlS6tn/vnnn+o5DRo0+A+3Tz75BF27dkX58uXzZco2szAf28aDLzLGqJYsWTLfa+WEghMQMVdwdnKlEAg1AoUt5tLT02E2mxEdHQ3aq2+//Rbt2rU7bSmDw4cPK/y0L2vXrsXmzZvRo0cPxMXFqc/5c9oV2pCEhATwXZeSkqLsVYUKFdRzCnrQPvHePJg+nraU7d2/fz8uv/zynNtmZmYqm8nPpPxLQWmH5nUi5kJz3KXXRUsgIDFns8FsOWEvKOqo57S0NGaz9BZ4zxwF2/PPP6/EHL++5pprcO+99+Kbb75RBmbRokV45513lODKfdBQPvPMM+jWrZsyLF26dPkPNSZcefLJJ9G5c2clrNq0aZNzzu+//47HH39cfc/rJ06cqAwoj0GDBv3nXrz/a6+9hvr16+c7OgsXLsSsWbPw0Ucfqbpn/JcGsEOHDvleKycUnICIuYKzkyuFQKgRKGwx98Ybb6iFRtozu92O+++/H08//TQqVqyoUKelpWHLli1o0aIF3n//fWXjOnbsqOzS6NGjcemll6rPVqxYgVdeeUUVOKdNfOutt5TQ+vnnn9X3t956qxJ4BT1mzJiBTz/9NMcWvvjii7jsssswbdo0PPTQQ1i+fLmyr3/88Qdo25599tn/LK4W9NlyXWgQyEvMZRz6HuO7pOOxzTcg2rYXo+4ag38PZikwUSXbY+rcx1BGV7t5YE9chAdHv4PkiPYY/+YjqBLjMQBqXuzfMB3PvDgTmdYmePbNl1AvHti3aToefHw6Kl5zB154ug9idB22lPV4uvYfePTY7YjVdez/+VaMfPmguk2LCo/jiU/awpJrWI7unIMF22rg9l4N4Q7bgsda3ItNYQxTA+L1rnjj2wdRLsyrvl/59Ut4bcoKlKncGS+9/TDKpG/AxAnj8Ot6Bzrc+CTuG94MFmO7Us7hyVyFl5/+HqPHv4Ro0xHMfGEEvvqjPG5/eRKua3jCAREaM0V6eS4EAhFzdHJxr5yqHE6/nK6r4uFaamqKzoJztuzsAhUN5+riyJEjlWDjqiQfxBVAGo5OnTohKSkJq1atUiJv6dKloAFu3ry5+rx169bK2L355psYOHCg+poiih1q27atWkXkPSIjI5UxpNHze8so5rZt24bBgwer+69fvz7H60YPHA0cDWW9evXUCqlfzLHje/bsUe2ZPXs2srOzceWVV54kJmnwFixYgGbNmmHUqFFKzNEQs00Up1u3blUG/YYbbsDGjRuxadMm3HLLLecyhnItoFarpWi4TAUhIAQCIVCYYi4jI0OJsu3bt+PLL79U7yWKOS4u7t27V4kx2h/aqrp166roEwo//ox2rnHjxjmLjRMmTFDRIrRLLpdLRXnMnDkTN910k7KVjBq5/fbb8eGHHyobyJXWm2++Gd999x3+/vtvdX/aMD6Ldok2t3379rjqqqsUpunTp6vn8/t58+aphVXaxdWrVyM8PFzZuSZNmuDqq6/Gvn370K9fvxwxxwiXKVOmYMiQIVIUOpBJF6LnnEnMefRtmDv/d6Q8bsbg7YNR0ifaiMlj2otFX+xCz0GdFDWv8wgmv7UBt9x/HaI9uzFv1gb0G9bPR9SFg/8eR3zlstA8GzD/tWPo+0QLzPv8R/Qc3BsZu2Zg7qJrMexe4LuZK/DP3Q7cnHYHYnUvts1/C0nXPIRWCa7/jM7RrT9i6U8pcNaqguEdrz7p58nb5mLWlpYY1ceJVV/vwjV928CenIpScWVxfOdXePqHazBhcBjsYXEoXULDL3OnomqnobD8swp7I9qgeU0TXPZELJm1Gdnh09C172f4Z9nXSL3yerROyMTy915ClUHjUK1swb3uITrdQrbbgYg5t9uY59RthldOB2uFKzFHz5zb7UFB6szRG8fVSv4hfs8996By5cpKhM2fP199T+PBVUMaLq5wjh8/Xp3DlUwKIK5I9u7dGzR4FGU0ov3791eG8eOPP8Zdd92lwkYo6iiqeC0PijmGVfbt21cZKwq+iIgI9TMaPgo2hsfwmTRWfNbdd9+Nr776Cv4V1wMHDihjx2fQuPqFIsUcw1VoOLmySS8jxRyNMMXmyy+/rP6lt477DDkAp/MshuyMLGDHRcwVEJxcJgRCkEBhijm+3ym0uCBYp04dtZBHMcdFRwqmsWPH4rffflPhk8OGDVOLjQypZBTJpEmTlI2gveDxyy+/4L333sPQoUPVAibt0pgxY1SkCP9IppCjF412kCKMtoSRK1yQ5DNfeOEFdQ5FJe0Qf857+0M4Kea4OEr7NWfOHGWPue3g888/V/Zr8uTJeOyxx5R9Xbx4MZ5+rDUev/t9pO1rgifmPYTVC2Ypm8t2ySEETkcgL8+cx3IAM6qvQJ+TxJwXu766FYcbfIBWtcLVLd0ZezFxYSIeHHw1TLoT8xfMQu/eQ095nI7M9O+w7IuauG50Jha/rKPXmCbwWHfji7b/Q58lQxBpPYZpZeahRzI9cx5smf8iJsz7F2ZLGfQbfj+6tbgMynHhO+ypW7BwYwoGtm2V61k65r83D63u7o8y3gNY8fU2XNu7A6zeLCSnZuGvxV8ho9k96H2FDmd2MlJT9+OHRWvQd+gopO1cjUPR7dCsSja2r5wCS+UROLhmMBpdPxcrF32GNn2GgL9Jhze+il3abWjV4OSoNJlhQuBMBAIRc0yAopk0OOw2RJbwvbPpnTM8c/yBs0Bijo3iaiO9UzRaXMHs3r37acUcjQtDMnlQ1J0q5rjqSSNZq1atnHPyEnMUcVyRpOHiqicNFY9WrVqpVU6uOlLwvf3220qwUfDxmVyZ5Arq1KlT1d4CehFzC0W/mKM45LVcVaX3jnshmjZtqoQlPXL00vlDPWV6njsBEXPnzlDuIARChUBhiTm+h7jwR8FE28goDIohCqvk5GQ88MADKrrkhx9+CEjMcfX04MGD+PXXX9Ui5FNPPaXs4KlijmLPH+HCxc5ly5ahbNmyarGQC5QUY9xOcOqWBYo52l0KvQ0bNqg20waeScw9fmdtvDo5Bf1u7I4a9Wsg0mSEwMkhBM5E4GzFnDN1A14YZ8NTE5ojwi+svA6sW/Il1vydjJiEBnDZ/8XI4bee9Mj0Y39i4Y9HcV2fLogpvR5LxgM9HmisxNzMNqvRd8kwRIblFnMn5q7uzcZ3X72LNr3GoGTkiVjI04k5t2s1Fs0JQ68bm530fGfGv/j9r33w2g9i05Grcfvgy5G+fx227vUg49A+1O7ZF5dHcZFGx7+/fYtt2c3RqV1ZrJ7d3xBz33+O9tffjEiKuT9fxU7TSLRuUEYmlhAIiEAgYs7pdKg9ciYzPXMMsdSUd06JOZYlKGidOYohJguh8OEeAq5K3nnnnUpMcU8c97HRS0fPHI3Oc889pzo1btw4DBgwAJUqVVKrna+++qraS8DzGALJe/IzrkjSePXs2fM/njmGuTA8xH9w5ZIHPYMUYAxPGT58OF5//XXlJeTXDIGhYKSh4/4Gbj7nPU4n5miw6cWjSKUBZ/gK906wf9wHQQE7YsQIFarJJC1ynBsBEXPnxk+uFgKhRKCwxNxff/2lIjjuuOMOhZN26JFHHlEeMi5UUmTR+8VFQIZb0q7wnDN55vheY6QJRR3tHkP36bmjMKNnj7aFnjl6+CjmGK1CW0bhSPtH20w7S28e20HRxogYRpXwoF1lxAoXGrmHb+7cuWpLAj179MxxGwMXHSkmlWfuoaHYn/gP3n12Bu556zNEeY8or965JGEJpXkXin09WzG3adFXsDXvh6tKmwDdg+S0LJQtE+NDpyP7+Gas+CkJXXu1RUr6cVxSOgbpSZuwcvHfaDdoAKLCNHgtaVgwfQV63dAL9sRv8dnrCRj5SlOYzUm5PHNeuFxeWK1m6HoWFs3+FK173ZmnmNNhx6pxN6D0sHmoX1GDDgdSj2aidHxpwGWCyarBkbUO41vvw+i1vVHKbFa7kzbN+RJHr7wereJtsJtLY8O8SVj4+37Vp7TELbi05ST0Lvs3PF16o2lJB9Z+8ThKtn4FdS4NC8UpI30uAIFAxBzrzDFxFicl7QK/pqDTjqen617dC7vNgbj4uDyzXDEhyalZJ/lwbqjmTekJo+erZcuWyuhQ+DB0gyGLp4o5CiSGUdJbxhcFN23T2FF48fBnDaNR5TncJ8BQzNxhlmcSc5dccokyZMx+yWyY9K4x3JIroTSQK1euRO3atZVnjedwX8TpxBxXNykqaWzpzeM+CApU9ourtmwz+8EwTP8G9AKMn1ziIyBiTqaCEBACgRIoLDFHkcWFPn+yLIZcUnTRTjB6ZM2aNWovG8UXRRK9Z/TenU7McY827Q8jRGjfatasiQcffFBtM+BiIG3boUOH/iPmaGNoVxk+SdtKEchncssAbRaTcdGm+sUcbRDvxeO+++7LCbN84oknVJsp/hjiuW7dOoxuH40lR6Ox8RczRjwzCOOfGKPu70/sEih/OS90CJyNmPNYD2DB+OXo+cBQWE2Ax5mOt6csxB333oRdc17GrA1ZqNKgO/p0uxaXRLrw3pQZGHZLT7z66D3YkV4G0WE64mu0wYsPD8bu37/A25/8jJKlr8Etjw1FtZJmeE8Scy6sWzQFn83fAHNsVfTrPQQtm1ZUCSH8x6meufT932LC9Dp4/vGqKlGKx7sJH49ZjoETB2PhC+Pxp1dHjFYDPW8dhnJH5uO9L1fC7iyJuo2744abW+HAzx/gf2G3Y3ibE96/FT7PXITnX8x962X8uj8KTbqOxODrasMqW+ZC5xflHHsakJhzOJRO01mawGxSteZYRFxLTU3V+WFBPXNsO+P76Z2iMfGHgNAYUTjR0FEQ8Wc8x/9zGjkKNBqZsLAwFSbCf7lHgfvmaBi5UshzeC7FE4UhVzh5sL28b+5yAdzjwE7SS0jvnN+48d70GvLZvA/vyetoKHlPGtnc92Y7qXb9e/DYPz6X92FIKe/Ne9GonlrG4BzHMqQvFzEX0sMvnRcCZ0WgsMQc/3DloqXfU0VbQxtAm8CQftoQ2g7aNto42ie/l4w2gvaL9sGf/p92ivaH5/mzVtKO0HDzfrSV/ntxIdL/XH7O59BW8Twe3K/Hvd707tFe8uDzuJDKg/fh9bw/36dsB8UgbZa/ZAE/27Z2Gn451Asje5fBv7t3o0qVKuKZO6vZF1onS2mC0Bpv6e2FIRCImOO7nQftkSoWThcd/5+enqbTyNiybQXKZnlhuixPLY4ERMwVx1GVPgmBwiFQWGKucFp7fu7q97Jxz/m5HC6nDR5vGMIjjBAyOYRAXgREzMn8EAKFTyAQMWdEBjKsGDkLcG6XC1pKChOgAHabXcRc4Y+VPCEPAiLmZHoIASEQKIFQFHPc6kAvnd8rFygrOU8InAsBEXPnQk+uFQKBEQhEzGVlZiAsPEIlPVGHbzVOiTl+6HS6CrRnLrAmyllCIH8CIubyZyRnCAEhYBAIRTEnYy8ELgQBEXMXgro8M9QIBCLm7HYbTJoGs8WiQvep6VQJ8eSkJJ0fsnZBXHz8WSdACTXY0t/CIyBirvDYyp2FQHEjIGKuuI2o9CdYCYiYC9aRkXYVJwKBiDmnw6FKY5jMZpXvw2Kxqn3RKgEKN9E5HU4JsyxOs+Ii7IuIuYtw0KTJQuACERAxd4HAy2NDjoCIuZAbcunwBSAQiJij440OOG6Po5hjIhSV0TIlJVln9ivumYuNO/vSBBegv/LIYkpAxFwxHVjplhAoBAIi5goBqtxSCJyGgIg5mRZCoPAJBCLmWDTcZGICFN0QcrpXZbTU0tJSdbro6JlLKF8+zzBL1sPxp/sv/G7JE0KNAFN4+1N8h1rfpb9CQAicHQGWC2BK/XM5Dh48qErOyCEEhMCZCXChlaWY5BACQqDwCLDUmb+W9umewt/DzMwMhDMBCnT1f9YJN2kmY88c6+HwD+n4hIQ8xRxr6vjrxBVed+TOoUqA9ZJY789fnylUOUi/hYAQyJ8AhVilSpXyPzGPM1jHrUyZMud0D7lYCBR3Avw9KVeuXHHvpvRPCFxQAnSYXXbZZWdsA8Wc2jOnGXXmmPyE/3r8e+Yo7+iZyy/MksW2WdRUDiFQGAS4KsECuSLmCoOu3FMIFC8C+/btO2cxxwVKFtqWQwgIgTMTYEmM2NhYQSQEhEAhEjhw4AAuvfTSPMWc3Zatkp8wtFKHrv5eVv9LTWWdOQ0Ou0PEXCEOktw6fwIi5vJnJGcIASFgEBAxJzNBCBQNARFzRcNZnhLaBAIRc8aeOZPKYMlMltRvat+cIeZMAZUmEM9caE+0wu69iLnCJiz3FwLFh4CIueIzltKT4CYgYi64x0daVzwIBCLmHHY7NJNJCTqvx6M6rrxzTIDCb2zZtnz3zImYKx4TJlh7IWIuWEdG2iUEgo+AiLngGxNpUfEkIGKueI6r9Cq4CAQi5rKzsxAWFq6EnMlsUslP3B5fnTnWK7DZbIiPzzsBioi54Br44tYaEXPFbUSlP0Kg8AiImCs8tnJnIZCbgIg5mQ9CoPAJBCLmnE6n8sSZ6ZljeKXmK0+QmpKsW6xWZGVmIS4+Ps/kEyLmCn8wQ/kJIuZCefSl70Lg7AiImDs7XnK2ECgoARFzBSUn1wmBwAkEJuYc6oYsFE7PnCoYblIJUFJ1r8cNp9NVqGGWLPDKGnWlSpUKvGdFcObhw4dRvnz5IniSPCI/AiLm8iMkPxcCQsBPQMSczAUhUDQERMwVDWd5SmgTCETMcc+c2WLmTjlVONxsNvtKE6Sk6FR1dpu9wJ651157DQMHDswzTfS4ceNUgdebbrqpyEfr66+/VjVSWrdu/Z9nv/jii3j66aeLvE3ywP8SyEvMbVn+GSKa3ohqMVZjVcK+D98v2YrmnbrAbNuJpT+vh8OtKc9y+x4Dkb31bfxvdxwslmjUvbYdalcogWObJkO//B7ERes4unUdjsc1RbnU2fhhvabuGRNfGx1blsOyOSuRzthjALGl66F157qwGN/KIQSEQJAQKCwxl5aWhg8++ACs6RMWFobGjRujc+fOsFgsQdJzaYYQKFoCeYk5L9Lx57x1qNm9I6LDABc2Y+FtiegzpT1Mqple7F9/EHGNL0M4gL83foPL6/RA6pYf8PkP+1CvVSt0u7Z20XZIniYEgpBAIGKO2Swp5FQWS69XlSfgoaUkJ+v8hnXm8isafqYwyz59+mDs2LGoW7duDp709HTQG0cBFx4eDr+Yu+GGG/Dvv/+qenU0lJhNsvgAACAASURBVDTILNoaFxenVCY7wwLmLE7OfytWrKjuuX37dvU178Xr6eFj3RMaXqbopOHlv9WqVfvPEA0ZMgSJiYn47rvvlEHmc3gPego//PBDJeb4PdvAukMxMTHqPzmKlkBeYm7RxFuxptw4vDAkQTVqz/cT8PF6N24d8Sgijq7GnxF1cV3NE/Wi1kythoS+u1Ex/ABeafQVhmx9AGkfR8HTIwu1ojdj+tcHMeqWLtgx9xrsa7gGHav/t68H1jyJhbvuxp03V2CNRjmEgBAIIgKFJeZoK0aOHImFCxeq3j744IOoXbs2hg4dCkZysFC5y+VSNuPyyy/HP//8o+xRRkaGMrC0S6yXefToUfUvP+fqKd9vrGlntVqxf/9+Zc+io6PV1/y8RIkSQURXmiIEThDIS8xl75qBJ6YdwM033IWmdUueJOY0VjX22vHxhO/R57HeuISLpPxMA9aOW4CIx69HfVUnSw4hIAQCEXN2u03ZEP4Seb0emM3UNL7SBMyK4nK5C+yZO1XM/fXXX/j8889Rr149/PbbbxgzZgxmz56tKpvTUFI0DRgwAFOnTkVUVBR++OEHPPTQQ1i/fj1SU1OV0KMo++KLLzBx4kRlQEePHo2XX35Zfd+qVSvs2bMH119/vRJ/06dPVyunNO5t2rRBp06dcmbFzz//jI0bN2Lr1q249957UbNmTbzyyitKyHk8HiUS2Y777rtPPWPevHlo0aIFmjdvLjOriAnkJeZ+mNkT/6xqgM7jX0LlaAfmfPYjYqxvoUbHxXmKuQol9uHt3osxaMEoJH8ahWN1FmPP1sPod2N/lC1pPqOYy0z+C7NnJGLAPR1R0lhelEMICIEgIlBUYm7Hjh1K0L3++usYP3483n33XfCP2+HDh+PLL78E7V/Lli1Rv359/PTTT7jtttvQrFkzvPXWW+jWrRu++eYbrF27Vn3966+/qigRLnJycfGjjz7Cq6++iltuuQVXXHFFENGVpgiBwMTcks/m4fKeTbFu9REM7tEsR8z1evMSfDs/HW06x+DF5+ahfZ8uuKbZVfj7l3fQqFU/zHthBjzXNUOHes1RKSFScAuBkCcQiJgzShMYIZbMZKnKEphMJ0oTnEvR8FPFHEMXu3btqgwaQxwpvJiBhaKKQm3y5MmqAVyR3LlzpxJztWrVUqud/GzYsGGoWrWqEm5dunTB77//joiICLXCydoKNJYUZzSkV155pbrvs88+q4TjihUr8PDDD6tJwWeOGDEC7du3R2ZmpvIEsq0UbrNmzVLn0Cv3wgsvqM8oOrnSKseFIZCXmPtx1mBc2bgxlm0fiF5tD2DNitLQDgxEpd5/IuLYfDw0dga8CEOp9T0xfsdgrH89Gu+u6YGIsNJ44o2JqBsfiY0fRuGtdYNxWYsH8OSQK2A1Q4m5h2ZWQQkrcFXLuzDmntbwetKx+L0nUWfQRFwea4R1yiEEhEBwESgqMUcPG4UbhdykSZP+I+a4xYALghRod999txJmp4o52q+77roLb775pvoZFwvbtWuHKVOmoHr104QFBBdqaU2IEziTZ06HHfPmzsZVV7fE8hdWocU7Q1HJuhmzbvgJ27QojJl+K8oiC69PmI+Rjw9GaQArv5mEKzuNxtY3FiDyid6oH+JspftCwE8gEDHHMEt/BkvqIR4etxtaSkqyTic3SxMklC9foGyWpxNz3bt3V3sNvv/+e2zevFkJK74Q6GWjQWTIJg1g3759sWjRIiXeGMZCrx6voVePnry5c+cqlyIF2meffaZCUSj2KALpuWvQoMEZxRwFH7159ODRC/fjjz/iueeew5NPPolp06YpCBSeTz31lIi5IPh9yk/Mtej3ARZ9NQNX4DeY232IIwuvNMRcHmGW2Pslfku7FoPaV1JiztUtCeFbPsS/4T3Ro13V03jmvPh9zqfYH9cb17e+xBfzHwRwpAlCQAicRKCoxBwXGxlpQlvxzDPP4P3331fh+H7PHMXcp59+quwVxRy/Z4RIbs9cbjHXu3dvVK5cWcSczOeLhsCZxNzxTc/gm63tUbVSODxJq/CXcxhG9kvElJ6LoFVdj0YjpuDauiYRcxfNSEtDLySBgMScg2JOU2UJ6JmDL7+DlpaWpnMTHT1zcQkFK01AMccwx4SEBLV3gB6wZcuWKY8YPWC33norlixZolYuuYdg27Zt6NChgxJqvI6GkKGTvJ571WikvV4vaPS4ysnQSIoyikL+O2rUKKxcuRJXXXWV2it3Js8c98NxrwMTn/B+3NfHayjq6NHjsxgCw/Pombv//vuxfPlyJRCvvvrqCzmmIfns/MRcy34z8OuC5/D9su548b1mWPNBfZ+YW46FezU0Lh+jJnadhs2w+XNjz1zlqERMfugdtH/2abjnllJ75hrFZeGzSR+j0aDbELm2LX42v4UrKwCRMeVRq7INb7z+Hdp3bqHGICK6DOrUrgGLhFqG5JyUTgcvgcIWcxRrfCetWrVKheAzeuT222/HjTfeqCJIuLjIyJPcYo7bCbggyYgSLhg++uijysbkJeZ4Dy448v5yCIFgJHA6Med1J+KjoR+j12ePIcECeHAU3z0zE9c+1REr7j6GnlMq4bNJa9Bn1ED8/NYXKN3pGlx1RTX8uXSyeOaCcZClTRecQCBijnvmTCZmszTCLBlu6fZ4DM8cXXUOh1Nt3KbiO9NxpgQoa9asUclKeHAPHD1y9IrRC0cxxY3eFHAUTxUqVFDiiyuTu3fvVuGP/JobxLmPjYaQgq9hw4bqe3rkuMrZo0cP1eiDBw+qe1H41alTR20yZ7voyUtKSlL/8Zk8Nm3apL42NgtCtYcrqtzAztBNJlnhM7hXYcOGDSrchZ/TqLKdchQtgbzEXNbxQyhRsgJctiRkeMqibEkN2al7YC1ZFZrnOA4fTYFXN+ZuQsXK8GbuhqVkNRVKaU//B86wSghz7ASiayHCAriyjuG4szRKWg7icIpxnTUiBgnlTDi0PxUe3++BJSwS5RPiYJId2kU7GeRpQiAfAoUl5ux2u9q/zbD/+Ph4VbrGX1KHSb24qEjbwWgWLg5yPxxtHm0fI1BoS/gzJvZi2D5tFI8aNWqA++8uvfRSFWHCLQFcVOQ+Ol5P+yuHEAhGAqf1zHntOHzEi4QKJXISmGRnJMJaohTsiW6ULB+FzJRkaDFlYbEn41iqG+USYuF1pCEi6hI4UjJgKltSZbiUQwgIAagcILQPZzrovLJlZ8FkthglCTxu9a/KKZSWlqrTa8VslsFUNJwrn9xMvnr1apUJk9m+5CjeBKTOXPEeX+mdEDifBApLzJ3PNsq9hEBxICB15orDKEofgp1AIGLObrOpYuHcHucPtVQJUFiagMsqDLMsaGmCwgDEkgOHDh1SWS1ZjkCO4k9AxFzxH2PpoRA4XwREzJ0vknIfIZA3ARFzMkOEQOETCETM2WzZsFisPq+cRdWaU+JOJUDRNOWZi42LK1CYZeF3UZ4QCgREzIXCKEsfhcD5ISBi7vxwlLsIgfwIiJjLj5D8XAicO4FAxBz3zFnMFuWV4+HPaKnCLPmBPdte4AQo594FuYMQgEo2wP2See3bFE5CQAgIARIQMSfzQAgUDQERc0XDWZ4S2gQCEXNut1t55RhmSY8ci4a7nE5oSUnHjAQoQRZmGdpDGpq9FzEXmuMuvRYCBSEgYq4g1OQaIXD2BETMnT0zuUIInC2BQMQci4ZTs+ngDjkjM5/6OiUlRaeqYxKUYNozd7YQ5PyLn4CIuYt/DKUHQqCoCIiYKyrS8pxQJyBiLtRngPS/KAgEIua4Z44ZLEHPnMmksi5brRZoqSkpzGrpy2Ype+aKYsDkGacnIGJOZoYQEAKBEhAxFygpOU8InBsBEXPnxk+uFgKBEAhEzHHPnCHmoJxwTIbiVXXmko0EKKwzFxeft5hLTEwMpD1yjhAQAkJACAiBQicQFxd3Ts8Qm3ZO+ORiISAEhIAQOI8E8rJprDPnF3OMqLSGhSlBRw3n88zpcDndiI3Lu2j4eWyv3EoICAEhIASEgBAQAkJACAgBISAE8iGQW8zpXh2sL6d2zLFouFFnjqUJHPkWDRfSQkAICAEhIASEgBAQAkJACAgBIVB0BCjmqNWo2ajg/ElQlGeOpQk8bjdcLk++YZZF12R5khAQAkJACAgBISAEhIAQEAJCQAhQzNmys2CxMrzSA5PJrEIsdd1reOZ0XVcZUeLi46XGl8wXISAEhIAQEAJCQAgIASEgBIRAkBCgmHM4HDBRwPlKE1DMebweaMnJSbqmsc6cPd/SBEHSH2mGEBACQkAICAEhIASEgBAQAkIgJAgYe+bsKpul7vWyOkGOA84Is/R4VGmC/OrMhQQt6aQQEAJCQAgIASEgBISAEBACQiBICKgwS1u2qi9HJxzDK1UBcSZASU5K0k1mExw2B+ISJMwySMZMmiEEhIAQEAJCQAgIASEgBISAEADFHLfE+Q+GWHLvHF10WmpqivLM8YT4+ATZMycTRggIASEgBISAEBACQkAICAEhECQE/KUJ6JUzm03weLywmM1Grbm01FTd5XLCqwOxsVJnLkjGTJohBISAEBACQkAICAEhIASEgBBQnjm7zab2zLk9bljMFpUIhYfyzDGbpd1mR0L58uKZkwkjBISAEBACQkAICAEhIASEgBAIEgKqzpzToUoSsKQct8gx1NIXZpmq8xtms4yNixMxFySDJs0QAkJACAgBISAEhIAQEAJCQAio0gR2uxJxdMKpGnMqq6Vvzxw/sGXbJJulzBUhIASEgBAQAkJACAgBISAEhEAQEfCHWVqtVlVbzn+o4uEpKck64y8p5vIrGr4+xRZE3ZKmCAEhIASEgBAQAkJACAgBISAELn4CjS+JPGMn/KUJwsLCVZilxrIEXi+8upd75lJ1u90G3aMjoULee+bWJdpQymS++GlJD4SAEBACQkAICAEhIASEgBAQAkFA4IjHhdbxUXmKuYzjaUrEWa1h8OU+MYqHp6ensdyczzOX9545EXNBMNrSBCEgBISAEBACQkAICAEhIASKDYFAxJzD4VDZLI36clCCThURT01JMRKgOBz5JkARMVds5ox0RAgIASEgBISAEBACQkAICIEgIBCImLMzAYrJpP5TSVCUntOhJScl6Yy39Hq8IuaCYDClCUJACAgBISAEhIAQEAJCQAiEDoFAxJzb7QZ0o7ocvXP00tEhp6WlpaqKczabDfHxCXmWJhDPXOhMKumpEBACQkAICAEhIASEgBAQAoVPIBAx53DYc4qF0zPHBCgUcapoON112VnZ+ZYmEDFX+IMpTxACQkAICAEhIASEgBAQAkIgdAgEIuacTmfOfjmLxWrUmaOYS0tNZeU52G35lyYQMRc6k0p6KgSEgBAQAkJACAgBISAEhEDhEwhEzNEzZzZb1H45r8djhFpaLLnCLOmZKy+lCQp/uOQJQkAICAEhIASEgBAQAkJACAgBg0AgYo6ON4vVos53uVywUMhpJmgpyck6VR33zMXFSWkCmVRCQAgIASEgBISAEBACQkAICIGiIhCImGOYpdlsgterq391nflQdMMzx+woTocTCeKZK6oxk+cIASEgBISAEBACQkAICAEhIAQC8sxlZWYgLDzCKDDnF3ImzShN4K8zF58g2SxlPgkBISAEhIAQEAJCQAgIASEgBIqKQKCeOao4o86cUTDc43YzmyVLE+jKMxd7nsMsk1PMSIzUcUWkkW3ljIduxvxtZvSu48w5xXzEijcyddxb3Q1TUZGU5wgBISAEhIAQEAJCQAgIASEgBIqQQCBizm7LhslsZv5K5Z0zaYZCUqUJlGfO7ji/Yk7X8Mt6K36MAF6o6zQEmQ443BocSk3qiDYB2TpQwnRCzLEenlMDSh47Iea8bg3Z1IMaEGXRYdYAu0uDB4BHB8ItgNcDuHQgwqIjzAToXiDLbZzDz8JNgM2lwWLRYSUDOYSAEBACQkAICAEhIASEgBAQAheYQCBizul0GN44DwuGW3ySTveLOdN5L03gTrRgaoqGhEwN1ep5UC/Cg5SjFsw4ZsK1sR4luBq6THjXrmPU5ToWbjOjVw035m63oEFVN+ocN+d45hITrThi8iA5yYzUMjr6xwGfrjGhYmUPYpwalqeb0KiUF+WswDabhqHVXXClWLHe6UUYTPg3E+hd1YWvN4Whbh03alnz8RRe4AGVxwsBISAEhIAQEAJCQAgIASEQGgQCEXMOux2ayaQEHUsTKK+cpuUqTZBtO39Fw3UN67ZZcLy8jtYZGmbpOm6u7MYPW8JweV03asIQU+ZDVkz2ibl5m80o5QDCqrnRuowXucMsnXYNiU7AkWzGJy4N42romLXehOsaulDKrWHcHxbc0tyFeDcw+W8r7qvvhNelIdEOMHBz2T9WDK9/IoQzNKaF9FIICAEhIASEgBAQAkJACAiBYCcQiJjLzs5GWFiYEnIms0mVJfB4fHvmNA2qNEF8/PlJgOJ2mPDOnxakh+uI8Go4rgHPN3Ji4ZYwtKrvQjnu2jtFzE39w4x6YYClshvNSp0Qc/dVAOb8Y0LzSi44ksz4yGmIubkbNXRt4EK0y4Rxv1twa0sXYp2GmBtd24UvtllRvaIX5cM9WLrXimEi5oJ9Hkv7hIAQEAJCQAgIASEgBIRAyBEIRMy5nE664mA2m1XBcIo5XfdCS0lJ1i0WK7KzshAXH6/cdWc61iXaUMrEjXd5HymHw/Cb5kW3BLc68Y/tYfBW8sCzz4S0BC86x3CDmwZLkgXv5A6zrOXGF9ss6FzbhYQkiwqzvL+Ehk+cOm6p7MaOPRZ86slfzN1TzYWxO6x4pKET5kwzpuw2466GThxIN6F0KR3RmiEm5RACQkAICAEhIASEgBAQAkJACFxIAoGIOafDofKH6F5/RksdGksT+OvMuZyu8xNmqZuwYr0Fleq4UcWXxTIr2YwnDprxWi0Plmw2Y5ULqFBKx92lgQ9tJ/bMMZtlyn4LPszQ8FAZ4J0sHfdW9eLr9RasdQPtywC/azqeysczd19dF/7cZsEXGRrKRgPVLEC/mk7M3BiGOnXcaBQue+Yu5ISVZwsBISAEhIAQEAJCQAgIASFgEAhEzHHPnNliJD7x6iwcbvaVJkhJ0anq7Db7efPM5TUwbqcZS/eb0KqaC1EygkJACAgBISAEhIAQEAJCQAgIgRAmEIiYYzZLjVJO06B7vdB9xcNVmKWuG3XmiqJo+NZNYVjgAe680oXSvr1zITx20nUhIASEgBAQAkJACAgBISAEQphAIGLObrfBQs+cZlJ75kxq65uvNAGzorhc7iLxzIXwOEnXhYAQEAJCQAgIASEgBISAEBACJxEIRMwZpQk00AnH8gT00rFUgdozx7vxhNi485MARcZHCAgBISAEhIAQEAJCQAgIASEgBPInEIiYU2GWDLH0iTne1eN2M5tlis6NdCxNkFC+/HnJZpl/k+UMISAEhIAQEAJCQAgIASEgBISAEAhIzDkMMedlOQKNdeaMCgTKM8cUlw67A3EJ4pmT6SQEhIAQEAJCQAgIASEgBISAECgqAoGIOe6Z4z451pYzq391eFhvjglQqO5YiK5cbKx45opq1OQ5QkAICAEhIASEgBAQAkJACIQ8gUDEnC07C2azRZUncLtdqjQBc0kqz5zX61XZLM9X0fCQHxEBIASEgBAQAkJACAgBISAEhIAQCIBAIGKOZeRMZpX2RIVamhhqyaLhKcnJOksWMMyyKEoTBNAfOUUICAEhIASEgBAQAkJACAgBIRASBAIRczZbNiwWKzwetypR4PV4YTKb/GGWmvLMxcbFSZhlSEwZ6aQQEAJCQAgIASEgBISAEBACwUAgEDHncNhz9syxzSxPwCOnNIE92y4JUIJhNKUNQkAICAEhIASEgBAQAkJACIQMgUDEnNvtVsXCoUN55Lh/jjlPtKSkYzqVnYRZhsx8kY4KASEgBISAEBACQkAICAEhECQEAhFz/qLhyhsHjZoOVHaqzpzL5VRxl7JnLkhGVJohBISAEBACQkAICAEhIASEQEgQCETMcc8cM1hSytERx4yW3DunpaakMKulL5ul7JkLiRkjnRQCQkAICAEhIASEgBAQAkIgKAgEIuZYZ84Qc4DH44HVGgavh3XmfNksnQ4X4uJFzAXFiEojhIAQEAJCQAgIASEgBISAEAgJAmcj5rhPjkKOxcOhaX7PnA6X043YOCkaHhIzRjopBISAEBACQkAICAEhIASEQFAQOBsxp3t1aCqTpW4UDTc8cyxN4JCi4UExnNIIISAEhIAQEAJCQAgIASEgBEKFQCBijlpN0zTouk4Zp5KgKM9cWlqqzlSXbpdHwixDZcZIP4WAEBACQkAICAEhIASEgBAICgKBiDlbdhYs3Cfn9ah6c4aw8xqeOao7l5N75uKlaHhQDKk0QggIASEgBISAEBACQkAICIFQIBCImHM4HDBRwPm8cppJU4lQtJTkJF3TTLA7HIgXMRcK80X6KASEgBAQAkJACAgBISAEhECQEAhEzNntdpjNJnDPnBFhqanWqzBLj9sNp9MldeaCZEClGUJACAgBISAEhIAQEAJCQAiEBoFAxBzrzLG+nH/fHL9WCVCSk5J0k9kMh82OuAQJswyNKSO9FAJCQAgIASEgBISAEBACQiAYCAQi5lwuV05T6ZTzer2qgLiWlpqqu9wuMAlKfHyC7JkLhhGVNggBISAEhIAQEAJCQAgIASEQEgQCEXMsGk6vHAuHezxeWMxmJegMMedyguGXsbF515lbeTQL4RrrGsghBISAEBACQkAICAEhIASEgBAQAudKIMvrRbuEqDPeJisrCxRzZhOFnEcJOiZC4aGlpqawXIE6ISGhfJ6euXNtqFwvBISAEBACQkAICAEhIASEgBAQAoEToJhzOh2qJAFznZjMxt45FWaZmpqq8xuH3Y7YuDgRc4FzlTOFgBAQAkJACAgBISAEhIAQEAKFSoBijlqNIo6hlUx+okIsWTQ8NSVFZ50CW7Yt32yWhdpKubkQEAJCQAgIASEgBISAEBACQkAInETAL+bMFosqGq5qE0A3ioenpCTrZrMFtuzsfIuGC1chIASEgBAQAkJACAgBISAEhIAQKDoCFHPZ2dkIDw9XYZZ0xLHenMfrMRKg2OzZ0D06EipUkDDLohsXeZIQEAJCQAgIASEgBISAEBACQiBPAhRzGcfTlYizWsPolFMHt81p6elpuqaZlGdO9szJTBICQkAICAEhIASEgBAQAkJACAQPARVm6XCoLJZGmKVxqCLizGbJuEunwyFiLnjGTFoiBISAEBACQkAICAEhIASEgBCAf8+cZjIpAcdSBMauOR1aclKS7tW9qmZBXFy8hFnKhBECQkAICAEhIASEgBAQAkJACAQJAYo5t8ulWsMIS3rn6KVT2SzT0lJV1KXNZkN8fIKIuSAZNGmGEBACQkAICAEhIASEgBAQAkJA1Znzh1myQDh0eD1eldRShVnSXZedlS2lCWSuCAEhIASEgBAQAkJACAgBISAEgoiAUTTcmbNfzmKxQvd6VQtVNkumQrHbbDkKL4jaLk0RAkJACAgBISAEhIAQEAJCQAiELAGPx4sSUZFgOTnul/N43Eq3WayWE2GW3DNHD51xaHA47KqWAWMxebLJbFYXKxVIlx5jNDUTXC4nLBYLTJpJxXCy9gEL2uk6q5MbGVd4Hb/OUZAmkzqP9/Rv3uNTjecbn7jdbI/xDCM6VPP9hGf68nHyeae02+mwI+wCtdvrYV+pkjW1IdHMPrO1ioVJ9UAxZJE/zQQvv1ZsfBsZNcbAGtXcDQ+qbjDS+KXhTmVK0pwx4T1NmsGA9+O1JvJTlype/rFiQ/hcf9V41RZf23g/fsNNlW63S7VbVZhX427869WNAoX8GWtanGiz6aTQXP/9Odb+a3k+06gak88/rmydMdbq+aot5GHwUuOtPuec0+FyO9U9VN95bxZJZLO9Poa+7D78nvOPhz/bjzFXDaZsl2IITfE38XMfF/UL4pvfuefjxdhu9pXz0eDL303f76Bi7FXzRQH0/S6p+eafq77fZY4xXxaMyea4GUzMPra+1SDfPTgm5Oe/hzHfjBFW7H0fqDFVY+E15rTXq94fxrgbYQNqdHxz4sSc9v/+Gzd2uhwIs4arOetxu6BWqHImvTHx+f7gy0890vc7aTxTh8XCPnmN9vF3RjXWmIc+Ejlf5X7HsF0Mc7CG+eai+p003lGce0b/eCsTXE6Hmos5L95c70Z+pl7EipvxbjV+BzV4+O4z8/fKlDMfT7yb+c67+NrNd4gxvj4L43uPKWbqnWW8G405xt9x31wgg1ybvP2Titfx3eg//AVU1bVqzDXF8NR3o5oiuYbZ/+7zvwPInPfwv4f8Pyd/t8etfm843sb7zax+x4xrPbCYreD+c38b1Tvf/y7Pedf6r/W9Vzn/rVafzXMbdoLP8L3zc7fP/w5XPHK9Mw1bHemb78YeCsXTazA3bLdXzSsaff/P2Fbj99n4TeU5/nelevdzXmuGjc39biQbszm3rS5IuwGHw3bO7Tbe42fXbr8d8F/H7vv/vlF7UGhb1BzwvcR8hNSYc+x97zSOvbJxvpVxv03i98YYGe8F/++433b5bZ16oxkDre5JW+R/N/ID2k3/O9U4x3g38hxOYb8d9tty9TbXDVvJ9yHbw7+zOL/8vx/+eWP8DeHxvbtUi3Lss1Wd7//b5MzvRr+NMeaJ8UvFvx/4/Ym/D3y/bH77AmPuGKFiFt/firrv70bjPajsjdtjcLPwM+MPGo6JsmmaCWaTj3vO36LGcwrabtqQk5JK+F8SRdBu1WbfHFKWK/e70TcnDAjG32j++ea33jlW3PdyM/7GOfF32UnvRvVeNf7WVuf5/p4ybHQ+70baVDPfx8Y88//5YLTJY9ht37vbf3/OWdo5zkc+gOcZMPPZOAAAFHJJREFUf9P6//7z3Ut1zvid47VKN/je8TzV5eLfIca7MceGGL86J/0N4//7Tp2j4//VnWtvXscNhI8c3SUnQRGgAVKg//9vFQgKpMiliS3JurkYzjzkvpKNOI2tWP5QO7X0as8e7nA4HK63q6uL7ej4tD7TXEb45zPpc+/Pu9Xn7+8Hr43nztvao3BrnT/qGOWXF3v9fXAX9hZu+5Trrpm5JcemULjbrm+vt6ODoyTEEA6BFIEA8UowQJ4ITJORJNYKLDaezc/hSzIEtAAbH0wXgk5ua7JRQAkw+71+NuteN1NrVBDXwOIOcXaSIKh5FgPgfZERkrCTuYFM+yBwNsjtF7AVcKbgcjEEyTG5LOAPcOtgaT0K6iq0s/c6hP4X5ZWsIFIuBgSmeqdONCHcKfxm9/0iIEoU/42HeYd8/q3+scP8TNbi92uSQjKsJJFEp8R/enpea3esjSAwfzbxo7Co/aiYdYLwuxkI1J9U0DWBudfer2Bj0KMAfW7rBvQLJwVYKcwoeKtwp1Bb4pEk76LaBTNxVEQ3IFvE4ea6yQ+EvGMoAaE48L4aLLWfxAZFjQHTCVyEWfE4xOCL/jnOaP4ff65FA/2341Vx7HNxc2NhgiS4Q5AdzEUEiQsnEZ+BKqQiKjSR0hrv7rbb+9tt/4WJyCpK1femwCCprEnjETZCDjsu5xDxbFrfI2z80HWHoLG3ev+fat2c3fetu0kDqbcwzQl2xXfibQiiMQ0RqWIxpGYVqwob7+4GsyJACrf6HTduSRgTkTWpMEEUyRTWRUy7d2wIp6ZoRAz7ojBdhZGL0RHj+O/ahyrum3o4Zy1F6BqPfJ9iXmvSOy+ClNyH6AJZNWb5bF6+udjOTl821kHitS7OtwvUB9gYYWcVE+ZsGYfNJU38CgcXQlXnJQXBs1v3Sp6DjRKVyF0+14opCyfk6sFG3yLXxLoLd5NRE0QVCMpViDXKzcKYYsOJY++z34HFRvLsmqsRfoSNKs7ARr2b2vsQaUdbsDFYWiQ52OTPFwa7AF8J84gE/nqtA/wqrMv37GAjIlaKA87a4eFhEV32DUHMOGB8Bg8p2Ly3zu3FOcKHAvjNDziz78LG57juR9gYyOD8U4iw74MJjpcSlVL8gI1VVAR8KABVsDo/mg+Zs1ncRczXH2jIwDcVB47pEddLWkiTBu5GASROcBBx1aKI6e8qwutcwe/IA6yhsS3cTN9fYtqtL/7gPBmbRgicgmqw8eLqdWEjYisCnBZUeJ+YM1c0loPd2lvHppsM3s75bETbwtXkEMTu4RJPuG79O3NaoBXM6VJok66uLrezs/M8pEn+WnFPAncy869RpFZ1ky5dgxYBtLfXiufCs9OVciuRIb9Wq1EFPrd1h2RMW2yaiApqFQMAPQSLVE+A6iBJGbNWlx1NtwmiQZKAlI8qYkKckBulhY/KgSpiVGqrO4cm3yYa/IvyJBS6iy4oTXBH4fXzoU7q+VAzSBKlykgNSTG/kps5YKO2FClvpTOJSjGS7ksdFhSoqCbdDU0HdFR+FOzpALqQSDF4546hCaVBwaREXdT8Wg4wifKPrdt7UuD5CdZNB/Pd604xWl3uiCvLnpls7rUiTGHS71rFrQSJtPQr6YTgjqhzX0n74PAgnWPHIJ2/IoEpWuiCucOMIOMutVRm4sQxYKWvOgO3Lv4MtKsyN6SEd6NY1q8i9iFJdW5QtCGnKVRN4H8PY9yR6bW82NsuLl5t5+dfWWipfSHWnOQAfyfgd2HjtC5R8CuJpdOAOKaClJ/drc5St//IutXtu62z/Zetmw5oOnBrD9SOALAxneTEnuMzro+7YCMdkxQzCFH6Wn0O7wSSY6KbLudAchdau2SDgt7khaQMAa13mfeLiMB5WYmQiRLv6a7WBYGiYNCZFelBkZ7c6TxqDF2x0Z9ZJCp5cxW/RKARXlCUV2ycopmuJ+q4RS6TR4QydfHUobGgo19rbkmSWdwVrPNjrpsOAGLux1y3sbHdLt3hiyAYobTOZIikc7TFFZG3cpxAWoONTUgTZ8rVwkaRVxfWI1509wFHVIquIseQ5QUbydV2SZhUFjamk/MQG1dnCl9PvHS3dSHyOIjAqxVjcB3gQgBvq8BLtxpecnV5sZ2enbfbYYrEuG6iqboIaJbT2N4iWrhkSoh2enEuVTR0Zxmd9gE2Pot1F2FzpwdXAfyrhBnFTHIh+WQtrC2Qgi/T9GjRNZ06fY3eu/IsnWcKpUfCbdbkd5dCjFym4q7euWsCsNEYYXEUdwCNiKoxyplCEekOrb4e7Cc2mw+Uw2pcPNQOdNbMaUZI4+c3t65GgHLC9XZ8fNquLPNoGgUUcQi4EVlQCsPDwQneh4SWxsY0HCxEm7N0VGcv6CC6oP0069775Zdf3vpl2G5B9awfKPuGwEpJ8eb6un5H4eMwc1B56Ww+wIKqMIdqLG96OTqQ+oWaSCeoXrTsfamOAZ+2jZXK+P51a7Pr859w3SK1UvcE8ljFRMZKpVKRdnhYz3p9/cbENYofRRqdAsUPibQPagowOp4UPRSHVkmslJbtJ1YjWxxlQXPR5oO2X/uCHVaJRuseJTGtdLWaM2ApENe6j49PyiKxFtYkODo161AmHUQ6O5CUWkc6G6h+XQhibUhnpBTT+7vt+s31dnxy0gWlFXN/MQTJJAqLr4nIqNMuIGpPq0BwokZxMQk3WdNn00GCbGPpfC7rLjDXe5MVOgDe1tn7t4mL++3mWoTjsC243aFVhzjWHmxIDZhBq5VIcB4RYHSmianpNttuTDFXOUOAGwtEW2yTGIQHsirYFuniGxDV74ptxeVq8dTPVwzq/7f1SUlSiSRWzMSIlblYonI2unAKImNZKaIeuxnYqJ95cKCzhAJPYkl3exFAIC5NBlNoVqcZgt7WNRNNYQfFdmFECuB3rdtE3btZZyBf/7ms26qw9n9EoxKFhDsp0na7DEPgea4ipyqQypbr4hlRik6KRZlxCaAmO8HrZ4/dUz+XAsj2IVuRFbNgS5GfuCsU6+4kC9/9tbXjhY3X9VlaB5ZmnxXnqM6nit9gdAlJVWTnZ8eVIMFEf+fun50UdOoo1rDFEfe2Wh63XRM7Eed1LP+7HY/uCqTTp69/FzYOUYvbpIpvk/Hqfqb4fi7r1jMqjnAW6P0jSvl3jQXc13utEYG4YXBpuEM6nVsKoIpH5WFGKzKOsmIjZBdsZL9xkLT6H0eLR1lsxaWrMp1Dx5fO1+HRcXca9AxHx8fbm6urHjugC6PPWnmXsBHXhJ0sY8Or56IDsgi3a5cIjNE6hE3CXWG6xl30jKszxmcWm3iEPzqX5aDx+ZpuVJwgi5XT2KhCToScRGTSzzjPc1p37X+whGcnfizcyH3loq4E/IjwdMTq96WIsl0ScSZ2yoicU0BP04WCCFzC4lu8sV04sRtWB2rp/IaXCnV1ZvReECWLW23bdpMGhTBirI7BxrhwhF8USG8l7CbPe70ugKgH6Ez7622HLFfPOvIQnqvvf3N1WWdDqUG5WpyCvQPz6Vg7msbBZaEvhXY5t2Lpxgoby7k4ir6v4jdd/eHkrmP++LoZGfuwdcdmGTV0md8CvG8zE6fHG988nQ6TY9RLJ1L7uU0+KFH9QqoAKUI0HmtAwWA4c3EVEPHr62tslzHZ5u/8Z5LwKOB6MczyPeW6mf1wV8BExck3VpWAP92NUrmwTMX+0IpGzQ26Y4TdggStrVLACCxXwlrEgjmydqMxi+JugYthq90iM1rr0eFRrEhY+GMDzZxId0xCOitIm/y48KOIAlisisdOUnHh90vnBPtGK+Yhou4Oo8hS+NvScnn5etvfP2zrip8XOxBfy8zhzCKa3M5sDkQID7e90n4XpYgpUWe9rPxjrtuP+ufXXQneXq3H61785y52TCgperHosg66C1qbBAC9Y+YcbQNeZz849wZFbMSKd4Hy4eFRd9R7TjSFDdaRISa2+ghgf/31v9v5+ZfpbFkRbFV3UV6b7MRyt9ou6VSWXRkbY87Wmsj4OmyBhV3Zy7HeOmyxqdj2E+Vukx//Ml30rc46HcAqgGPTnN8fzAF2ixpsjCDBnHAnkNhg3oGNo+IaZxGFOG6f07opWLR/nqGYOUncHnWWwfcgBrGnGPFsmTGsuhMp7LCD5y+rCFYMCiNtEbJVhqOCdRuswhHCDBkYevXmajs9Od3BxrWbXbbVzOcWlrQQRFHvmSnmNY2RzIQwW/cYG0V2EZRmhtcddHdsIBgzP6NZ8VJ8M69EUct6IUVDAJlFX7HRYgBFShWyNWNHcTwq+ZwzPQ/d8OezbkThKgqKLNORzWw/4wkREKpwCB+xWDT7MsWMbK0uRiQ+6Zdm//XCFLvCCxXcdEEcf8k0dOUiKtGV5We9+u237eT0LGMHxqAVG90lmdlBG5qCVQuR5/2CjXQpwFrEoHZRLF2M3Zzl04ZIQgwkFW2XlxcWSjZho7sYnKsdW3LWuFpRXYwQi+7G2l5tAaX4X7pC08XLeuIAWLsvf37dLpY+1boRRfQEZVEUzhWezL0TdieAJcBgxgQkzB5asHeeXkQv7ggIN/fn+/4CxhLIaRz0iivm4JKncLnU321726vXv20vz798gI0zi+8iS24kE1Guz+/nyOfu8n/4HPb0FRuNVxbS4pgI3tIowI2g56AmqTN4cz3dwjgP2CsXaogKmY3LXhF376tjymafc7Y6jXax8eOvG9vPo3X/9NOPbykSqnskFbJtZybQZ2dfttWxfMpSERYPLEn04RApFXMpz1HDp11scrPT7ueDJlZT5de29t+Wl3cZZlwVXpLYX7HuIYtTZOw8Ug6Jn9u2op9//nH75pu/xw/sApbk2Qk9xBTwHx/6bZNsHdB+D8v768skKllYVXFXL10O2UV6Ns4WkiLCsoXEL4w6TQIBLKxAa9g5HbJcsqKv4/vXzke9myA1xzRP22s3YY6lJ2SNOTn9XK1F3UGI2qqw0PFhA+sygiScpebJrI5AwUS97SWZk1lnZ3phH7juVsgyY8BeP/26l0J4GRTuLmzZvtzud6fr7fbTj//Zvvr6b+kkcPERw79c7OF3KOukRRV7z1XQqSgWYTk5OWlbUc2tpcuOhZdLfXyxjtXt+pylOzwe/oq6FFV7noOLbVWJpXz08dRzeOhW02HEFWC11oIS9jWIMVYeKIHiRXhoRXwudsIbr/eqOc6TkzP/fc1y2n7yEBv5LBKHlXmriavFb9cKagXbz9Lyc//5c173qpCu+4nogwADnnCGmVVE2fzhh39v3377j7Y+I0TVeyxByVgFIQYvtWfueljBF4GGvNKJ6cskDBCzx4U9VlGr8GTOZLkErIWPGsy/KXK0Yi+iWXUqcmGGn9V4ZGy0VQ+NYiUMkzN2cx7MyEKFO+vMS+kcSbTxXLFtyd6ndkIul10s8RrsHquvZw8RnNxJdjHcmJ6zv5PbVm/Rg1z9++u+2k5PXz7puotEtsgDCXb+o1uKeKM9ePXq17qsRQUK7xBBkz1mD7FkCQj0/ms/5XRSMXesYm5msXcKnHTr16KRnFmqfnXqK2klrwW1IhBgV6MLW52cdJvBkPUCq3ZZtVC22vWmgG8RxInVAt6KjXSWckmLnluXP7kbYnudRRWvewrIsYp29y9NAyyoXVRkJnDtdrQ1kYunEneNjQ/uafigdetircOnXfdauI447YuumOvCCWW79ovt++//tX333T97rhY7I9ioeWCKES4fU97dr86pXVmKx+OT0+6ElmOMuxP60rR0P8P3yw0TEVlFknFsLkh8HzZ672/aBv7wMpN2TC3PjPq2i40LoAWAbH2cS/mEq8ZGN0Mksl1evtpevvw6NtC4cWJdXeeY11wOD4QTI4TAYeGNyttcVoRV/TE2fvp1178zZ640CiLFUintV1fbwaFvtTSwTKdpgoWDSvfH+bFshwceuDQwzk1fKDjMC+AXbtDKDWfOtaMIGhBcjHxu6x4PNxc+uOuw+sxR0zh0aZYZ6EIq9D1FPrjRbrn1EqVXwaOgLbU674+5RCxXWGYJsHXPmUErArpcRMDXUjg6a/i18w6x0Bp4bFeEmEFU8XkzALt6p3kGSK9ji66HrSSoikXMMuemeHSxMAAEQVrtVKzFB8qHCIWfhMKBHPVy1/JBvOt5Rv3jNrG1C/Lx1r2jkH2EdZfgUTeqQsS4rTOXzTSRNbmroqyS9H6KJ9t2KwHXZT5Wokaly62jZR32rbYDvKvKBunw/1fd6LrVyuvBQjjFznTx6dx2jIVMcK7ADSzDTaS4cSsEgpu76LzWo/8OxjDfMjFmJRohqS4hiE1kZc0dy6nUvPZdbJTdowqGHmC39Yj1rQmM7uGHYuPnuG46IIX3i6jUDcqle+5ajZvWdPnJODmwSlbhl44bBQddKIowWXU4U1itfa6HUBYu0SWPU+JGs2zpAiqR+7KJmXcK2BleUgdCGigAxq2StB6lfRU4uUV14dL54lxaFZEFAt6Fa3czNGvqbpjy7OWlsdHnc7n1LrNJq4D2sBPjWRpjxU7nOxY77NnOX+k45kKgqePGHTFFhN8lFvXON+9bdyyKk/d7i1PApEjND/1/182tzWCj9s8333IRF3QM4dXvH+dMK//cyBuVHtEAPCibmWy7uajMuWnm1LsAfHAfQdsFU6BU13XJs1yuM46T6dSts5bu7Lkz1pee0LWjK5HLG9acb86SEM+e0PnovN/zvXScZ498TtNNR7Fqx8I4dtjvlfyus9tc7lbPHtdMOySWS4B8YRaz77NuvYe1eGQWG6GXOOXdPtW6wRAu+nK8L3Pky/6v3Z/KxREjsZhzXuno65mdDy2KM/tI/JTbTgLUwuXXDmd3uBA/GWd6+7ZGNhCvmAEFG/u9jAZFo7ftmrvdQCxdwy9wXJD/EMZoAq3OmxVjuh7oZ5oLnxT/au6caG6uL3DcvfQFoRFK5LxhPIMrc6nZjkiWW4Ph+LxD8safXvfF68L0nXUnVlZOoXX/D+xhf05jHgsYAAAAAElFTkSuQmCC"/>
          <p:cNvSpPr/>
          <p:nvPr/>
        </p:nvSpPr>
        <p:spPr>
          <a:xfrm>
            <a:off x="155575" y="-144463"/>
            <a:ext cx="304798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Shape 372" descr="data:image/png;base64,iVBORw0KGgoAAAANSUhEUgAAA3MAAAHiCAYAAABC7JW1AAAgAElEQVR4XuxdB3wWVbb/z1fTE0JCQoCE3kvovYSOWMG1rNjX3bW76urqPl11dXXFtuu6b1efvaOIAtJ77723EAghvdevzfvdcmYmCSVAaHJnnw9Ivm/mzv+ee875n3KvVlhYoPv9ftjtDui6Dug6NJvG/oCmadADAf5zm90Odmka///is/JiPwsEArDZ7Aj4/QjoATgcDni9Xv6nuK/4MrtnzYv9iG5H9/f7fHwc4vMavF4PXC4X+M81G//dpThuhgN7X4ab0+Xk76Xr7GfsLQwYOF7sMzaOe4C/o91u4z9nF8dTs/EvadA4pvxv8iY6dIF3wM9/b3c4+N/Zd7w+LweU/czn9cHhdCDgD8DuYHMo8BfzxZ7nl4OyzgqbXzaHTo47ew6bB5/Xy79js9uqTSG7t8bvFeDvwOeSXhjg32cP0QO6+IzDXk1+rLImZE/n78Tlhskgkz8buy/DTMgnuyf7N5MFujf7uTkWgQV/Tz4m+Ww7w0LKEAPzBPJok7J1qnGb8irWyCU5bjkPbA4dTidfi34/kyMxF3zO/H6Oj8/ng53Nk1zfbP7Ymme/F3Mg5JHJIa1z9s7sYvcimRBr0i5kyy/XAnSxjnXw77PnsPlgcsDGI9a40CfsXlJEpb5h+Iqxss+x9c/GxTD3B4TeIp1hlQN2X/a+7OJyy77D5EpjssPWEXtnL5czdm/2XYaB0+niPyeZZ+uDjTdg6EYhS+L9/NV0o9CPpBvFs2j9kywK+XfwZzCc+Npm8sN0Ix9H9YvejdYrX4eX4bjF3Ard5vMLnMlu8N9Je8P+wv5n6vYAx4iv4YAudKswJsbSJVtEMkb2iutVHXLuha7weT18DHaHE342z1wf+LmskN0T61noRtI3pq0T88XkjuSEyQKzdez5TP9ZL7/Pz+WcyRbTp6R7SU7Yd+kSa1HoSi7rfqGjrXaZ7AJhID4rPiNwEHaBZFRgK2wHrWG2bqxrWDxLrCXSjSe31ez9xffFXEHqkMtv3AwjIQN2OJ3O2rpRviefZ+lzCDx1iZXQjVY8SKeeVDfa7EKvMrvL1z6z31xzSNvo4OuEyQzphQDTr/w5Yv2QfhT+mbCRTJdY9RzTk0zPVNONXMUyOWE2melTcLkl30/oRiGPXLdJWWLfYfLB5Jf0L/uZWAdsnOyeYn0JbITd4PqW+QtShg3dKH9O+oC9DxsT+46hG5nPIXXsyXQjGye7NxvbRR23tENcp5/luEmHMf3kdDHdaM432T9ax36/T86ZtBvSR+a+Op890/YIgZH2l88r+V9CL7C5In+LjZ8JBdOFzG+keWO6V/iaTJ9KfiB1cU1bTbqRzQmTaybr/L4607nsWabLxfQb05ekG5ldZs9l827VX+w+zGawsXLx5zZQYmDwEyEH4n3EOwsbIXwLbjsMebbyGKEb6b34PWx2+PlaE7LsZT609K+ZLTo1j5HPlUr9Qo5bK8jP14XiMZUSGTE2EQwLZpC4oeLETDhoZEzJQTKpigk2M9ikgEhYhSMlBJUWIQOaTwLYs4QS4gaWkZBAwHDQ2Xe5cySV2qU2biYsTOERCebKWDqK3OGVipKRLQcznJL0snlnWJByYu8olKRQ3mwOhCPNFiX7N3NKvNKpEWRPONNSAUjDznA08LSQNqa8+WIznGjhGLHFRQvccDr4vZlAM2LOlLRwRonks/fjCl6SOW4U+QILGISRHCruz0tnnWPDSSi9pwwcGM6IUFQMC/auPCjAlJKUU+aMWR0V8VnhZBlyxZ0Yqc5ksMEMQQhlJuZELHgxB3y5CqLhYwaJ3leQjLMeN5N5bqwuzLhJ4bO5Y3+nNccNoyRWYu68/J25cZdrk4gvKWChdE3ngq1Dw/ng95eGm8uQMPqG/EjyYegCSeKYPBEhJ9JszJV07BleNdc4kShO3KUMMdnnJJ7JgFTc3IDJIASbQ6/HwwmEIIBMrzFyIOaW6TsKApABIweaFLc1+EFrgHQjkwv2zkLmzTXKiWA14yJ0I2Ekxs8IrpBKWtvG2rEEIzjefkZkydm7EOO2BuzObdxMJzDdwOaayWM1B4XNN3P6NA0er0cYbWn8SY64cefBLSG/RFzMIJgYqyBWjLCZgS/DjjEZ4YEsZltcXK9wuZY2jckE6TGrbjTHIPQLU0qcELHP2+3wcNkSeof/3giWsOCDcDTZ5017qJtBNukQE3kzAnoWEsqJGHfUBFEjEsXtBndqmO0U+DBsmYyQPiSHxhoQE0436UY2r8JZoQCVIIZizRPWzHli9ycbx96VySMLEpFTJpw9kzzXedxkQ87nuHVdjtVv2CvT9pjBTa4nGYnmhMTH1yYFuUg3CEfVtF0MJwpKkX4lfcFA5YFbbuN9cDLdKMkL17PMSeW6QwSAGZ4UQCViZM4V1xJCt/Igm/AFiEgJmSXyLmwtf0cWwOPrRjjz5BATqeTOtPRHBGm1cRmj35NuJBtg6kb5fCP4wXw6Clqwd2PPhZR7vxm04npN6EYiqhSc4HIng2ci2ENEhIIWwv805onbLeGD8ICfJBBWnX6pj5vrBoeT4811o/SvKcAp/Ds7vJ4qGRgX/olVNwq5E0Tc9LMkOZdBF64bPR7DzrP5YT421yNM5iVJcrnd3N9j/+Y+jwzWky4w49+mvDEZ5zokoAviJYMW7HnsGUSSzIC7sCeks7hulMEobqtdLoN4cvJGSQnuWwo9T4Sttm4U/IQHxxgxZP4cI40s4MbGRT65NG/WgEdN3SjItdtIPpgBMxYMEXIs/F8KUAv7zNeB01lj3FJ/S6JZ3+PWioqKdCJapAgowsJdXJlhocFSxoUpAPY7NgkkdKRoKCLKFxknDQxMmaET6kYqHeHc0D25gbcIEBMkESE3SQAJrBir6WxYI0MXbdwyasAWJ0W5SKFZ0w3CaRNExYodZdmEsiclJoiGEd1ihr1aBsAaeWWkWGSjhMPIHD7CiKI19G/KkIqsKWVhSPjJaTYi4uxDPMtorgCKlJhOrDAYtPgog0KZOCIJbE4p00aRHFqYNeeVO14OJ4/E0JiYA04RRlpcwqFyGsSWcKcMERkzUiBmFsTEgxwePg/S2RdRIiKm53/cwikQyspqhM9m3JTv8niq4HYLhURZB3PpCLkQiokItCDawsBS1lwEXARRlmtSZv4II8NLsUareSRY/CccZZO4UESQk3SpGK0OO3e2ZXSZnH/yOMXSEdE2MVcsqyGcWIqkU7aQPYfdiyllykTySDDLvMgoO+kYa/SupixW03PSQJLTY3VwGEbsP5fLbRgc0wEX64iizmyt80wlMdkT6EZ6V5NYXn7j5kSLyYUkTjxL7BMOKelGo2aDyaMkueQ4kGzSnPCMqiTvZpZe6FQiZEJHmI4fObY8O8yzu1LCjWqU6uRVrBdR4WDNIohsAN1DkCw+LpJtmY0geaFgqMguCwJG72zKqJBHdm+ytaJyQ2S8TNtqjpEcZ07gZFUM18kWssCex3SjyJYLciawFLbVJAWCeLIxGtUVhlSa1RGCpJgVEEKnX37jpuXGiBP5MEI3WqtGTN3I518GEQyiLKeCzT8ROgpWk0NuBh6MBW7oYJJPIm1c9wvLJkOK8u8WwiayLIK8WOfaWEZcvUhbbQl+MsdS6EafUY1Aa8vr8YI58KJaQPhp1XWjCJTWttUiy0eXCI7KoB9fvyL4YQZeBGnw+71wuYKMbIiwCVLGLZkf+r55fxEoE5eVuMrcprQ7pk6vv3Gzd2f4nJdxS3+OkRmGOw86+n3SL5YEjeSCkW35nuRDCh0nUKGqKK4DqQrGkqmrrRtFhYmpG5mdJmyFf8qfY6mYIVtNJNMM7Es/gioMjCoKUzdyfSbTc2zMXB5lEE0QdB9PBogMpzHZkkcw3STWJ8maKX3V+YAIFjASaepGpmutVQzs+VRRwYIZVIFE1Ton1o2kHywWW1YOka0hH4sSBOyZF2TchYWFOqW3SSgouswjazx9LiLxItovIgJG2pWWlszycMeJlys5ZWaJCYLIeDCwuBMvIzkUSRLG0QdSKiIiT+UnpiETvM8sK7k0xu3n0Q6mDK3OMildkckUhporNnKYjdS3WcpqlEpKssPLqWQWhS1MJmSc7fu8Bg7WkkCjDNFwcmRpmsyWMKeelxNZjBI559UFkcpsxbojR5yMj4jUiNIOIncMA551MsiezC5aIoH8PjLtTkTTjJKIqAVFJc1MkIgMkdMjHBEqRxUEoToZEYrelGWzFJNnBXw+ESF1ung5KkWTSDYJGyJ0FGW/3MZtRGFlJoOyPpR1p6iuKJsxlZy1nIdndmVJh5ATmZGzZJHZOjXL/sTvBesne6uhqrICQcEhhmKlSDNF89iMGSVEFkNNesEs7xElGUQm2Ucp4seigVRWyX4uMslCB7F3MsqejNiGWbppzjUFWUhmhONNJeYmkaDwJ5WE1taNRGC5NErdyP7OHGteLi6jkuK9zTJ20m/VdaPQMe4gt+FwmwadorGkq8W/L+S4KSjFy9+lVyHmzhw3L8WyVCqQUeUGT5YiWjNDhkMhCZIokxW2yNQTLBKv8ayXqRtZkFHMH2HEyZHMbFE5GsvMsWcLGXSiqqqyum6kEjjp3FPQkYIH5JBYSyO5EyyzOqbTaZb5msEOi26kTKMkbsL5EKXqQq+R/hXlSmZJvSBkJ9KNpuNd3VZT3FTIpLgv6X2uU2UQgrdI+LzChsuoPNl9sVZZlkUGDuX7XnbjZnIly/2EPyPLai0BKvJDaP0KZ1Nk2UTJulnuRgSDO4ByzZPNoNKsallfiT1vH3EHGfciYkw+FMdbVh1wH0BmX6yBTdLNInAuAgakG1lwTJQ1i2oJ0kHM/pEvQhUZRuCXytGlrabqAiKx5A+KUjcze2vqfQojCltMskF2mvRoTd3IdDYRGZ6dY1VZMltpONaWMjcKTAiS5RYVKDKLRWXstI6sfiyRVpNom21A1oBdfYybkhnW8rya4+aZ2xq60epriTYRIisU2JeW1iLDZOOZTFH1CWHC5ZXjacqI4UvLCjDmW1ZWVsDtDpJkXugp835E8mSbBvczyb5RMEroWpHIEevDGtSi6j6yE1QhZrQbSL9S2EUZsJO6UYydCF513UjVHuL+gtzyrC/zWbj/LcZEgYqaPOZEulEEL0TZJnsnKqdmOHL/VbaoiMoicYlMnawqpAz/WY6bnlvncRcUFEhJFgqNDDM56cKqiPS1mDgxaLMUUBI1VtcqIztkKIRPJ6JMXIAtZYIUraEopKkYqfafSpKEQJCS48/lUQeK5px43IZTdAHHTcaXoshUTkXOhShDEQ6gIEiidp4iy0aEWpYMCiMjFgdXzrIsizKWJLTWrAr1OImMgSgh5BFcWUZhlmWwCC1lS6jcUBBlUoRCOM26ahof+z2RIGsZnLHQpKBQGSPJEh+vEVGj3kzqYyKFZenvkItEOP9mbxoZNIqWCpkUvVBU7sKeJUibKGExyuRkzThXoCyKLzSgoXBE1FOk4+ni83fZjFvMuXgtsVh5/bss4RBEwszAmWWB1micdCSNtSOIgjC+ogRHyCMrk6AactIRgsWJuRbrn8rPuF6QtfaixEkoXXIo6XvUM8J7LElncCMuZoSMITnsopSYykBNJ148V5TsUXkH9U+aCebq5YvU+0glQGSIzIoA0k8mebLqRrqv+L5VNwonXZSKSyda4kQZbLNsSmBHPVxUKk2BIQMDS9nl+Rq3KNE993GTk0nvTvqP1i6RWtIVlMWt5gBbSIghizJ7ZOpWQfZIz1bTjdKRocAal+FaupGy0ay8jpVHimAAZUUNx0b2MZsBLSGcIrggnAa+/izyzeVdDNyITlPUw6pjRF8q3YOcc1qDspxc9rdSEMS6hsysJvUViiBqdXkUZM3QjTJAJspOZeRblrXSeicHzcyKiqoQ0o0Xc9zUE8ttzgnHLXp4aE4MZ5KVwfISLB9cbhFkIRtJskjkhQiBYQuMChm5rwDJ3Ql0IznnJNc0RzReWuu8EqWWrZYlZdIp5ZUuMqtsvq8ZdKXSRDZuZqt564PMurKfUSmfVcasZY/SwzOrJYz+dKG7RLbNbLchkRZ+Iel/IRcC7+p7LFgDuMI/EQSYMsKEs+jFFkGcmraHgnPWfRmsQSWrX0Wk7VIdt/AbLS1E0s6RbqHMJceWV1GJCheeIZfBbatasc4HVVNxDGUgTAQxpL2XPZe1CZjshWVJFcueFmQPjcohbqeE7WcBIE4iuW4UwR7KFIoYiUX/1QhyUpkn2XhrJZtVx1CbhFGpY1R8kN62EDApNzIRKPwiGocl60d+eHX/lgU/hN/I58bSJsX1nNQx9E60Z4Tp81bXjRdi3Bojc2JxCced0rwiAm6yYO4o8wiqYKTciMheEWoEN7JPRkpeOGzsYs8QZVOiF4n3MUhvmYyEdRziO6LEhHpUTIdcNB6f73FTpEP0bLHI6KnHLaInQslRfwT1I7B34JuYUPM0w1puMkKNyzxqXC36yvoSRJaSolrWDAuVyVCfBN/owuEwGpWt/XpSGxrORGVlOYKDWLZE9CVRpkyUAInCIWsfRbXeDKncyXmh6B+VCJnOpoykSLJFhJw2DyACRotIRMllJIQ3p8vIH202wctZqCdORFwoWECLhZw/KguwlhIRaRZyJBvGZU01GyLP8hmbnwhSZJZYslS52PTgkhq37KesPW5BlMz+DtMAGyRP9sEY5Ej2LXEHQGaPCGNaiwwn7uDKki0iLWRopEo1Nm+gzUYoIkilxMYmADKUVFlRxrN3osSBNrgR5ZFEVHg0mWc/aOMR2nSHSi9IV4g+JiotpaCF2DxJ9JcKMi8CKrzxmm9QIcqSyYmnEkqK8jGSzzI6VGpGASOuOyVx5P2iFt1IZR7WqgYimeR8MHmie5JuNI2m0AkUSTzVuI0SGpkBr+u4xVycz3FLZ47NHdN5zBmUUUxRqSHKZY3AESfxImPGAyuazegl4vMnv8P1iYycki0g0iIyg6J3ga1bVpXAnFp+T1n6L2yeyNDw70s95amqgtPFqiiE80/RXqvdI/lnGItNJKg53+zloKi42LxKtBpYyWtN+0flOFTiRoFO4UxQyaVwirhd4LIsqg2scm2UiEtHmjIMVCZNWXOx4Ym5iQ+PPstSOd7rwtaDdFzI4RTZIZGBJ914uY2b1hb1j1HZvrEuZd8PbXpC5e7MNokeIKaHRNZIzKuYe4Gf0CmGnEpiLMrWReSeglZM71QrBZN97TwSL3UI+1JZWQlCQ8Nlz6SwQ+zZvN9ZEiWRmRJzKWTF1I1EBnhwma0FuZkc+SuiYkWsMyIKVMbG/TYZpKdqI9IVogRe6C6zt0hgQqSPsmvcTkjSRmubr3d2f5mN5veSVT8UkLS2iVDWm4ILgoSLUnyhQ6UsWyqbrOuyXsctfTWqDDr9uFkQVDi8NcdNiQ2BByuTpv0rxHd4QJT53rISysCP99eB22pe0SQ3zBO2mHoeqUqBqulEsEJk14UdF7rRZWSbyDEXATLRgkNZV2YnobH+XCnjFtnn+k5yCVoDNTcPMnw9KQvsWUwuqUWGWwLpRxMHEAFFsVasVQdGMsLiI5NPyv1suWcE+XVkr629dJQZFP692Rcs5FXoQ2tgl1eF8Co0YTOtGyORThSBXxHEPpNxky4+23FrrMzSyuSJMFF62lpuRhFPUmLWEisypuZCFk3Z9EJm2YhJ88mho98JUWdG3dx9h6IPFNEVaVvzokzhpTBuvjCqqiwbuAjHgStBGcnlDZ9yhzxj4wabDR5PJRemkJAwI3Brpt6FoaCFQpkqYVSFN0z3ZF8mAikyG1THLqJfnIiwiJ1sDjWjYbK3hHY6k4qWK0CphShzS04BRbzEopMOMu3sSL161P9VY04pIswNj4wykwxVzw5L583YrY0ieMJoCvIpokO88VRuTGCUjhglmgIrs4dRYEH/n7AVkRjzd4S1eEfhlJJRuJDjpl46mkNz3MKxqjluygCQkjeMDt8RVGY6LTuiklKibFhVVQWCgkKMMlauRKWhJdxFGabIzonyM4Gn0A8mttSHRkbLiHzLXTCNXh1OrKl/zty8xprNEAERaWAsZWKUXbVG4fhYZCkENchTNNogYjKDTTuyUY8UZUyEbhSyQxs9mMEHYRhJ/ul5TKFyMmGRTXoHnnWUG1aQHqWSB1pPIitn7lBIuJqRQtqgQERoeQBJ9nZdquOm0kixU5ho+Gd/isim6KUjuSBZpegrczaYPIaHRxkVItWy5VKziWgxbZpDNoJ2apSEXxJAIafmrqR0Y+68SueSjDjNHTmf3NbITXeE80HZCvN+NH9sPigbQ04obdIjghaCzFLJi7mGaFMhsTFMrTJhy66ElEEiB1yMR/S3UhSerQtrltUsaxL3t9pq0jGmGjQ3LbPqRpFtkp821n49jduSwLSO26zQOLdxM3lkpbWUSRCVCwwvszeO6zkpC2ZQUOPfo8CAWLO0mZvoqSZSSISbMpbcu5GBCyq7MwIYstKIdgw2NgiSvXoUWKdyWGP3ZOk48lIyGTQgO83lQAYraa7MjL9ZEmxsHiLn0MguSP1MfoTQXay3yGI7Dd1IvdSmDRABAPFZQdRkCaoswbNm5+m9qKRd6EazXJ8yV7V1I43FrL4RGT2xrniP7iU+bpIZsuNiZ1XhN7IFRmtM+DlmFo+yYUw3hoVFmk6x1EkSeRG0lGTa1EtU4SI2IeGZM1a5wBMH1Apl9spRZkpk3xySWJKdp554SXCMkmVTN3I9RP26coMdo99dyr5hC+Q4TN1IMiRya7TBniipNUv7yfYLrkD+moClpm40g5cCT2ppMnxQ6a/yMVh4jGmrzTVA82f4KeKJRpZaFGjUZdyUXaf9NM5s3EZmzkyziuZ9a/mTcBioP0k0sVIZV01lTg4Jpe2JhAmQZGrXcMJMg2slBoKMsH4Xs0xJKCizZtwkb2LbXhHNEOMSjpooI7yQ4yZHimcvyKmQmx1IiTK28BcZOrkFqkx7k/NA0TWujOloBwkVGW4elZaLkCJmhsMucbCSYrPe2HSyKX0u5kYQb/Ydh90uohrSGSAyZ0bLBAGzRgCtPTBinkVdtegbMEvM2Ocog0jK3DqXbI55tFLuakrvSySfjZW+LxxtKosU/TPct5C4CXkQzhyTC3LkKcJnEFBjsxlz8YjbUE+JeM7lNG6BjVA4POJDm+jIOaFeHyMwYy2ptBwfQYEWTkws2XDCh+SaOeYs6ktb+lK/GmWbSV6M7d9lyQU5ndbAhlS/RskTW9/kbLG/iw2GzN4Qk8CR4jb7auleFBVlokl6QZSZiR0oqR9Q4FbTIZFrpoaOofVgVBrIe1sJlaHyKeoko/NUi28tByRjR/qLxm6uLdEwXj/jNo95oAxezXGz59OaYX83dbqss5e76dVl3IZulMdLcHIiy7FFwM4s+TajytL5M45ekUddGNkHsxTaKo9Ulm51XChCT4bd2jNAupHKrikwQQSZsgukm4STIbIwhnzJ0mZ6D7Kn1mCQ0NNUZisyOlTVIkifmYU1daM8BsDA/8S6kWSGbaNt9oOIjLNBjmU/mOjNFrpRZDPMAJlVN1LgitYDOUTVsJbBQrNHqXr7gCk3px439cIKmTv/46ZKV6HjZVkr6UaJjfGesi+JrxMZHCT/guwLzR/JuWm3BImmVhF2T9oR1WobrcFaPje0K6MMRpmlk6JC1+jFkpsr0L/FvFp1I8mcwJV+T4E16XcKn8myYZ1xrAvPCJm+mykLos1FlKjRMUdm+b6oXrHaTLFSavohtNar+TVGi4PZy1bTVpPOEj6TbEPhewMIncCqqC7GuMn/JLtZl3GTXmCY0ZFcNC9kF6l6gqoIyAay75KvTGXcFGwif7v6eiWCRdUpogJLBH3MDQtJPxo+NZW8Uu+ZrBSg9SOCEg4ZGJI9apbdSE2/3PTjq+tGax+v2cNKAT6xCZ7IHptyV1s3kl9j9d1IN1KVEhHiE+lGKtc2bZrZZkRBAmslGQV6rckqqyzX27hlZpIyiOy5BtmVuoIfTcBBstlQWckioFXGphbSUqk/FAIKAYWAQkAhoBBQCCgEFAIKAYWAQuACI8DIW3BwEIKDQyRHo2SDJMj5+Xk6jy7JfjjrrkcXeKzqcQoBhYBCQCGgEFAIKAQUAgoBhYBCQCFgQYDtBSCqNmjHdnZ2oOh51AoLC3SWImWlk8HBwQo4hYBCQCGgEFAIKAQUAgoBhYBCQCGgELiEECgvL+dkjm16xMqWCwryERXVQJA5Vu9ZVVmJsPDwS2jIaigKAYWAQkAhoBBQCCgEFAIKAYWAQkAhUFRUiNDQUGPHcDqCS8vPz9ep4TgoSGXmlKgoBBQCCgGFgEJAIaAQUAgoBBQCCoFLCYHi4mLeOyd2F7fJI8QC0PLyZM+c36/KLC+lGVNjUQgoBBQCCgGFgEJAIaAQUAgoBBQCAEqKixEUHGTsuk27xmt8AxSwc8d8fJcUdSkEFAIKAYWAQkAhoBBQCCgEFAIKAYXApYNAaWkpgtxuPiA66omfxcmOJmA/8Hi8CAlRZO7SmTI1EoWAQkAhoBBQCCgEFAIKgYuFwMKFCy/Wo8/Lc9u3b48mTZqg7I2n4N254bw8o75vqjlciPxgDsrKyrBmzZr6vv0lcb+oqCj07NnztGNhZI5tVmmeX8nOyvXLDVACOnyqzPK0IKoPKAQUAgoBhYBCQCGgEFAIXBkITJky5Rf1oowwtGrVCkUPXgfvmsuDqGouNxquzgPrF5szZ84vaj7oZWJjY5GSknLadysozEdEeCT4ge7s0+xwdj8nc4U6+zc7DT0oKOi0N1IfUAgoBBQCCgGFgEJAIaAQUAj80hFQZO7iz7Aic+YclJWV8nPlzLPm2JlzIDKnw+fzKzJ38WVWjUAhoBBQCCgEFAIKAYWAQuASQECRuYs/CZcemdNRVVwCR3gE7Dw9du5XXTNzRUVFCAkJNjZAYdzN4XBAK6TmeXEAACAASURBVCjI1zVNqzOZ83nK4QvYqo1cs7ngdlX/2bm/2qnv8OM/RqPPbT8jIcZ5vh91FvfX4fezU9qBgG6D/cJCcxbjVV9RCCgEFAIKAYWAQkAhoBCwInAyMufxVkEP0CdtsLudsAc0aBpLk9TGkB/oDPYf+0w9MQB6jLhtna7TlVnyUj3Nhkq7E157AOEeL9grneiiN2K/qw8392SvUTcyp8Pr8UKHBpfTWRsPnr4yQarxT/l6Ov/+6aC0e2Ix/JYUHFj3BVLTXXXC3fhQQAdstZ9QVzLHSk2Dgtxg8mSz2cHScnaHnW2AksdlzOP1Iiws7NSD0nzYv+QLbM+LQMGh9Ugrb43kzg0QHDcY4wbGnvS7e3dsQ5uOXXhasL6u+iZzOel7UerqiBaN/CcdYlVRNiqC4hBZuRf78qLRtmXMiSfdX4G0o6WIiXWgoCwcTRs56uu1z+t9vJWlqNBCEOGuj2V5Xoeqbq4QUAgoBBQCCgGFgELgvCJQk8xpuhstuvRDYkMdfuaY80tH3qGNcCX1A7I2YdvBIhg8D344opLQvlk07FoAAX8Ztu9MBTQfyooAl60SWlgYzsZLjLC1Raz9MAodzRFZvg+H6uBin4rMOfvfCE9HG/RmNyKqTy84bPko3DAFhX99CxFVvmo4e7SeCH7kTvhjgqH7i+Ge/gQ8m04xFX7A274tHAf2nZgcOoKBOx+C67+T4akBxunIXGlxAdxRvTCkXzyg+VFwcBFW7fGjQWS45G92NG3SGt783ciqsAFB4ejYMh5Hdu5DqYXgNWzSAmFaAdLSC08pU+FRUUhs2hSaXoYdbC7reGn+ELRqnYTCg7uQW4MP1Z3MFfENUHTWM2ezi/djPJUfTaDZ+M4oZ3Jo+JG1n2JN3nDcdFUz/hqe8lwUeqPRKJIRAR3Fx49Ba9gUtqIj+PDjtzBuwiOIiopHTEMXCnIzUVTihdMVhfgmDeDQgKKCAgSHOZF9PAd+uBGXEI8gB7uXB3mZWSiu8MEdHI3G8ZGcQJlkTkNe+hEEx7ZAiFtIsg4/oNuhIwCbVpuYpG/8GatS/Qh2a9ACIeh2w0h4ty5CTtBo9G3jPcm0BHBkxxoUhfZBp6BVWJbWDEP7tahF5vwVW7FspYbBI7uKxanrWLF4CwYN717rvoHs5dhV1hFhuWsQ1mYsYqLspxWJ3GPbsGZjGnRNh8vWBkOu7gBbVSZ27rchKTIDxVHt0SLs7Hofc3N24GhZO3RvfilmO08LjfqAQkAhoBBQCCgEFAIKgXpDoCaZc1QkYvQ9LbD6qyUokJ60ZovCoNGjEBbIR0ikF0unLEOuJAnu8DiMHtkdu1cuxYHsCjSMj0ZeZj60sLYY3CUcFXo48vbPxaE8NwIBHwJ+kR3ipXN8cwsv/AHAZnfwKi+2vwVLwDgcTiSEjUBr+xocCxuAxhnzsRKsZUr83u5wnigBxHdMPNkGKKF3v4mYpx+HvzIVpd99CvhbIWTcBHjL3kbmjc/BXi5g1ZxNEfr+Qji3/QmF706DLWEA7IdWcRLGxurVwP165gOzf/s1wFV4DSJ+nIiKp++CN1vcx68DjCIyXuN0RSLyo5/gvWkYymsku05H5kZfdwsa2H3waX5RDQcH7I5SrJ46G0fYAKChVdehaBayAUvXlKJBo5YY0K0KM+cd5VWJhHeL5OFo5tyD5evT4Q9osNs1+H1eMM5utzuqJaQ6DL4J2vEF2HUgF34/21FS5+TKYbNB82vQA17oLgd0v4+TfvY7dyAGQ37VD2lTZ+JQjZK9upK5oqJCfoyczSZ4GxsXYz5afn6+znZFYSwv+AyOJqhJ5g6sfBNfZ/wez/0qFLpWiZ/+8ABcv/8MA1xb8J/3/4aRE59EbKNWaBJnx+o1KxEcFoV9sz+Aa8DfcWNKQ3z+j2eQVtEOKSkdUJy5Gfsr++KRm7vD70jFqqmpCEuMwtoZ09Dy1y9jdGvdIHNa3gy8+6EdT75wDaJDBHHLz1yPwyVtEO/YixxbN3RLqk5uGJnLdA9Hr87BxoI/tH0xJ3O92+djx8pdaNW9N0oyNmL7gULYHOHoOrAfKlPXozKiH1phsUHmDm5fh5BW/ZAQIuIwJyVzI7rgwIbdsLVwI21TGpJadMHRbGBo/3gg4MH2zXvRsldHZG/eiLLICGQdPApnUDz6De4KF0/PA7qtFGvnrkHHQSMQHhSAp9wPR2QZti04iDYDeyPM5cWBjasQlJSCBP9KpBY2RMaRNMR27oU20Q5sWb8W+RUONOnUFx0bB8GPQmxatgmFVRqade2DRs6jyPK1QodGiszVmyVQN1IIKAQUAgoBhYBC4LJE4NRkDvB5IzBg1FC0jI+Gp3AHZi3ZiMpKM0UW324EkkrXYu2xYpRl56GUJSvio9G2WxeUbNyIbG9TdB4Qip1b9qFT14EID3fArvlwZPdqHDoWjm5DuiHKaUdB+m5sPhKCgX2bwmXz4eCWzdADA6uRufURjdCzW3s4tACyD6zFngxvrYTDKcncpNfQ8OnH4PPuQf79yahcCziHPIz4f7+O7KdaoWpWBp9De8ueiHy1PQpu+hK6BzhsB6KCgNCoEYh86jEgygHP6veAvyVB+7g7ghq0gPf9xdAnRsL37B/hlzmWsOd/QqCpC779H8Lzj/lnTeY6JKcgJiMXx2OciAwphp7VGBFJ+Vi+YidL7fDLFdQJI0ZFYNmsVWjcbQxCUhchzdEYXTq0gKb7cXzvKvgap6CZcwdW7o1Bjxal2LLRg+ShbRFsDyA/bRt2Hik2ZJjI3IGqluja1IlghwPeimM4vMOB3tf3hPfYYRxeuhL+7oMQH2GHr+IINq4uwcBzJHOFhQUICwsXO1jaNL6rpZ1l6Fhmjo3O5/UhJDS0zoutLmTO/fsvMK6tB5++eQ9ue+xDOGp0CvoP/xevvNoBf/7vEHz1t6cQd8fbGN3UC2/JYTz/0ko888YkREgiwwZ2ZMXjeHf7Y5h8fyJ+/McodB3/Klb+vBnXPHwfoiwJOJbG3rpqOXxRreE7vgfhbQahc4so490YmTtQ2R6tEl3QbMFo2iQGjMxluQYjKHsRtEZ90blTJVbNPohBIwfAV1UBBLuRum4+ymOuRreghVh2uBGah6Uiw9cVA7o3Me59MjI3cEQnbF64AHnulhjarz0C+QcwY40Dv7qmOeCvxIpF69FlTH+kLZ6JXEcyhg1ojvSdy5BmG4LBHc1p2bNmLnyxHdG0USNEhbsRcGZiyZfb0OP6MYh0V2HrgukI6XALWvl+wswd0UgZPQARDh3pW2ejIi4FLRqWYem0ZWg3djwKVk6Ds8t4tEsIhlfXkJ+9AYe9yeiXeIY1wHWWGvVBhYBCQCGgEFAIKAQUApcHAqcic8XOYPToPghJreNgK83AipWLkJFfvdYxYcg1aLRlIbbludFjeDc0iQvHnu9nIXrccGT+PBfpVW0x5MYYLJ+7GiPGjcWa6XPga9kbw1p6sbewCRJsm7F8/XHYtRgMmDAGGRt/Ql5OIvoO8WHzsmbVyFzxoHFw75+HPd6uGDE0DItmLkMJS5NZrtP1zNWcFS1xPBrN+Allk8eg9AtxlIEr+mmEvLsChbetRPAdbyLi2lGozOoO35bZQId/Iu2jDmj95mhUDtqHsDUtUJwyHoG8SQjbdgfKho2ClxWhlTeE96ZrUF6Qi8aPPobySRPPmsy17zIM8V4XqhJcaBSUgfK0CHgiMrF89R6j3FXTneg5ahyOrVuD9v27YPXixYAzClF6JbxNO2BQogdbc2LRIa4Eus2GzStWIasoFHFxYSjz+jGoXxvMmbuuFplLdfTH4MgdmL8+E92HjIWWsQwhnQbgyPczkObQwTJu5eU6ug3qh+JpqxB768Bzysyxc+bcLhfsDgc8VZX8T9YrxzdA4WTO5+Opu7peZ0vmvIFcTPv4AyxbuQV5peXo0OBx/Pm/Kfjuqcno8ubT6OQPwFeShudfWoU/vfFrhFWk4/sv/hdzFx5ESVUBmg19H28+mogpb3TEqtXNETfsf/CnhwfUij7ogSpsXjQX4QNGInfpEjQZczUSbSJ7xsjcUa0furR1Q9McCA0N4mRu26FKxLZORv9OjWHT/Ni1fi4OZEeg98DeaBzpxN71Jpn7fkUuHGFdce3o1nBYqiNPRea2LFyMoORx6BAdQGXOycmco+UEdGwWQH7qFqxLb42xg81eRr/Pg5Lsg1i3eS/skf0wOEXDii+3npDMbSztgT4dG/OM3vKp05ATCIPNpqOqvAzJffrjwKojGHznCETyplwg8/g6RebqugDU5xQCCgGFgEJAIaAQ+EUjcEIyd29zrPpyKTwRDTB6SD9UeEtwrDgcKFqHHbvzq+HRuMFItIqfi8V7HHDqOrqmjEbV4oWIHpeCjJ/nIaOsJQbdHI+V81Zj0IhkLJq7FbZGXTCmixu5vsYoPzQFO48Gw1HZFON+3w+7fp6BrAon9IAHEdrgamSuYtxY5C5Yjnw3267eh4rySl4ieCZkzm93oyA8FDGF4j183Sah+VefIe+PQaiY5eE/syd1R8P3Hkba+HsQrAHBNzwN18i3oB9YB1/m9fAsZR1GHtjXPoOQ97NQ+PIrcOTcXo3MBd36LUL6bUHx5K8Q8vcPUXz3+SVzbNyN4kagXVMXQtxpWLBqF3oMG43CnctxrEFnjEqs5GSue3MHfL4MzJm2FS2G3IrI4jXYl1WM/r3anoTM9UWXso1YdzQLTZPHoLmeBq1lS6RN/RlZDfpjUNdSrFufhW4De6NwZn2QuRK4XG7Y7XaelWM1tbwwt6CggE+11+M558zcF8fvwws3RkAPlOL/Hv89mj4wpVpmzu4qxo9/uA1hN3+EUb0bofLA23h9crJB5rq++TQ6Wsjc068Ow78n/RH9nvkvUrqF4tDCR/Hejic4mfvh7wPQZMJn2PbdR2h7418wtK3bkFfdX4WD25cjozIe0doRlIUko2+XBOP3JyuzTC3thJDKPWjWdQCaNmTVvgGUFKRh++YDiO46GlrqHCMzN29vKJKcGdCbDUPHxHDj3v6qbVi6zI/BI7vDyeqdbUVYtSwDAwe3wpaFSxDScxzaRfqrkTndV4ll89ciefxAnplztroRHZr6Tkjm6EG6no9F38xFu+tGYt/MzZLMlWP9zzMRlXwrz8xtLuuJXh3iodvKsXb2InQYNB6RoSJKE/CnY86Xu9D/tjFoYFdk7hdtjdTLKQQUAgoBhYBCQCFwxgjUJHM2XxT63DAERVvXotjvRHRMDKpKstGodQ9kbJuBQ5nVM2Gu4Aj0GzwIZek7kVFQiRZdkpE1dz4iho5G8JGNyAxvh05JPsydsxqDRnbDojnbYI/tgtHdNazf60ZyC2D3nqPQfBqCE3sgWt+HtKxyBNkK4MkfgNaO1TgWNhCNM+bhSPtB6NDgKLamViEk1IGjB9NRcxeI02XmQu5cgYjfhuHo55+g0tENzW+5Afbt/4O83/3LKI/UvNEIfehjOHrk4/jyTQjtnIKIwERUznoFIQ/F4dhPW2ALLUbEyz0Q+k428l8TZC5i2x0oHTqK99a5b/wIrlEOZE0rQvMHOyJ74oRzysxF7t+FPRFuhDtzoR3ujJZDSrF89W7LRjRAUGgcxl6dgtQN32PrQR96DB2Dgr3b0KBxZyTEZmFHdiwSHfuRVtIKzRoexjF/D0T7tiK/MB7dOlThx5nrufwEhbrRdfAE2PNXY2txJ4xIPI4N2wvQoWtrHN60GA2Tr0UgcxmyDrZA+06V2JNVgs59u+DYZ8sRe+sgHJ46/ax75oqLixDCEm+axnv4vF4v3xvEODS8qqoKoedQZll48Bvc9WQO/vXRvfBmzcdrf/wXrn9zKSdz301+Ck3ufh29okux4K+dERi5DiM65+P1P/0ZjsBD+JPMzNUic6+PwMfX/xZt/voZUpoX4M1nHkFh23c5maMNUCKqVuCuiXMxed7raBEhMm/ZBxZgR2k3tLRtRppzEIZ2qJ5x5GTONRw9O4teOrZNrNEzl7AZ8xaXYOjYAQiyi/sd3LwEhXEjEJ4x2yyzTGuGIQPisfrndehx1TAEU1+b5sWm2TMQ1XUMWsQDe5dMR1WzUejWNqIamdNL0zBl+gGMmjgSzuK1mLuwFKN+PeSUZC7gyMWx3RoSWkWjomgf5vyYhpS7B2LP9FloOfA6RDrSMXvOKnQZfFc1Mscx2TMLu709MKhLLDw5uQhEx+L40q9R2mwcurYMR5lHQ1nhJpWZO2NVr76gEFAIKAQUAgoBhcAvEYEr7pw5eyjCH/wakbcNBxy5KP38CRT+cyrLbVy063QboMS37oGR/Sz9SAAObJ+LtVtzZN3Z+Rt6cPtx6F65EasOy11dzvJRdd0ApZidMxcaCr/PB6fLKUosGZljmTlGZs6UzJVk7UZmRVO0aS6yUrrmwbFNS7AprRzhCe3Ryn0YetJVSIoKoDT/AJYu3Y6E1gPQuWUVli/diHJEo1f/lijaoqFtSlPsX7kJMYN6IlrXEfCWYO264+g5sC38hXuxYvkuVGoN0SM5Fql5TTGoWzgObf0JcW2vQWiwhrwdM5EdPBQdWkXwsfj1Kmi6CwHdC7vNZT1agv++NPsw0vMrBZHTnYjv2Bpa7lFU2BMRFxVA/rFDsMfHoPBgBioCgCu4IVokxaAw+yh8Qc0RY09HRkkYEuIjUJx7DGWOxkiwNO15qgqRfiQLHj8QFBSPZkmRsGt+5KQfgyM2CQ3cLBMWQPHxVBwv8sLujoTboSEusRFK0g/DFtkaDcICqCzOQVZpFJISxIYkuq0CGfuPotQbgGZ3oVHTlogKBjxlGUg7VgzYQxHlqoIzui0iA4eQ42uERg0EkdX9HmSkH0ZJRQA2ZxiSmjeD016O/WtW4ZijOTq3aYYwRwGKAzGIDz/9rppnKa/qawoBhYBCQCGgEFAIKAQuCwSuODJ3Cc7K6cjcxRxySLvx6O7ZgJWpWec0jLqSuZKSEgQFBYmdTtnxBKzJjP1fYSGROQ9CzmA3y3MatfryJYKAjpwjW7B5lweDR/VDsCy3vEQGp4ahEFAIKAQUAgoBhYBC4KIhoMjcRYPeePClTObqC526kjl2NEFYaBgCPCPHdrP0i8xcYWGhzo4l8Pp8iszV16xcLvfRdeTnZsKnhSImJgLqqPDLZeLUOBUCCgGFgEJAIaAQON8IKDJ3vhE+/f0VmTMxKikploeGs7PrbLzMkl1aXl4uL7P0+/1ntJvl6eFXn1AIKAQUAgoBhYBCQCGgEFAIXJ4IKDJ38edNkTlzDlhmLjQ0jB8Yzrgb75lj/+OZOV3nzXRBweYh2hd/+tQIFAIKAYWAQkAhoBBQCCgEFAIXBwFF5i4O7tanKjJnosHOmWM9c3SxMkuHwykODWfszudjmTlF5i6+2KoRKAQUAgoBhYBCQCGgEFAIKAQUAgoBa2auCCEhwdADOmzsrDm/n+/YqeXn5el+2UBnZXsKPIWAQkAhoBBQCCgEFAIKAYWAQkAhoBC4+AiwMkueeNMBm93GW+RsNju0oqIi3j1XVVWJkJDQiz9SNQKFgEJAIaAQUAgoBBQCCgGFgEJAIaAQMBAoLMhHWFg4380SckdLzaYxMleosxPEWTNdaKg4M05dCgGFgEJAIaAQUAgoBBQCCgGFgEJAIXBpIFBczHazDILd7uAllmxHS348AW2AwgidOmfu0pgsNQqFgEJAIaAQUAgoBBQCCgGFgEJAIUAIFBUW8s0qbTYbPzicbWDJd7TMz8/XbTYNHo8ic0pcFAIKAYWAQkAhoBBQCCgEFAIKAYXApYZAcVERXG4XnE4n2/ZE9sxp0AoK8nXWQFdeXmEcPnepDV6NRyGgEFAIKAQUAgoBhYBCQCGgEFAIXKkIOBx2vr+Jrgd4qaXX6+F/agX5+Xw3S3ZOQWRk5JWKj3pvhYBCQCGgEFAIKAQUAgoBhYBCQCFwSSKQlZkJt9stDgxn/wvo4BugsJ450USnISqqwSU5eDUohYBCQCGgEFAIKAQUAgoBhYBCQCFwpSKQkXEMoaGh8Pv8/Jw5dvH+ubzcHF38gJG5qCsVH/XeCgGFgEJAIaAQUAgoBBQCCgGFgELgkkQgk2fmXHxsmmZDVVUF3O4gaJmZGTojcixtpzJzl+TcqUEpBBQCCgGFgEJAIaAQUAgoBBQCVzACmcePIzgkBOzUcFZiaXfY+SYoWn5+nq4HAjxdp8jcFSwh6tUVAgoBhYBCQCGgEFAIKAQUAgqBSxKBjIwMXmYZYLzNZuOkjiXktLzcXN3hdHJm16CB6pm7JGdPDUohoBBQCCgEFAIKAYWAQkAhoBC4YhE4npEhzgRnZ8wFdAT0ADtsThxNIHZDsameuStWPNSLKwQUAgoBhYBCQCGgEFAIKAQUApcqAqxnLihI7GbJGB3L0LG/8qMJWIkl29Eyqg6ZuUBAx8xFh/HZdzuRm1nKmeEv9frLs4MwvH+zWq/344JU/OPdtWBYXGnX888MwogBtTHx730KmD8ZCFxpiNT/++ptx8MxZhqgsUMhzUvXdRQWFsLn89X/Q9UdayHAlCU7rkUczln9KisrQ3l5uULtIiMQERHB+71rXhUVFSgtLb3Io/vlP97lcoHNgXAslK6qzxlnmDLdw0qqHA5Hfd5a3UshoBC4TBHIycmBy+XkOpdzEF0HO17OODS8rufMrdyciedeXAq//5fvtSe2iMInb4+F3V7TUAEvvrMGixelXqbicPbDbtY8kmPicLBa3WrmG75FN0Hb8f3Z31x900RgxJ9g7/RqLUQ8Hg+KiooUUhcIAeZMnWyXX0asvV7vBRqJesyJELDb7YiOjj4hOMXFxaiqqlLAnWcEGNngZT81LqWr6gd45rSxFhgm6+pSCCgErmwEWJllUHAQKivKERwSJsBgZZZsAxS2vSVFoU8H06/u/xnZ6cWn+9gv5vfXXd8ej96VXIvQHTxShIefXoCyUs8v5l3r+iLXXtcOj93dvTbJLViHwHdDgcrKut5Kfe5kCEQ0hu3G5dDCWtX6BMs4sMyDui4MAspZvTA4n+1TgoODERYmjZrlJiyDzQg3y2ir6/whwJrwWcDjRGRD6ar6wT08PBxBQUH1czN1F4WAQuCyRSArK5Nn6tl/zLZp0KDrAUbm8nX2F6aIIyNPf87c0Gu+vmxBONuBv/pSCgZ0j6/19e/mH8J7765lpPiKu/720jAM7N641nv79r8Bbc4fxQY76jonBAIdh8E5ciE7ErLafViNNHNS2aZF6jr/CJzKWVXllucf/7o8gZXDspK/mpcqt6wLeuf+GVbqysota15KV507tuwOJwso1c/d1V0UAgqBywUBdjQBy8yxJJzX44HNLpJxWlFRESdzjJDU5dDwK5HMtWodjY/eHnPCuX7mb8uxanX65SIH9TbOlq2i8fE7J8bEP3sUsH9BvT3rSr6RNvod2No/WgsCVcJ0YaWCEQVGGGpeLDJWUFCgiPWFnY5aT2NRypPtxszKktl6Udf5RYBlR1mWtOaldNW5467I3LljqO6gEPglIECHhtORcoy7iQ1QCgrEOXM2GyKjVGbuZJM98Vcd8dCkrrDZqvfP7TyQj0eeWgCf98rLkky4sSMevr02JoHcFdCnDAbUPh3nrDv0hi1gv2kTNGfttVlSUoJKVdJ6zhjX9QYnc1ZZXxbrz1LXxUWA9W0xp7fmxfoaWSZbXecXAVbdwwLC4uyj6pfSVeeGvSJz54af+rZC4JeCQFZWltzN0iYOC2d7Wto0aIWFBToriWMR5rrsZnklZuaYELhcdrz96gh0btuwlkz8MO8g/vHuul+KrNT5PRgmb/1tOLq0i6n1Hf/eN4C5f6zzvdQHT46A3qEnHKM21MbY7+dZIdUTdGGkhzmpbLONmjv3saer3qALMwenesqpdh9V5ZYXZn5OlsFmTofSVWc/B4rMnT126psKgV8SAuJoAtE/y3wSZvd8Pi+0/Lw8nbE65hA2aHDiXcGsQFypZI5h0L5jLN59OQUuZ/VdpXy+AJ54aSm2bM78JclMnd6FYfLPl1PgroEJAl74Zw4FDq+u033Uh06NgDb+U9ha3VHrQyordGEl52TOKusNYs4q+1NdFw8BtvsoK4c90Vb5rNzybHcfDfgrUFTihxMFcIU1g0vtFH/SST7ZZh1KV539ulBk7uyxU99UCPySEDh27CjCwsIR8Af4+eB8ExTWM0dllnU9NPxKJnNMIG6+pTMeuK1LLdnYvj8fDz0+95ckM3V+l5tu7oQHJ3Wt9flA7nLoXw2p833UB0+OgB4bCcetJy4VU1uwX1jJUc7qhcX7TJ92Psotdd2HKo8OOyphc4bDXruS8EyH+Yv9vDouov6nVpG5+sdU3VEhcDkikJFxDMFBQbDL3SxpA0YtLzdXtzvsfPfBc+2ZC8mPx4THGqNZxxZIzM/A5owCfPPjfhSX1l+02lEWjMeeHIzUN2dhakj18Gh4QhIevq8lfAVFqAq4UZqWjqnv2DDk9xWYPj/bmLeQ9MYY85gLs6elofIMW90iItx465XhaNO8dg/Tp9P24JNPtpzRYeLXjx2OO38F/PHRBThQakNs7wH48IlI3HfDFgz/TWM0btscHb1ZWH+4ED/+vBdZeT40WtgXj39SgD9/moprH+yPdjl78PZ32aiq3s531nIaeqgp3treGf8ZNwubXaf3WsIZJi8PR9sWtTHxbf0faMtfOaPDxG3JU+FvdQi2bDv0uDYIbL0Xtv3m/J3Ni2lxkxAY3Rf2ND98YVthW/AxcI57ImjhXyHgeh5a3oGzGdIZf0fv9is4Bn8B2Krv2nc2W7AXp83DwnUVsDt0JLTpjV6dm5xyPIGqXfjqPz7c/GhX0BHaRw7vQGLzzmf8HhUFBzF38WbA5kRwUEekjGkD1znKbs6RDUivaInu7U5fXXDGA67xBeasss02TlRueTa9Qf6s6XjtqzI8cv/NCA+yGXFCdQAAIABJREFUwa8X4rNX30O3e5+EZ98SHEvPQC4aoHnDBAwZ3Qdsi4ny8oP4/K35GPvkA0gKCsDvOYKPXvk3Wl/3DFJ6RCB7VzpcrSJRXKQhsVH4Wb2yryIfBwtsaJcg1rWuV2D30gU4VKTDrwXgcrTGsKs6w20vQtZeL5yBXXAlDUWEu/pWtlXFx5DhawpbaTqSEk8tZ2c10Bpf4v3fkZEnPGiZHfTOdiA9kytQuBaTf26Kp29rAl3zYssnnyLsht+hTcSpjcempbMQ0+tqNAvz4MCi/4Pe7i40CS5GVVAkqnKOID6xDe93OJMrM30HGsR3gttx+m9u/WIRwu4YiWYlh7By8Q50SRmHmNCzO6vMW56Dg4VutE+ovWPlicZ/st0tz6bcMlC6G3OXH0benpnwN70WzdxJGHBte9T3Rv3Ll/yAwcMmVHudgK0Y836zCD0+uAHh+ZuxfGMAKSN7GDrwTObuVJ/1HnkfG4pvRf/OJ16riszVF9LqPgqByxsBvgGKy8nJHKsEstnsCLDeOZaZYwqWbexRX2WWrW4ei1E71+A/O2pnErSAHdf/vh/cby/FN6FnXqtyKjJ32+Qbkf/FHMzeWnpeZyuxTTQ+f6v2To5llT489NR8HEqte7P99eOGYejAcEz7fglWrvPivr8OQ48QL558eSmKy3yIuWYcbi/ciLeXm2SGyNw3DTpjbNYqvPZt3co7Iw60we//7sA77++G5xS+wJmSOQZ2YutofH6CHT91XwkC3w8CsrfVeU5sPb5Glf1WONcDWmR3+G58EvYPb6vz90/0Qa3FN/BG3g3Hlvo7n+1CkznYAe36r2BrcmutVzyjEibNjx3f/g2+wS8iuXHddqk5EZmry4To7Fmf/Iiku25EhAwhHdm6DJlxfdEn3l2XW9TpMxeSzLEBnewwcaZL8/Pz6zRm+hAjc+9NDcLgW4aie7Qblemf4qef7Gh7653oHu1H3uFN2OtrjQGtTUe6vOww1i+ZhYyIO3Dr4DDk7tmIPcU74HVcj5QetXfdtA7Im7kIS4rHYlTbM4tmFB+dg8+39ceD4099/zN6+fP04ZPtbslKUthmKCwAUterLmRO13zY+d18tLpxHCfb7PLkb8IrX4biuTsK8OFX0bj3/rY4c4sHeI7Px4qy8Rje+szmi5G5kNsGYOtHyzHqN6MReYHP0DnZcRFnu7vlvpm/g6/3h+gYd+K527VnKzq271bXaa31uVORuc5vtcFXr5Xh4ZdFMKW+L0Xm6htRdT+FwC8TAXZoeEhoCNv2hG+A4nDY4ff5xaHhjNmx1Fx9nTNnJXPBg4fg+bbH8OcPD+K6ccPRzbUa3p7D4V6+CzNWHUVR7zboHOZDxw4JWPf8MrS+6yq0aJuGdetd6DsigBdf2owWAzuglTuA5O5xWPL4OvT881CUf78fiU/G44f3N2HdwSqEpSbildWd8X9PT0daeRQmXN0GWkk2FjyYhPv/nYkXZx3FO6+PwoHte7Dr5RiMnOzBaxui8GDvXDg6JeL7W2diSx2yUCQe993dHbfd0J5vCWq9Nu/OwRPPLoLfV7dsJMvMDYg9hKqQKrz2owcvPR6H9aVNMOutxackc68ebIy4mCo898BMbMkOwvX3D0Bnbyb2FjZE+2a5eOXtfXjnn1dh28/7EUhOROLR3Zgzsw3ufjaAefMPokFOF3T/VQlWLTmCtZWNcVdyBbZkOjBkgAuf/u4o7pvfrc6ZOXr/39ydjEk3dKiFSSBrDvTvxwF1zIJWI3NoDf/Nn8L+0z0IXP132FLnAQl3w79zEhxdFiBQ8j600lD42pTC8e130Cd+Bhz5FJqzD3y+d2FftZEPTwvvCH3s/wIlSxHY/jzspWOhj34E2oGZ0JsMQmD3fXC4p8PXJRXartmwl7VFICEYNsTA23Yv7JuqUJWcCvcnc2FLngN/8V9gy3lUZOZgh9ZkBBDdD56Ir+Be3x2+8cNg2/wTtOaT4A98DseRrvB0q4Djw2eBPndBq7Ih0HogMPsuaBXeOmsdPb497BM3Q7PXjkufyRbsVYU7sWTFfni0xhg8vDeC7YexYXU67C4Nx3c5kDzCiZ0l7TC+axD2T3sb6DEO637woceQfGRXxWFg385Yt+QLJHd1Y+v+wRjQrwEWfbkA7SaMQumBbcivLMXRJUFIeSAGC9+Yg4SRI9FjcAeE6To8ZZlYtXwjSjxh6JuSgtigdMz5fj0iWsTCU1yKxO5D4ds3H7vLGiIuthG6JBVjzfpiuB0F2Jkfgwn9QzFtdyJ+N6ohSrMXYO/x7khskMozc10SgW079sFTlov9+mBc12IpvliVgF5tKnF8/37Etu0AvSgLB/ShuHNkOLL3rsehAqA85zh6jboeEUGnz3jQZLFztVgGouZ1RsQaACNzX62Nh78gEr++uynWTJ4KV7souAfccAoyl4qNu/Oh79mPnrfcioObZiMpNhObCm5A3y6HsX1VA/Qdmoi0pS/ieJMHkL1rN2JtdjS8dhD0lZ9geXYnDO7ZFu6iZcgoioG/NA+ViSPQzTMDU/bGoVdMQzTvasem1Ahc1SuBv+Ke+TNQ2P0G9IvxIW3Lj9hxMAK9xvfH0anzUdIiFi5WghjcHD1bB+Ob2YvRNq4Nkvp0Q+qqr9Fv+B1A0Rq8MasZnrjuOGYsDiA+6zjirm+On2ZUYnAXH7J3b4IzqRfCUIa08iTcNDIOSxdsQnBkEPwlBxHZ8jp0alX7cPCTLZ6TZTPOdHfLE5G50Im3o+jrn1DetRmC/WFo3taOxR+uRNMBQ9F9SDuE6DrP4h368W0syWmHUbfdgKYhmVjx5TrYWsTAU1KA2K5XIS7nO0zd2xTdm/lRmJmB3sMnoCB1HnLKGsBbmAVfqzFonPMVVud1xaCe7VFyeBra9ZyEtYs+R0yT1sg/korMQAu0SgDyM7LQf+R1iAwV1RRbvvsBG9z5aNVoHFL6iYxofuYe7D9ciIIj5eh5yzAc/Pxr5MS3RGxMInq0dmH7zoOoLMxGYcJYDA6fj4/nBKNPpwgkJAVhR3YcxveMrbOuYoSa7W55ogz2megqeqBJ5jxY/++FiH1oDJoHAlg37x10GvhrLJg9B3FN26Jt517wHtuA1AKgLDcLfUZdizXT30R400HwlhzF8eAxuGlIKDJ2rceRIqC0oBhDRo/G2uU/oHPrKGzeHYeBozqBrWyWmZv96JdIaxeC4bffg/ahfkD34dCe7cgqLsHxtQ6MeCAJn78wH92v6YiAtwD2qE4Y0DEW+3buQF55CdKXB2Hso3H45MVl6HFNe1SVZiEyaRA6NizAvKWpaBQfDu+xWXC1exKxpR/A3uoRNI+tTvtVZq7OYqc+qBD4RSPAzpkLDgnmvXKsCiUQ0GET58wV6tQU3rBh7V0Ja6JSl565U5G5jtpcpDcdjaq352NKRChufyYFAxPsiHbZsHTCdPjvG4vyuTPxSakT977YFz++sxk3PjocvRrZER2iYe64uYh8YSz6dvVi8t8XY+3hKj7EoLxY/Hl6X3z/wnRsTbMh4nArPPN9JN7vGYT7/iXI3GsvNMcfnt6Phqu74dkfNPx9SRBevjsUsz5bjlnrPfDUkWyw50XHhuCL98YjNLh2rPVfn27Fd9/vqpNAMTLXOXIBbN2GYuVkL7r33I7tAwZi9ZuLTknmnlpUhdmlLdHt4Fq8tbwIr72UjFcfWY4iTcMTr6bg3eeX4K8vt8XTT++FO7k7XhpbhslXh+GBb8vx2j/3YEKPUWhWNhOT97lx89+uxa4P52H7wUrc89drEfhkJfq/1fuMyVyDmBB8+d5VCA2hQjwTAt+aP0Bb906dMKlG5oI6wnfze3DMfw/69f+ArbiABx78ax+FrcNb8K8fDnt6CLRJi+A7+hL8XQfC+e/7gZDm8F13Kxxfv1rtmVqTmxEY/yy0Q+vhdX8M588roSX+GlV9FsC96xP4i6+CLR2w9f0G/oL3YfMmwNNzGVwbrkLlsBOTOVvUYGj9HgKcjVCFD+GeWwXv4IawT3kSWuMp0At/Dy2vD3xPPA/H509Bu/o/gD2AQFAJ9CkjoZWcWbZQ79MXjn5ramHJsg1sE44zuapKt2DG3CKM6rwb/5pahtAQO+zeGFz9wHise30jRv4xEV//14/fPAR88NIihPUZjDuu7Qq7Bqxc9AUGDp+EhQsXY2D/Tli6MQfDesZg/vSZOFxQjLJlTXHvlPE48NocdHxqopGZo/FVlR3G58/NxMjfJmHF8RGYlBKC0szNWJLRHG3ztqBy2Ah0dQZQkDEfB3I7okXDfKxKj8Golsfx2ZakE5K55lFHMHPGGhSXFSAnfBIeH74ZPx8bgVsHhmLXxmmIa3MNGmh78ZdvwvDCPWFY/dNUbDlWBb/Dhtsm3Y+Y8NOXFdP46+tsM0bmpuzojU7p38ExoD9WHm2HYb5FKO018ZRkbvOuAJqE7IYtvgOOLs1F7z67sTL7BGSu2WNI/WkKmo0ei74dm6EibQbWeiZiZPt8TJv8AlJtTfl8Bre4GTe0XITV/ttxXXIA5bl7sOSwSeaOrJmFQ4lXY1hCACwTte2LL+AenoLps0rx1L2doOt+zFm2CiN6tML8zXkYP0T0Fq9a+Fk1MvfkxBJ88d+N6DnxKiS50vDVlqb47agYlBz8GAcCNyE5qQIf/HQMd41w4LX35iAinAUbNfQcfBMG92xcZ/Gur91HOZmb2QRPT2oqyiw//AzhN90D9+b3sTqvMwYN64LYBsDm/6xCl9+NrZa58dnSsXR2JkaM6QV/zmx8saYb7rwmAeXZ6/HpljaYmDAb6wJ34uquHqSnroAzsj2WfDwZGfbGvAQzsu2vMaH9SmwM3MwzcxtXfs7J3Kb1MzFk8DUIFKzEP+a1wB9uTsCeTT+gYctrEBsl9O/Wb2YD44dh98xFGD3xKjRwebFt2Uys3n4EpUfDcd3r96Dg37PQ4L5r0MYeQM7RtZg9ZzPyS3Lh7vIobmu7DFP2D8FvRoajLHs7lhyNPyMyx8bAzp1jR3rUvM5GV52KzHVO+QP27FyKHslD4PfnYdWPU7H1WCX8Thduv+O32LPyU/QdeTc033589m0wJv3aheU//IgdxysRCGmA3905CfO/+wuO7OiNSX+9BpGyGpWRuTkPzkCbZzpi6lQPHrm/D1x6MZbM/BF7j+ejbH1j3P7BEEx/6QjueKkf3J4SzFyxC2P7t8SCGTNwKK8IZSua4O5P+uDHlzJxx1/7QSvMxrasKsR70pDdqCd6xgWDMnONFJmr8/pWH1QIXIkIHE07gvBIWaWj6wjoAdg0G7S8vFydn1Og2ertaAIrmQvpNwSv9D6OJ97dj7sfG4/4fT/iWJPxsK+agW8rh+C12yrw5MvbcM/jV8H+7M/w3TcapZ/NxuehDk7mFsx04g+DcvCHd/bhj8+NQ+GD8xHxwgiUL9mJjr9JwPuvr8K2LKF5e08aj2ti9uKNt/cDaa1rkbm//k80nvpzlkHmXtpoww0hhWh2TTIW/fMbrNxZvRfpVILSp08CXn12MBw1OuGrPH785vF5OJJWt1JLRuY6umZha8wY3N7TjpdeWYpmvxlxWjLHeuae+yADj/2tPw4tWIW21w3E5v8swJKjcXju9SS8+NQavPDXFnj2mdRqZO6J6VV4cfJOXJc8Eo2Wzca74U70+/14dNi5DJ+t1/DC28Ow45nVGP5pzzMmc717N8Zrzw6Bw1HdIdb9FfB/2xla7qE6rT2DzK0DbP0/gyduBpzLS+H71ROwfTsSWiGgBwP2MYfg2zEW9uMRCNzyH2g/P4fAjc9D+6w/bI6b4B1hg+O7b/gz9TBAKwO0oJ7QbpmGwO7P4E+ywT71Wdg6vA9Pw2fhyP4I2HUt/7wt5G74+4VCO7gbyF4BLe5uVI0IguvDd2AbvQf+A3eambmUj6H/PAL2pKdQ1c9xSjLnXL0DlS2mwj0zA/ot/4b+4+gzI3Os1PLmObDF1C7zrXs/kA5veQDOEDt0WxnmzFyOQf1sWLu9HUYOTQL8frAdHvI2/C/m7UpC0vhr0S9sO774ZzEGjs3HwexkjByRgNWSzO1aMB+FjX2IcA9EpGcDMkN7ITk+H+/fuwE3f30V9k7+Eu0f/i0aOkUvld/vhc3mBPQSzH/3VbSdOBFLZtlx22+Tkbd3OfYhGfGHt0AfOwTtdB0VZUewcl0mWjWPRaMmSbAXbcF7ixvhiZuaImPDezjsugVtokRmznd8Dtr0uRm2nCV4a2HbU5K5xwavx/T00bhrtB1LvnwfXa5+9IzI3MkcVRYxY6WWdd3ZkpG577YPwPX9tuDT9zJx1WO3o3LptDqRuW4tPJgydQ46DnsIvUK/xPLsG9Cnayo2LAvHkJSmWPn5a3D0fwilJV609G9AasMJ6G2bink5Y3BjHxtW/vS/aD38AcSFafDDhrztX2Kj826Ma++pReaqinfg0/f24fqHr0VsOASZG3cdtvx7BUb+6Vo0cORh3vx9GNEvEUt2FWJ03458vpfM/gRDxt6Fgv0/4cMNvfDk1TlYlZaAkINTEGg7FJuONT4hmbv36gb49xu7cPsz4xDl0KEH2Hk6dVIh/EP1ddB7wJuKL97cjOsfn4gQPQffv78FYx8chSibDm9lEXYv+xDBPe9GztS56HLPrQh3mD2DPlsm1i7OwsCh3eD37MT0T4ox/r7+KNi/CEtLh2KYawo2Ou7keDMy5wrvgZ0rv0KPq+5BpJMVM9hQemgaFheMx/U9XWdG5njP3Ag0ylyNebMqMWZSNBZ9UI7x9/fDqs+mIv6uCSj853zEPjKWZ7hWzvoXuqY8gLLUOZh2bDAnc9OPDsOkQaFnTeZYZo6VJNe86q6rzG9aydy6j35C+K03op37KGZ88hNG3f4Atq6fj/4DRiJ397f4+fhVuGOkDYu//BDJ1z6EvWs+RZ8Uk8yN6zIHy8puwcTBwPyvv8XQCfdg9ZLv0LNHIjbujULKgPb8wUbP3P9dB9t+Rv66omubY9h9rA36dbHjiyeWYfRbAzDtD/Mw4Y27EaUdxPyVJejZNB/pWjJ6NCvB//1uHSZ80As//i0Xd/yll0HmWjiPY11BK1zVsyGOLHgKx+KfgyJzdV/f6pMKgSsRgeOZxxHkdsuKB41n5fwB2TPHC4s0jTeNn+6qS2YuYVhv9Di8CzMPl8Fd2gB3vdgNLUN05JZVIH3lcmywJePesdHY8dJ+aL/rgM4NgezSIhx8YTP8V/VCxfx1WBBkx9g7O2D9J8dw/WPd0SYKyCwrwf4/b0PIHd2Q+f06HB7fB+MiMvDBD8fZ/i2wOZ245rZeGNIyCLoWwPHUVHzxSDiufjgfn63NwV23heODjwvw/+ydB3RU17m2n+lNvaACQggQiN57Nx0MBtxb3JI4cXKT+Dp2chM7uU7yx4mTm2LHcWJf+8aJe1ww1QZM772JIkAgUG8z6qMp5/zrnAFs0yRACEl8e7GWQNpnl2dvDfPO1yIOdOHu/4Z/VoTznwNjmNCjnke+sY6c+sa9U7A7Lbz4/GS6pX6VV1BR+dPru1jwyeGGMJ79+agh/elo2cIHpX344UR4+ZXDdL17MAc+2E2tN0jkiKFMqs7iw31fiMOoXT247ckq/ndFLrF9u/Ct8SbeWhPk/lkpuMxBNizbzcKNVTz8SCKvv1aIpUtXHhzi5Y3XK7n3JwPpbi1m20c2gnu3M99pwuWM5qFv9aFDOBQd2s/LfzLyrVfTWPSTLRw9R5hdbGMakxd+O4nu5yaGUYMENj2AYftbjWZi7PIL1F4DwQjBms8xrPsjBi8YM36D2q03qD6COx/DPGgLqmk3KEECp76JaWcpxrRnodcgFGMR6qYnMJSEuBnb/QJGjUAN1uMveQLzpsMYB72K2j4JxbcCw+d/guRfQs4zen9Dxk8gYyQGxUEgvhDjR89hHP5HVGsNqvsI6pHXMFbMQzX/A0PiQ5AxArUmj6BpA+YdfoK9IzCu+TuGmGdQa/6EoTKD4G33YVq3GMZ+D5UKVPde2P4nDHUh63KDzQDq8McxD/nDeV0vLzW+wsmtH7BsrweCLsbdcivpCWb2rFnAjhOVuKKGMm9OT4yWfJb+6wA33zUJxZ/DqoUK4+alkb1zCbEZUyk8vJpeAyYSKNvEb/+Yw3d+djdOfz4LFqwgYE0gAyudb5tA7eH3WLkyninfvok4VaUsbwfzF+7EaHXSY/ztDO9spfjYMpavL8AR040Z04dTuns/6uC+pGikCrbw6eoD1NWr4E9n7oODOLDkTQ6VuUgc2psMRxox4QWU+JKJMR5l0ed7iGrfEYe3NyMHHmNL2QBu6mUnJ2sD0e2HE248xT9WOXhgqoFl7yygWG1H38Ht6dJpAOGOxr0GaFYfLQnKuQWSNSF3uSnwFfdG1hzvxfhBLratX8/QUePI27GJuvTRdI1QqCw6wqlAe3q11/zkQ63eW8DRHJWeXcNY/q9Mhj40kvDiT9nnGU2/LhZWL36XUx4bXVONRHeaTFXgJLs+2MltP3qImPo8FryziOh+cxiSVssnC1dR77My+Ob7aV+znCPmaQxJ8VNfcZI9RS6Gfqm2pq/6MPM/XEuVasJi6cjNd0wmqj6T+R9tpQYbE2bdToK9gj0nqhncI1Vfa87+FSzbmU9y+yRMDGDqwDJWHcljx8ogDz/Wmc1H4pg5KJK6/M/IU8bRJbGeJRtLmTm2C3WlG5m/8DB1GJh4872kxp8vDC70e6O59mlCQrOentuupCZgXckuPly8mwBOxk6fQ1pSgD1vfcIenx9HeC9m3TKEosx32bShA9MeG0306fi0oKGcQ3vc9OrbRV9G8bF1LN+QjT0unbnTR1KZs5Is41SGdvRTUrgfi6M7lsBxPly0HjXoYNgt99E9/CSfvLOEuAHzSDDtokP6RI4e3kyfPiNQqvbz8Y4kbh0fy6kj64lIGkFkWOjDzezPd2GfNJBkVeXU4ZWoccMo37uAPSd9pMX3o8vN/aj+eCdRcwaToKoUHt/AZ+uOkpzcnmD0KMZ22Mumkn5M7G3H6znOnpIYhqU3/B7hDO+LZRW9vNeqL04vd/OfCHZ/gtToILWlu/ho/g4Mri5072mgT68JlB9bzaItJ5k6bRKZyxZToibQZ1B70jv35+TB5WT0nwqBPJavtjJ5gp+l7y6lXE2kx8AU+nbvw+HMDfTpN5JDa9ZgGTiRLuEKqrGW7f+zi/T/HE2UqrBl1Ta6j+7OhgULqQhG0M0SQ9qsNN57bhuJvaqornIw9ZY5xNjKWPTJcrzmODIMDtJu6c6GdyqZfH83DDUest1+urUPY8fSD9hfbKHLsA4k2wfi8C7BmDyXxDOmwdPbFzfLBv93lA5C4IYgoMXM2ex2/b2Hqihn3dgNbne5/jGiZplrKjHXmohOz5jEEz+p4ZF7N5Kj+Ro10LSafE/8x1BmTep8Xs+s4x6+9+MV1NU2Pgaqoflaw881Jo9/dyi3TD6fiVq2DeWDsdq7zybfimH2bt3N0lhweQknGlqIQQt3vGcrwRVDMVX0Qb3vbZRFfTCWNPTktf25Gh6F6e5MDPZQDNOZdiVJHZpypWWHFvBZ4XjuHh9x2dn5Gl5HkJ3/fp7kGT8hwVnNiucX0P2Je+loblxMasPjX1mPi1kcvF4vWkbLltYC1uP885lV3PKzR4ht5kQYF2JRkr+Of/6fj28+PYnwa7Cei5WP0EIKNLGt/c5Iu3YELvVhx+UmoLl2q2yakRV/Hv/7y1zu/8Wwa5IcRVuliLmmOSsZRQi0dgKFhQW6+7rmqq59WKlpN73W3JkEKJrCi4qObnCfjbHMNThIK+7Qq087nn96LGHnxIVV1vh5/OerOXq4tBXv7sqW3rN3PL97Ztx5TFRfOcEFozHkH7yygRt4ytDvGZQTf8BQcXmpxhuzGGPq46iduoDBR8D9S0x7Li8WrTFzXFYfLRr/lqWYEqed91hdXR2ateF6tJqc5aw9FMeEaQOxX6M3yHWeg6xZf4SAaqdz/xH0TLmyVPtNxcdut6OJhXObZnHQ3qhqGaakXT8CFyscrp2PJuQuJ5Pl9dtF651Zs4pqyYE0N9dzW0v9sONqaKtBN+sWexg+O43GB2pc3owi5i6Pl/QWAm2VQKg0gRWtpJz+XkP7XFJLgOLxuPWPKLX/6JqqNEFbhajt693XbyEp/gt3pzN7femfe3j/341LetLW+FyMibL5UdStr7S17V6f/Qz8D0yjX7jg3KWlpWJpaMZTiY2NPc+9UpteE3Jnkkk143JkqnMIxMTEoNUCPLddiXulwL18AheLJdVGkteqy+epPSFi7sq4yVNCoK0RyM09pX9YppcjMBr1/+sCAb9WZ65c1T5J08x0UVFimbvYwWuuhI882I/75/Y4r8upwmq+8+RyKjxN70rYki+ixuThB/rxtXnnM1GqslDfHwk1ZS15C61ibVryFtOdxzC4vurGqv3OVlZWotVtknbtCWivk5pF7kLlCLQz0M5C3Peu/TlcaoaLvenVPsHUxHZjk9Jc31203tm13xEtlvRcMS2vVVd3piLmro6fPC0E2gqBoqJCbDa7nvhEDZnl9AzvBnd5uWq2WHRz3Y0YM9fYA05IcPHaC9MJP8e90h9QuPd7Syk6VdnYodpMv3btXLz+4vlMUOoJvGfHcJ1jzNoEaKMZ7l6DKXbkedu53HpmbYLHddzEpbIjXk72yuu4hTY9tSYgNCFxbl0zTUhoJTvE/fXaH//FCoXLa9XVsRcxd3X85Gkh0FYIaGLOarWBFidnNKAqoa+6mNPqFGhBdNp/hA21GzFmzmo38+qfptGp/flxMm/PP8TfX9vVELY293Or3cQrf5pO2gWYKHt+i7rmx21uz9dlQz3nYJr44Xk52a80I9x12UMbmFQTCJr73rnZK7WtaQlPtFggadePwMUsQtqKriQN/vXbSeudWbNYa+4/57bLLdXReglcu5WLmLvPWgI1AAAgAElEQVR2bGVkIdCaCOhFwx0O3SanWeSMRhNKMIihvKxMNeq10pquNEFrAtOYtd51Ry++fX/f87qWerw8/P1PqSi/vKLPjZmzpfe58/aePPa1fuf/x12XS/DdFAwtL6FfS0d6/vqckRju3oHRFUpr/uWmufRpn3ZLax4Ckh2xeThf6SxNnQb/Stdxoz6nfcihZXi9UKyifNhx9bdCxNzVM5QRhEBbIKBb5ixWPV5O1YqvhjTdGcucqrumNMYyN+n29/F7b5xsbWExdt58cQbREVo6wS+a1xfkuz9ZyZEbMHvlxZiowVqCHw++Ztkr28IvYqP3oOVvuPk9TKl3nPeIxGc1mmKTdLxYdkRx32sSvFc9yI2UBv+qYV2jATSL3IViSaUURNMAFzHXNBxlFCHQ2gkUFBSgfXipaTZFCWLUShPoMXPuclVz2Qp9stawm+Wv/rqN5UuPtnYejVq/w2nhzxcqhA3MX5bNn1/aiqLcWPWKNCZ/+s0kMtKizmMYPPQ7WPEUXN8SYI062xbfKX0ypikLwGT/ylLFvbJ5T+5SFgfJjti8Z3Gh2S5VHLwtpsG//sTPX4EWS6qJuXNjFaVUR9Od1sViEZtuBhlJCAiB1kBAE3NaeaQzBcO1eDnN1dLg8XhULZBOq1PQmAQoNXUBvvXkck7meFrDvq9qjdOnduZH3xmmoflKq/UGuPWhT6itvvGyCE6b0pkff/d8JmqgiuDr8Ri84vp3VZdOs5hbwPhwIUZbwnlDicvS1dK9vOfDwsJ0//Rzm/ZGVUt6ItkrL49nU/e+VM0/OZ+mpn3+eBJLeu0ZX6rUw7WfXWYQAkKgJRHQ3CztNjtarpNQDL+BoFaaQCsaHjLXKcTExDa4Zq+3jvKKelZvztVjxbRMKm21zZqRTnz0Vy0j2l437irk0IEbM1XjxZgop16FvLy2ehWad18dhmPscH5xcE041NV5v/CTbt5V3XCzaa+LdrsDo/GcT3NAT3gi2RGv/5XQzsekx3x/tdXX+/TaO9KuLQHNBflCxcG1z4fr6urkteqq8Bswm80633M/UL6qYeVhISAEWhwBTZjpWSobaKFslla9V8gb4nRpAs0ypwk57Z9Rjchm6fG4cTjOL5rd0ALk50JACAgBISAEhIAQEAJCQAgIASHwBQGfr57w8POzAZ/LqKAgH4f2IbPJpBvhNHfLgJbNMlQ0PPTJZmPcLEXMyfUTAkJACAgBISAEhIAQEAJCQAhcPYHGirn8vFzsukFNxYABrRqBHinn8bhDljlDKLVwQ03EXEOE5OdCQAgIASEgBISAEBACQkAICIGGCTRWzBXk52Oz2/QslnrcnMGoCzq9zpzmY6kpPHGzbBi49BACQkAICAEhIASEgBAQAkJACDQFgUaLOc3N0uHUC4XrVjlFDYk53c1SV3ONy2YplrmmODYZQwgIASEgBISAEBACQkAICIEbnUBjxVx+fh4uVxjBYEBPgKIlTjnrZqlB1P4hbpY3+nWS/QsBISAEhIAQEAJCQAgIASHQXAQaK+ZKSkr0DM5n4uVMJjN+nw9DaWmJeqZWQfTVZrMMljXXvmUeISAEhIAQEAJCQAgIASEgBIRAyydg0IoIXzhjZWPFXGGhVmfOpte41QqGo1WH05wr3eXlqjaIVt/gqmPmfAcxOCNbPlBZoRAQAkJACAgBISAEhIAQEAJCoBkIqN4gmFMuOFNjxZzmZqmVJjAYjbqLZX29N1SLUisarik8o9F09W6WIuaa4TrIFEJACAgBISAEhIAQEAJCQAi0FgJNIeb0OnMOJ6qq6NY5s9ms15vTxdyZKuJXHTMnYq613ClZpxAQAkJACAgBISAEhIAQEALNQKApxZzf78NisehZLTUrnS7mtD1olrmrLhouYq4ZroNMIQSEgBAQAkJACAgBISAEhEBrIdB0Ys5xujSBWS8ersfPlZeXn7bMqURFRTfI5JKlCUTMNchPOggBISAEhIAQEAJCQAgIASFw4xBoCjFXVFQYipHDoBcN177qljmPx60GteJzEjN349wo2akQEAJCQAgIASEgBISAEBACzUKgKcRcft4pnK5wFCWk27QwOe3vhvKyMlVTd2azRdwsm+U4ZRIhIASEgBAQAkJACAgBISAEbhQCTSHmzpQm0MoRhJpBT4ZiKCstUQ0Go16nIDo6pkGm4mbZICLpIASEgBAQAkJACAgBISAEhIAQ0Ak0hZg7k80ylPjEgK7fUDU3S4+qm+gMBomZkwsnBISAEBACQkAICAEhIASEgBBoQgJNIea0OnN2u12vMacqocLhegKU0tISVfumFkQnRcOb8NRkKCEgBISAEBACQkAICAEhIARueAJNIeaKi4ux2Ww6S80IFwgEdI9Lg9tdriqKVjRcLHM3/E0TAEJACAgBISAEhIAQEAJCQAg0KYGmEHMFBQXYbTbdIqdpN5PJFLLMud1uNRDwY7XaiIiIaHDhEjPXICLpIASEgBAQAkJACAgBISAEhIAQ0Ak0hZjT3CydTid+vx+L2RIaV4uZ08TcmZg5SYAiN04ICAEhIASEgBAQAkJACAgBIdB0BJpCzGl15ux2B8FAAKPJqLtaahksDR63W0X/h0pkZFSDq24qy9yxHe+S0msGVnvIGnjq4GfEJPfFFZnU4BrO7VBRmo2nIJMOGZM5sXc+XQbddbaLavBScmwTQUXL+GLF6swgKika09m0npc93TV7wFd9kv2rihg4a0ij56g8uYhjB/szYGqHRj9zJR0D9eVUuM04nRXUW1OIsl/JKFBTtJG9G5IZfmssx9atJ3nYDJwW9SuDeU5tptQ4gq7tv/r9K5ux4afqyveyb62FoXN6NNxZeggBISAEhIAQEAJCQAgIgcsg0BRiTnOzdDgcoXIEhlDyE63pMXNaApRgUCE6OrrBZTWVmFv/7jcZOP1ZnKfF285Pf0lq3znEJvdpcA3ndqivq6Ci5CjR7bqxdcGPGHXHX892UUyl7Pt8Jb1H30LAX0Lmsr+RNuYZomNCAYQtqbVkMYeqoChawKWKajBhvEIxfEbMjZiXiqIFbpotX5TLOH0YqhJAxYxR09/N0ETMNQNkmUIICAEhIASEgBAQAjcogaYQc/l5eYSFhxMMBs5S1OLmDOXlZbqY08RdVFTzWeYuJOY69JjOqf0L6Tv5KSxWF4c3/R+umI54q0uoLD5M0F9PfKdhdOp7C1vmP4nJ7MBksdOxz2zc+XtJ7T3rwmJu5Vr6jZtHUKnlyMrfEzvwRxhr1pGvjqBPRxdBYxH71+6n3+iJZ+H4q45y/FgWNrOPqqpEeo8YRlXxdspLFRyu3kS385J9ZCd2YxXl2ZV0nfwQ6vG/cTQvkegkFfeJ4xhjuxIZDtV59cSPvYMEp5ecvaswGHzUlPqIGzePmPo8Dq79HEdCHNTXU5bXgWFzh+KrPETO8WwsRi/VdV3pPbTv2bX5KvdyaNcBomIiqC4/Tr33Ft0yl3/gPSrrnZj9ddQbRtN1mInMf7yOrd8gXGo1bncEXUZNxunbw8HdWURG2qis8BGfMZeEuC+UU+7eBdSawjFW7afkVAe6T5+B9+THeOpc2AlQWZdG95EDMGS/ypETCdjincSmj8JQvJncshpcxloqK1Lo1DNI9hYDvW8ehdmfx54FG2k3vD2ntiYx7DYbe975hC7zHqBk59uotnYYCcPZcwLKsdfw8C169vDre1a9OWRuWk94XAQBtQMd+g3Am7eK44eqiWwHdeUGkoZPx+rewp6tlcQmKIRH9UcJ7qCi2kmYs5iiY6foNOIpag8swDV+DvGqQsWJpRS4hpNqOnXWMufJ30Z5aTGqv4Jg+E2kp9Sz7dPFhCen4XRVUFbgxRLZDpexlOqanvQYM5j6ihPk5x7A4nfjKetDz8l90T4qUA0+jqx+g6QRjxBuNXBqy39B0tNEO45SVJCLWl+Bzz6NjL6w+7UXsQ4YRbipBneZg7SR04mw13Fi72pMBh+VxZA0cTamY++RdTCCyKQg0fEjiU+JPk8M36Cvk7JtISAEhIAQEAJCQAi0SAJNIea0OnNOp4tQnTmtPIGColnp3OXlqs/v0wPpomOar2j4hcRcx96zyD+8HFdMZ9L63cKmD77PkFn/Twvtw2S2UnR8C7mZCxg869dseO/bZIz+Du1SB1OWt4eSnK10GXgXO5b8nOHz/nD2IDXL3Lb3nkJRXaCGE9H1P+jWP4nKvBWXFHOqGiDg8+oiN2vt5/SeNJmsTQdJHphK3h4v3YYlE/DV6ibOo+sfpV3PN7CV/5Pc+Dn0SIilcO9zVPMIXfu249S+l6i1/oDu3X0E/HUoQYXS7BWUx84hvvIfFBbfSb9RDuorj7BvdTGDZ4/izPxKoJ7Da7fTd/rU03tSyFr7bRxJL5KSbqUs+01OHhlP32kB9i3YTddJN2EJ5rPn/Q2kPTibk+8+T5eZ/0NUZJDjW3+MIfyX+Aq/gyv1r7TvbMFbspIDW5PoM7MHoVBK2P/53+k18VEU7wF2fpJDxp1dOLJwD71m3IHNFOTwyq8R2eUNonyvcSQ4hT4ZnXQ33cw1f6TzoK9jtHg5uPRJOox9mYJtz5I64jfg3cDRI2l075qju1meEXOdb72LE8veoOOobxAR7sBkNJB/8KtiLli5kT1b6uk5ZhRWmxUjAY4uX4Bt2m2kKAqeglWcLBlIl4RMdn9aQf8HZ+BUajm8ZDHhM+6gvSHAvs//Qq/x3+Pk+kuLOSXo0z80qK/JJWtXFQNGJbDjw810uv8u4lSV/Z99RJdpt2I3eNi79C90H/c0NqufgK8OxVBK5gcL6XLb94m0hUzfpTlLKagfT8+upex4cwnd7/oWEWaffre8lUc5tMnEoDnt2fmPH9Pp5teJiw1was9v8KpPkt7fpN8xLWNRwb5F1HW+j8SKtzl6MIW+M0dgbZEvV7IoISAEhIAQEAJCQAgIgS8TaAoxd+JENg67A7Ml9I5dKyunf62oqFBD5jrDdXez7DzgTmor88k7+CnxqSPxFO2n17jvcXjT6/i9VSjBenzeCgbN/CU7Fj3DoJnPYnVEnRVzXQffy4F1L9N34hNfEXP7TlvmNIFUmPk2VZE3E8vOr4q5NfvpNyZkmVOVGnI2LcYX05Vol4m8fcfoP2M2J3e/RUm5SkLfO7B71lHgjaNdhInC/X+g/YDXsLnfoSx+Lp3ahVO893fU8QipfWPOirkE13xOHY8gPiWC6sLdeNMeILr8f6ng27oV6oyb5YCZ3Tm2ZiFqUg8i7Qq5+0sYePP00NoM9Rz87AdE9XmF5KQgZ2Lm+o4rYcfSXXQY0AuzJn/VCMJS4zj07nt0vvV7urgoyHye6vp7qC/8OXGD/kFiQhClPpOdC3Ppdfs0HKd9b/MyP6TMXY8pANa02aQlHGXP5x76zByvC4jCnc8SdP2AWOOH5Fnn0CU1BsXoZs/iF0jqPg2jUZffRCQMorZkMWWmUbjKV6F2nEWkd/tXxFzXud/G5D1GQXYWVZ4K2o+8E/85ljkMQTz5eyk4doygoR3pI0dycsUyYqbcTKyqUF26hcO725HRp4C965MZcasmLhVKsueTk+3B6TJhdY2mS98u5Kz5kpjLXkRB+KizlrlB01wcWL2NsK6dsSmlFJyIYuCYduxcdIJud4wnXFXJXLaYXlNmohorzoq5wv1vEojqSbi1kpPr9tDtS2LOX32UPUtzSRxaS8nJMfQdUcuRtatxdEzH4i8g91AKg+e1Z/drr5B690+JdSgUZ/2N0tI5JCavIb+gA+2Swig/sQ36fEsXc6dyxtBnwuXHlsrLqhAQAkJACAgBISAEhEDzE2gKMVdYWIDNdiZpharZUfQyBafdLE16IF1zlibYvugZOvWbS1RCdwJ+L7s//RXDb/0jwYCPrfN/SNDvJbXfrTjC4vWkJgOmP01+1ipyDyzRxdzOJc8ycMbP9QQqZyxz6UMf0BOppPaeicEQchvUY+bOirkgpYfeodQ5lQTTHnJrBtOneyS1lZ9xaIeNQRMmhASTN4/di/aTdus0wgLl7P9sMf1n3oO3uhafkkfWZyewJhXSdeh92ExV7Fv0OB2GvnJJMVdj+x5Wz3+jRj9D5/QAp7a/RWXKAyTWvsvJ7LH0uymZ+op9ZK6pZvDkdmybf5wed0/G5s1n/4rNDJw19/TNUzmx5Yco4c/QuWcUxUffJO/YePpNU9i7cCFdbnqMcAf4/UGM9jJ2/esXpE55gbg4P4dX/Qpnp19iKPshwfBn6JQRScXJBWRn9aTPpHTMp2co2LeU2qRuxGuXxByHI8bLgUVL6Tz5AZymWg589gTxA14isvqNs2JONQQ49PlfaD/kO4SHm1H8oXg4f+0JDuw9gbnuMN3HPIq/PJQA5YxlThNz4daQFask5xMKqmYTZ3r9K26WX/6VO7l5AcERs1BXv49h0G10CjNSkr2QEv8EOkXt+5KYg8KDf8ZdN5P2KWAwRRMWHUvOuo+wjbiNRHM9pza+QE33h+lkDLlZ9hpRyv6N8QyZm0F16SaydlgYNDb+kmKu24T/IGvd2/Sa8C2CdZnsnr+SjNtC4jkkvv0cXfUMFbVjSZw5k+Ty9exYa6Hv7GF4i9ZyaFMYQ+Z1ZOcb36f9pDdITFI4tvF/MMT/J4H8H+FI+yMdUwMcW/cP/D3PFXMqdZW5mGztsdqaKcCw+V//ZEYhIASEgBAQAkJACLRqAk0h5vLyc3E6XLpm03JXhmwwKoayslJVcxU0m8xENmPMnLvgAIc2/E2PedOEW0KXMXQecLt+UCf2zNdj50be8ZJeP2HbJz/CYg/XRZ+WHONiYq7zgDvY+slTDJj+LK7IxLNibvsH/43ZHoeqmjFaRtNt7FisSj77V76FajRgjpwChlL6jpgUuihqPcc2/y9l5eVYrWPApNB/3HCyM/dTXbIMxXknScnZnMjcjM3YE0fUMWI7PnFpy5ztB6TErGH/hk8xW5IxhiVh7n4LPePcHF33LlU1ZVhdg/FWJzJ4ZneOrP0rnuparLbRqKqFAZNHn73EQX8uB1b/G7+/Dkd0Gt7KMXrMnLtgA9m7VmFQDZid95A+0cXBN17FkBqLWu3G2O4Weg3shSlYRtbWd6mtKAHnKLoNm0iYI2SqVYxlHFq7nqSMPpgMCnl7F5Dc9zso9dvJ3rsKgmE4Ot1Ht55xBI6+flbMac/WlO3n4I6PMQRUDNZRdBs3CZe5hoMrfovqeJieo1OpPZ3N8qyb5bw7yV/9CnWBOjD1pPOYO6g98VU3S6VyJ3s3LkZRjBgjbqLn6BGodUc5sPoTFLUWc/gE0keOQi3ddFbMKYFqsjasI6JnBuEGlZKcXahd5hFdsZqsvRuxmpMwJsRiTxl71jI3eFY79i79KwGjGattGEFjIv2HuxqwzP2U4oOvUlKQhyl8GAb3YTpNffysmNO41HvXsneNm8FTbwHVQ+aKl/D6VGzhA6jzpDH4lgR2v/5nDF07oVblY4ydSc/BA/CVruDglrWYzR0x2MKw9w+5WZ6xzKmGOg4u/jHh6b8mJd3Vql/kZPFCQAgIASEgBISAEGirBJpCzJWUlGA57WKplZXTkp+EShN43CFdp6pERTVfNkttTm9NGfXVZZjt4V8pSXBs53t63FK3YV/Tz9TnraSi5AgRcV3x11fhikymtqIAZ2QiBoNJF3kBXw02RxSekiNEJ2Rcs7tQlPUBVRFT6JrYcIH1a7aIRg6sGIvY8+b7Z90sG/NYoG4jh3aF03tkH1TFR8H2v+Ls9G2i2rW87J+X2o/fW8TBbdn0HDNCtzjmZy6hsv10MqKuMA1nY+BdsE+Q0gN/xa3eSXqvdhfsoRjKvuJmecVTyYNCQAgIASEgBISAEBACLY5AU4g5rTSBy+nU9JtuldMSoWgmui+VJghyvYuGB/11bF/0tC7k+k35Ca6o5BZ1GIovk+0ff0DC5KdIjXG0qLVdaDFXIubQkotsfZniHLculCN6fYOMjHYtsi7fpQ5AJcDJXe+Qe/QABtVEeOr99BjaHXMzajktrm73/P8iaH6UXtP64biIJ6SIuRb/qyQLFAJCQAgIASEgBITAFRNoCjFXXFyMyaRVIFCxWKx6Nkvt76ctc6F3uJGRkQ0usqnqzF1oIlUJUpq7G0d4O8KiUxpci3QQAkJACAgBISAEhIAQEAJCQAi0ZAJNIebOlCYIlSRQdTFnNBk1MefR06FoprromNgGOVxLMdfg5NJBCAgBISAEhIAQEAJCQAgIASHQigg0iZjLz8fhdOrJT3z1PswWMybj6aLhWgCdZqaLjGy+ouGtiL8sVQgIASEgBISAEBACQkAICAEhcEUEmkLMFRYW4nQ6Qq6Vp7P2n3az9KiBgF9fWGxsXIMLFMtcg4ikgxAQAkJACAgBISAEhIAQEAJCQCfQFGLuVM5JwiNPJ2BUVRRVwWgwYigrLVVD9QoMREU3bzZLOV8hIASEgBAQAkJACAgBISAEhEBbJtAUYi5UNNymazYtpaXRaCAYCGrZLEOlCbQfXO8EKG35EGVvQkAICAEhIASEgBAQAkJACNx4BJpCzBXk52N32HUXSy35SUjUESpNoBecEzF3490s2bEQEAJCQAgIASEgBISAEBAC15RAU4g5zTLncDgIBAKYzRZdu+kxc+XlZarRGEqAEhUlCVCu6UnK4EJACAgBISAEhIAQEAJCQAjcUASaRswVYrNZ9QyWQa1guG6WM5ypMweKolz3ouE31KnKZoWAEBACQkAICAEhIASEgBBo8wSaQszl5p4iIjxCF3JafTnNGKclsdRj5jSXy5BlThKgtPnbJBsUAkJACAgBISAEhIAQEAJCoNkINIWYKyrSLHN2jJp7JaoWJBf66i4vV80Wi+5/2SRulvbwZgMjEwkBISAEhIAQEAJCQAgIASEgBFoyAdWngjnlgkv0+eoJDz9dcuASm9DEnNVq0yxwGIwGVCX0VU+AogQVDEYj0VdbmkCpviTHU/5DLZmzrE0ICAEhIARaEYEwYzTRpoRWtGJZqhAQAkJACNyQBAxmMNivSswVFoQSoGhNs8hpbpZKMIihvKxM1fwutYyWV12aoIHTORbYh8UYWoQ0ISAEhIAQEAJXQ8CqmEg0p13NEPKsEBACQkAICIHrSuCyLHMWq26AU1VFU3TaHy2bZbmqfUOrIH7VRcNFzF3XyyCTCwEhIARuJAIi5m6k05a9CgEhIATaJoHGirmCggKcTqdekkBRgrplTtNwITdLRcFoNF59AhQRc23zlsmuhIAQEAItkICIuRZ4KLIkISAEhIAQuCwClyPm7HZ7qGC4FitnMOiCzuDxeM4Y6cTN8rLQS2chIASEgBC4ngREzF1P+jK3EBACQkAINAWBxoo5LQGK3WZH0TwqjaEQuaBWmkArGq6lttR+EBMT2+CaPB43DoezwX4X6iAxc1eETR4SAkJACAiBCxAQMSfXQggIASEgBFo7gcsRc1arVQ+U06xyWsFwremWOc3NUvunxMy19usg6xcCQkAI3DgERMzdOGctOxUCQkAItFUCjRVzBQX5OOyO0wlQVL1GeDAYCMXMGQyaqQ5xs2yrt0T2JQSEgBBogwREzLXBQ5UtCQEhIARuMAKNFXP5ebnYHVoCFL3UHCaTltVSt8y5Q5Y5LZtlVFSD+MTNskFE0kEICAEhIASagYCIuWaALFMIASEgBITANSXQWDFXkJ+PzW7TKxDocXMGox47p9eZ03wstbg5cbO8pmclgwsBISAEhEATEhAx14QwZSghIASEgBC4LgQaK+by8/P10gRaoXCtRriqqPpX3c1Sl3IGKRp+XU5QJhUCQkAICIErIiBi7oqwyUNCQAgIASHQggg0Xszl4XKFEQwGdVdLzSp31s1S24/2D3GzbEEnK0sRAkJACAiBSxIQMScXRAgIASEgBFo7gcaKuZKSEj1OTvOm1CxyJpMZv8+HobS0RD1TqyA6OrpBHi0xZk5RitmUWcTwPn0wNbgD6SAEhIAQEAJtgYCIubZwirIHISAEhMCNTaCxYq6woAC9aDhahFyoLIEeKucuL1e1QaxWW6uNmQsED/PKggN8Y+5cLF+6D1pwYE19LeH2sCu6JdrzWi2HkNhtG01VAtT6DbhsbUf2BgL1GEw2TKfv9eWeVMBfj8Fsw6gqKAbjFY9zufM2W381gKKaudg1VoKK/gmPNCHQ2giImGttJybrFQJCQAgIgXMJNFbM5efnnS1NoGkT7TmLxRIqGq65WGrfbPFulsFaSsvNxMVbz3IoK97O+wf2oQDRxgHMHdsfx+mfnirP42cLf8f/PfCnK7o523P2klV4hHuG3Xr2+fwTS/n4RCFgJNyUzKQ+40mO+rKEvKKpmu0hb8kenl3j4LnbujX5nEptPiuPhTOpT3iTj32pAfdsfQ9Hr7l0c31xLy5nAVs3/Zv4gXNx5K1jh288MzPOV4VqoIoNOxewr9aHw5TCzAETiA9rHYK4+tArHLTdxZC0iAtiWb9lJRnDJxKnvRBIEwKtiICIuVZ0WLJUISAEhIAQuCCBxoo5vc6cw4mqKnqNObPZgqIEQ9ksDUbtzauhRYs5Vall6eqX+fBkFT+c8WN6tLOfBXJq7Q/5xfEBvPjAvXzxXfiymNM2XVRVglaGITYsBpvZSlFlCUaDgVq/l2hnpG6y9NRW4LQ6iXFFsfLwerZkb+cnMx4/O9fRXW9R03Eu/WLslObv4uMd2dw17Q7CrSr13nIKqioxmyJJ1lxW/VUU1dkxBguoCZpJjErEadEsIEHKygvwBINEORKJDbN95XArK/Ip8fmwGiNoHxuDUQ1Q7i7AHVSIsCUQF2FH9VVRXOfEohRQp8aQFAHFnjK82gFjINrVEfwewiOjMAM+rwefORyze/9ZMRfwusmrqkTBQmJ0Ig6jn9wKP3bcVAQUYp3x+OtLqAqYiHUlEekyEfDXUFBRil81EeNKJsp5xqIT5A24zE8AACAASURBVGTWMt493J67R6WQEhOFp6KQcl89NmMsSbHhGAxePOU11AaqqMdGfFgs1bWFeJUQG4fFSLDeQ15VBQHVREJkMi5zkIJKLzbVgzugEOOIR/GVUBEwEu1MJjrMxBkxl+4wUOIpoCqo4jLH0y7KSSBQjS+oUlFdTr1qJjEiGafNgOKvIs9TTtDgIi9rDcmDbiFZqaBGjSPGeb6oyTzwIZurb+KhIRHUlhdjDEvAYVEoryjUWYVbE4mLtKKq9VTV1lPvdVOlGIl1JhHlMlNR6cYZEa1bjv31FXgNLsKtZoL1bvIqK/BjIjkqGV9VHo7IjlhN4K3Kod6cQqTjNGNVocSTR2VAwWGOIzHahVHxUegupEYxkBCRTJhmcVX9lLoLqAiqRDoSiVRLqLMk4bJ6qa0LUlXnxquaiQ9PItxuxF3pITwikurKYip9flCD2G2JtIv46r2U12Ah0NIIiJhraSci6xECQkAICIHLJXC5Ys7v9+kWOc2zStNwBrdmmdPsTEZTCyoarlB+7Aj+xB4kuBRUpYLFS//Ih4UlWC2deXLWf9A1+gsrTPGmZ3n6WE9eue9Wjma+z7+yc0mLvp2JPc1nLXOL9y5j7ZGtRDrCCbO5+N7Er/Ojj36FL+AjMaIdFXVVBJQAUY4IymrcPD3jB+w8te/iYi7WqZ9VduY7rPLM5eEhpby/dC09B4+kpmAnVZEzGOXcwRMrd/HIyJk4TCfZcsTFw5MHU7D/b6xxD2Nw92h279nN4DHz6GTXbIugVO7lnU2FDBnQDbXOTHpqe/IPvM/qol4M7e3g+O5N9Bh9J3Hubfx03RFmdR9GesdkCg4twh09nq5xeazcksncCQ+xftNCRk+epVtcTh79lNzI4Qwk56yYq8s/RA4OvN4scj09mNk9wBML3mFaj9volORh2dq1dOoxh+7ObNYdMnLP1EkoVYXk1NZh9mWzdKuFR+4ci0u/QUFyDi/mvayO3D0ylZSYSE6cyiFoD7B/56d07Pc4fTpm8rfXljNmyiwo2MY7x4qZ3XcKdiWLA8W9uW9sR3wFhzmm2FHUExzLS2BWv2h+sfgfDEqdR/eOlXy++nMSM26ld8RJVuyq5d6bbyZ717u6ZS7dUsue4x7CYvwc3vwB/UY/Bb6VvLnRzy1DemOu3cahyj7MGpTGqvX/JhA/hi4RJXy2diPT53wL5cT77PY/xLw+9ef9Hu7P/IhD3Mxtvb64dwUn17ElP4I+aXYObfyATsN+RJf4k7z68XKGDZ5BtO0k2/d5uHXyTFau/YRBN80hXlUpzPmULPMgxsQpvLb0YzL6TCPRUkl8uzS2Lvlvek36I8kRCsfW/YDsmN8yuVdIVNUUrmPFKSe9Okbhr42ke+dIstb8npyI2+jUrpJtmTXcN3k0x3e+xhr3YEb2DSeMJExZv+VQ/JP067if1xbmMX3YUKy+vezIS+b2sQNZtHIhIyfNwqwJU5+PE7tfoTzmKeYOvLAl73JfpKS/ELhWBETMXSuyMq4QEAJCQAg0F4HLE3MOXcQZTZp3mKpb6Azl5eWqVpZA+0ZUVMtIgFJVncmvP/obAfsQvjtlNgf2/IM3jx4hxtmDh8c/xoCkr8b3nBFzf79rBq8sepv+g6ajVthpn1yvi7nfzXuG//zgWb42/DZdyP3fxvd4ZuYPeH7ZX5naczwzek/k+WUv0b1dZ+YMmMEflv+NKT3HU17j4WBhFo+O/dr5lrnTYq7s+Cf8bvcgnuyxhpezU5mYYaeuIpt1pwbw5KBifrIqkufv641VqeX9RYsZPG0qmz78kJFzHiHNoVCU9T4f5c7k2ze5QmKuZj9vrz1G/14jSU+Kx2b28+8lnzL85tmkqCrF+WtZcaoXc1IO8+PlBn77wAjsqpdFiz6h+5S7SbfX8unSN5k85essWrnokmLOV13E4dJCamtL2XUiikfHxfLMB/v5wYOaAFT41+KF3DNzNgajh2ULXmXkpKdwGMo5WnCSGkMlm1dlcuddjxF/WohW5K/lX/vS+e7UJD09alHJUfKq6yg++g6++J8zY2gOH31yjDtmzECpPcALHx7l4ftuwV5xlOdXVfP03H4Eako5XJJHnb+OXVl1fH1iT57/eDMP3jOHBFXlo6XvMXv6nRiNlaz46Hn6T/o1BQfeCblZ2lVO5h+lLBAk/+AiOvV/nEjTOrbnDWbOwBiCpmKWLN/OjNGj+eeyzTx08xSd+cbV/yJpxN2oxy8u5gLeEhZvmk95IJFunXsyKLUzO1f+lq7Df0i7CDOB6tUsOtCOqQNsfLSygHunjtbH/nzp84yY+CRrNyw4T8z1Mh1hwcFOPDQhOXT2xio+/+ASYq50A4sO+RncdQCd2kVi9OXym3dXM2xsDxxqgC07s7l93s0s/XgNM2+fRdJpt8miDT87K+ZW7oxl3shuKMYyPl2ygClTHmLJKk3MzdZFf21FFm9tLOee6cMJ3UhpQqDlEhAx13LPRlYmBISAEBACjSPQWDFXVFSI1WrVPQm1vB7aV4NWNNzjcatavQLNMtdSYuYUfwXvfPo7lhR7sFvs+P11GNV2/HDWf9E74fy4qC8sc7dRcPgTfr9pFzNHPkF6XJUu5n489bv8asmf6dauE2aTiaAS5NaBs3h57T95ZNTd9O3Qkz+teIXeyRlM7jmOv615g17J3XHZnJwoPcW8gTMvKuZyD73L/Pw5zI17lc8q7uS2waGIPYPBgalsC09vTOEPt3dExcunS94hefhcti1eycyv3aq/2a4+sYzn9/biF7Pbn55Dpb7OzeFdS1lW6OL7c2bw3qcrmTFzOjGqSmXRFt7ancADffJ5ekMHfWytVeQv4TertmK1hDGlzzcZ1SOC+Su+EHM5WQvJjR7DoNOWuV9P9fOr+Zk8ePMMnIFTLNhRzYNj4vn5gjyeumc0YarCm4s/5b6Z01G+JOY2rvkrGUO+RnR4MZ+8+RnT776wmKs79S6L8/oyrX8qJ3c8x1Hn07qYW7ykkFsmj0OpO8xfPzjOg1+bjtUdEnM/nRrG//twC/fOmE20pZJFGw5y74Te/H7RIR69fTwRmpj79CPmTZuHcgEx5836lKOOUUzpZOfopr9g6f49Ik1bOFzZn4npUWfF3PRRI/n3qu3cPW2Szu5MzNylxFzocFR8Pi9Zm/9OZdqDBPf/np5jfkFsmBG/NZPPVtQycUQMyza7uWXM4IuLueOLOGwdRoZpH+tzB3Lr4KgLirnD6x/nZPRvzlrmQKG2ppgtGz9hj28Y3xkXzs/mn+R7tw3RraMGzDhMXl5evIuvzZtI5Hli7iBbDrVjav9OFxRzsXjZ8NkfSBn0Q1JjW08caONeKqVXWyQgYq4tnqrsSQgIASFwYxForJjLzzuF0xWux8lpuk0zxmnhY3rMnBZIZzJbWpCbJajeYj5Y+xoLT+US5erFNyZ8iz4JF864l7f+v3g2ux8v3XcrJ/JKibEV8eLyEm6f0YvfL3ieF+78FU9++AseHHEnXdt1xl3jJj2hM99772m+MfpeerfPuKCYi3ZGkVN2ipl9J58v5mJsVJZm8cm2vUwYfzcxlat4eaOXr8+cTIQ5SJ3fDGUbeXxpNr+45z6iDbm8umQf9982iQNL/kx9xmOMS3OxZdMblMXdz4z08/e2Zu0ndBg3m5LVb1GfdjtjOlo4sPt9SqNnM9Sy+ytirnT/33mjsBNd41QibJ0Zl9GNz1Z/QOfBd9LNUcWK5X/GMvjbDD8t5n4+qpifrnXx3B0DKD6+kI8PdOC7E6IvKeaGT3mMdSveZPq0R6ku2cSLS/fyrbu+fdYyV1mwnr9tS+aJ2Z0p2/Y8mdGPMK6TnaXLnyOY2LCYe2qMwo+X+Xnu7qFU5a/gvR1WHpvSvdFirmDnQpKH3k6aWsRHi35Hr5HPXlDM3Tx2PP9cupipE+4kwVbJ/M/epP/kr5+1zM3tepIdJ73065aK5XQulJrKCqzOSCxGH5k73qAy8VYiij6jJn4mQzs6yN75Eln2uxjXreaCYm7zlg9J6ncnGc5q1nz+B3y9H2W0s5C/rS7ioekTibZ48WNg06KnSBr1P3SOrOTtBc+RmPGrL4m50DVU/G7+9dFaptw2nnX//judx36XwclO6uq82G0qS5a+SVT/exnZ3kmw3k/Z9l+etsxdSszdTOW+f7OhegR3D0/R4yzVqmwOVUbSo33sjfWqKrttNQREzLWao5KFCgEhIASEwEUINFbMFRYWYrfZ9HIEoWbQk6EYykpLVIPBqJmSaGl15lSfm/cWv0XvkY/R+yJCLvfEIp5du1LPZpmojmfamC5kbnydsB5PML4z/HLxH/n7fb/jWPEJfr/8Zer8XowGI68/8Eee+OBZHh55Fz2Tu/GXla/rXydmjOHVdW/SM6mbniDl80Preeme587iz9rzF367Jxswk+QcyLdvup32MaGshqXZy3h+02dUKlHcNeIphjq289QWB32Uj9jrjeSxyd+lV4IDxVjLggW/Z1F5DRO7f527h6WfHV8pXc9/LZ1PmWpkZNrXeHhMb1TVw9IFf2B+hZfRaQ9xz+ge+Ao384vNHfjN3A4oPg+vLdvJHdMnEmlSydz7MSWJcxns38Jzqz6gijTmDRhAeEJPenGK36y38/O5SWxa8Dz/cNczKv4ubE4Xdw6x8evF+Xz/jhG6Ze7dz5Zz19QpKMYKPl/8fwyb8Dh5WW/xh93b6ZF8CyNqD5I+9THibKF4PzVYzrsLfstm32B+f8dIXnz/BY4HEniwczxFztuZMvgkn31WzMybRqN4s3j14xzuvWcKVk82f1pTzZO3dGXnkt/z95IaBsc+QHyEjzlDk3hhaRYPzR2jW+YWLF/A7MmzdZfEVQv+SN/x/03hoX/j6DGb2Iot/HzFRzitQ7mvjwNLzBTCTNs5UtWX8V0iCZpKWLZyJ9PHTaWmYCO/+/xjKujNtB7d6Nl7CMGcj9jrv4/pcSv49dpK/nPuLMLNoWQou3a8xd8zd6AaXIxK/CZ3TUrB4vfw4bKXWFFWx4CkR3l4SgpB/3FWbHNz88iB+nOrl/2RYeN/gFq+m1+veJtKUrlt6GDsYV0ZmhxHxfGFPL9+NSVKBD+c9jOSbXv47ZI3qSWDuzqWUhX7ODf1CMXMVeV8zE/XrqdejWDuoO8zrVcUilrEGx+9xPqaGtLjb+fH04ej+op4d9ELrKjyM7nHt7hJeZusuO/Tp8NhtmXFM6lvKoqxnOXLFjPxpvtZtnYpQ8aM4/2FvyGvNjRXRvtZ3Jayl7fz+/D10f3kBVgItEgCIuZa5LHIooSAEBACQuAyCDRWzJ3JZqkEg6HEJ5p+09Ieam6WZ7KhtJSYucvY/wW7Zu96H7XzHDqFm6iuryHSEUrkoP29sq6KGFc0dotN/7vD6sBiMuv16DQXTJvZRo2vFovRTEAJ6glSopyRV7Sk2rwNZ90sr2iARj7kry3i3bVZ3DVtjJ4tcevmD7H2uZX+EvTUSIJtr1tVWRbL9geZMa7H2VIdbW+XsqMbnYCIuRv9Bsj+hYAQEAKtn0BjxZxWZ04rGq6Vk9PcK7WvWkSNobS0RNX+oQXRRWnp9BtoHo9br3FwJe1YYB8W45kqcFcyQsPPKGWb+eX6Azw44T5SI66s7ljDszSuh7d4Ny/uTuTJKYmNe+CKewU5mbmEN48cxa+aGZl2K5P6J39hhb3iceXB1kpg0/rfs79yCvfO6MuV/ba21p3Lum8kAiLmbqTTlr0KASEgBNomgcaKueLiYmyam6Wu4AxoFjrtzb7B7S5Xz6i7tmKZa5tHLbsSAkJACAiBLxMQMSf3QQgIASEgBFo7gcaKuYKCAj1mTnOxVBQVk8kUKk3gcbtVf8CP1WojIqLhulIt3TLX2g9U1i8EhIAQEAKNIyBirnGcpJcQEAJCQAi0XAKNFXOam6XT6cTv92Mxh7KOq1rMnGaZ01Sd1qKjYxrcqYi5BhFJByEgBISAEGgGAiLmmgGyTCEEhIAQEALXlEBjxZxWZ85udxAMBDCajHppAs3PUrfMaX6XmraLjAzVu7pUEzHXECH5uRAQAkJACDQHARFzzUFZ5hACQkAICIFrSaCxYk5zs3Q4HKFyBAatLEHIGKdb5rQEKFrhcLHMXcujkrGFgBAQAkKgKQmImGtKmjKWEBACQkAIXA8CjRVz+Xl5hIWHEwwGzi5Ti5szlJeXqVoVcU3dRUWJZe56HKLMKQSEgBAQApdPQMTc5TOTJ4SAEBACQqBlEWi0mCvIx+V06VksDVpZAkVB0ax07vJyVRvEbLESEyMxcy3reGU1QkAICAEhcDECIubkbggBISAEhEBrJ9BYMXfixHEcdruu2fRi4aeLkBkqKjx6aQKttZTSBCuOrmzt53JF65/U9Sb9uWpPgOJT3isaQx5qXgId0p1Y7cbmnVRmEwJCQCcgYk4ughAQAkJACLR2Ao0Vc4WFBXrR8FConKr/0coU6JY5zVSnBdK1lNIE/9jxr9Z+Lle0/gcH3a8/5y7ykXOo5orGkIeal0DG4AjsLlPzTiqzCQEhIGJO7oAQEAJCQAi0CQKNFXN5WmkChxMt18mZ5Ce6ha6srFRVFRWz2UxkC4mZEzEnYq61/HaKmGstJyXrbIsExDLXFk9V9iQEhIAQuLEINFbMlZSUYLVYNIMcihLUi4aHShN43CFjnZ4AJbpBes1RmkDEnIi5Bi9iC+kgYq6FHIQs44YkIGLuhjx22bQQEAJCoE0RaKyYKywo0IuGhwoSqChBRdNyXypNEAgS3UISoIiYEzHXWn5LRcy1lpOSdbZFAiLm2uKpyp6EgBAQAjcWgcaKueLiYkymkIulxWLVs1lq7Yui4aoqbpbX+e5IzNx1PoArmF7E3BVAk0eEQBMREDHXRCBlGCEgBISAELhuBBor5goK8nE6XbqY09wsNTFn1OrMeTwePR2KVrMgOia2wY2Im2WDiK64g4i5K0Z33R4UMXfd0MvEQkCyWcodEAJCQAgIgVZPoNFiLj8fh9OJwQC+eh9mixmtVrgeM6eluNR+EBnZMoqGty03yyC+KhVruBkFFePpmhAXunltU8yp1BdWY0wMxxIIoJjNXEki/7q6Uuz2OP2eXuumBmrweO1Eh5lQAmA0X3xGEXPX+jRkfCFwcQJimZPbIQSEgBAQAq2dQGPFXHFxETarTS9HoGk3TcBp1Qj0OnNa9JxmrmttCVDCAy4CZaEjNEda8FvL8RqvRCqcfw20sX0WhXq1Tg8yjAxEUGPxElD953RWiVCjqDN58CvnK40I5T5mdd7BhyfcjEh2sSr/2EXv3OWKOYNqpr42F1+9AZPFiTNcM70a9WDIq23a2CZzNYGgXR/KoCqYbAoB3/nKxug3YjYF8RnPn9hgsDFocDrl+/ZTH5uCryKHkurQGSlGL97SChSDCUdYOFarjWAoqvMrzaDYGDasEzt2HcYfuNqdNfx8TPvO9Iv1sOFogJQoI8fzPYS8ks9vIuYa5ik9hMC1IiBi7lqRlXGFgBAQAkKguQg0VsxpCVAcToee+MRoMp4pNRdys9R8LjWV15osc0YlnFm9HsNb+yp7S+0M73gb0XWbePvEVuoCPioKa1GNVqKSXBgC9XhqDJhqa6j3m4jqEIHZBMG6OqpKavDjJLqDE/NpHXhm7BLPc2wsMGIOJHH3kK+x/thvOFpUTWWpHwUbMR1cWOpTuG/kdBYs/R/K27moK6ugtlrFGBFJdIyJQZ2ewVrzBpvzcolw2KkI1l70blyumLMEUhkx0M/eE5VERCbTvYOBDTuOUOvzU1mUS2Wdmej4DrhcKjXuIuoDAWrr/cTEpeK0G1DxUlpcgq8uSHRyB5yWL4SaNvawftWszwyp5fiIbnSLyWbD0RpKCrWxTITHdyDMUE1yxkBKDm6k2hSHAzdFpZUEfDbapSTiCncwpm8SazcdolJ1EGX34wuERF9a70EY3ccpr4aMnp3xnMok89gxatVEwuxG6msKCdqSCI9MZXR6gHU79+OucxHpshCoL6UqGE+UvZJyt4q/3oPisxLfKRGzWktxqYoxWE59wEpCop2y/FL8pjjat4/UhWlpcR71wSCR8R0It5hRA7WUFZfgD9oZOf4momv3sOWgH1diBH6v/3TmIBFzzfXCJvMIgcYQEDHXGErSRwgIASEgBFoygcaKuaKiQt0yp9WZU05b5fQ6c2di5jRzTmRkZIN7bSkxc2ZzCo/0m8HKXX/liGLCGj6SH2Rk8Pbmj0hKmk3XqFrslgQOnHyJQvNN3JOWTFZVPRHOjhw69Sp7SyKY0n0ydmMFzrB0Mo+9xuaKUn3/+th9p7D48z9wWDXjjBzHE8O6869t/yKp4z2k2/3EOTuwa9+LmNK+zsS4APvKTrDzxA4GpE3HarSTZq/j/e1rmTTim6zP+inm6B8R4XmbTRVFTSbmwtMH0KXmGLvzK0PiaEB/wg5lctgWwcj0OGoVKy5vHpv2BBkyPh2lwoNidWCtzGZjlpeI+DS6JZvAYEGtOsHm7Oqza9PGTi7exZbj5fr3MsaMx559kDJrGL06xWKwuHD68jmY52LggHhKi9zkFZ6EiE4kORXskTEUHNxHUXU8fbuUsivXzpgMO59uzdfHMwYjGD6mI9vXrKEiEMPYUQMoPbkHS/JQgiV7OJbvo1v3Hrh8+ym29CFBPckJ0ujoy2H3SQ8pqd3o6DrFzsr2TEg1UeRRCQ+zU3hkF8dNqUzr4SSvXMUZ4aSytg5rwERcgoldW/birkyhT18XJrMNSyCHdfurSUxJp0usSgAnsWFetq47RsdhGVRm7uZozcWLgotlrsGXDOkgBK4ZARFz1wytDCwEhIAQEALNRKCxYq6wsBC73YbBoFmfQi6WimaQKy8vV0NF5yAiIqLBZbcUMRfnTOfe9I68sOdz3WoSFjGW/+iexNpshc72vby4dgP9E77HqH7/5Fj1d+ga9mfezraTyoOM7baIHZXz6FT7JosraomM+TZzLGv4R9EBff/a2I/2fRCjUq+71xmMFspr3uOv+3dSU1hLXW2AUSN/SnzR/1IXew/do1/m7awwgsEaagr9BCxd+NnMOSzdt537+vfm7+s/Z8rAe1h1/HlOVV08AOtyLHMGxc7QUYPIO7qR3JKQb2Lv/gMpPXSQlB5xLFy4hqA5nfvv7saevVUM7Wphzdbj1IXHcPOgBPbvK6dnZzPLtuVhtLsY3789n23K0sfR3BqHjhpCstNPQDnj91jNys2ZuIvKKaty40zpyz1D4vg0M8j43lY2bT5OreKnsrCIykA9nSbcRkr1UdwRHelQkk0xHegSnc2m48HQHDFJzBuSRsDvJ6j62bdtN7mV4YyY0pXjG3aQ57MyeFA6JZuOEjOiJzVZmUT0HETpsY2cKLLQs28PjIczCXYegCNwkJ1HvKSm9CCpdi+FYX3pGJHDun21xPTuS+KJwxysNDBkfD/y9m3k6CkPnrJKwsO6M32qkX3HohiU7mXlNg+WQHtGjAqyflcF4/q1Z9XWoxd1sdRF7uAI7K6Li70Gf6GkgxAQAldMQMTcFaOTB4WAEBACQqCFEGi0mCsowO6woyoqBqNRF3P6e+ry8jLVaAjVLIiKbj1Fw9Mj72VI+Ee8nVuLWlfP+G7fJVFdSJX1DuKq9pJj06roBSguXE/Xzt/k8KGXyVJV+iX9gNiad0nqOI8FR16n2qvQI/Upknxv83nxSR3KF2Nr8XIwpuM3iKl6iRzz3XSP9FDssdG7Yzyv7v0XY9O+gfvwS+y0pjE1eQJ+NRcnKXSK38iS7K5M67iLVw6k8Wi/VN7a9TZlysVj+i5LzFljmDYumW0r91ESCGCxtWd0/0i2HVcZ2slEYWmtLnKDgVpUUzvibMfZfNhLuLMdI3spHClMIKZuN9tLLVjN0YzsY2L1rv/P3psA13ll54HfW7ATAAGuIkVJpBaKIiVRC0ntS0utVru73em0HTvpmYkzWew48UxmJsmkkpoax1XJuJLMTGInVZ0pl+PY2ey07bTb3e5FrYXaKYkUSUlNaqXEFTtAgAAe3jZ1lu/e/4EgAUoERYoXitPgw//+//7n3nvu+c75zjkWmcw19+DxB9fqvQerOaB9HR7ZXMCrB4exft0KTE2W0NO5HPnSPnwwfT02LOnD82+OYsWaNbimK4eTJ5tx9eaV2L9rD1Zftxkfvr0XS9fdhPJ7B3C4ZElva668Htf1HsPOfafQ3t6Nh7euwJNvjuLRmzvxxLMfoFRrxX13rcDz+4bxwB1rsfu1Pmy/6wrs3vkTDNdq2L5tM97c/QE233ktju15A4fLeWzZull/v+KWzZh5ez/enWrDtrs24q19b2Cy0IPHt6/C6y+dwFUbl2Fs7BQKS1ej7chbONZzHXpPvIX9J6sotm3EtisGsP9oK7beMI3n9o+edasnMHeRaMI0jMtSAgnMXZbTnl46SSBJIEngMyWBBYO5EyfQ1tZmpTFyUgTFAi6hmmW1VsGy3uXzCudiiczt2PC3MLzzX+FgfQW+/vm/iuW5Z/Fbb+3F49f+LXSM/BZ+e9cx3LjlJgxMn8Rfu+MX8dbTfw8Hlvwl/Pz2ZfgP+34Pj2/8+3j1+/8cAysewl97YC3+3Sv/EQNVA1o7rv3bmDr6O9g3bbTDr23+Rew98B/whZu/jm9++9/hpjt/CY+sOoRvvvlD/MXNfxX/+c9+E1ff8Q08snQIv/nEfnz98b+B9oH/Bx/kfgFrS7+B/U1/AY+sPI5vvvXaWeV7LmCue/kaPHDVAH7zP76HzXfdg/tv7cWBvXtwGDfiwevG8Du/vxPLrtyM9c11rNq6FV2lN/Cnz07isS9vw9BrrwNrbsGVHU/iD57vxFe/dBc+emM/jk9YcRe997V1fOfl4/rvVdfciA1t/RhrvhqlIzvx8jtr8LNfvQ5Hn34dxc1bkRv8HvYcXYmH79+EP/3uk7jyugfx2J1F7PzRMLY8/ooVAQAAIABJREFU1Is9z7+DTbdtwr59b2FqxhbeDTduQuWV/4wnjyzHji89jhva3sdPBrpw97Wn8O//60e496e/iCsm38LLH+WxbVMBr3yQw+dubcEf/Pvd2PDFn8KWjkN4Zl8J9928Ak++8gHytQ7cvX0lnn/1Q9x7x3V4/rW3UWi+EvdtLWLXKx+gbdkKbLu6jA+GrkHr0H/Fi2O34SsPb8Ke1/ai48qbsPLdP8RT49fhq1+8B4feeh1jbeuxfux97B41QH+mnwTm5lUZ6YIkgUWTQAJziybadOMkgSSBJIEkgQskgYWCOekz19ra5v3l8hqhE3alFUDxJLpLKWduQ89t6GoSymgNU5URfDj2IaZrObS3rMGGzlVazGR86gj6Jz+Hr68fx+4xASYz6B8/gBPTVXS3XYerl0j1xxKOjr2F4XKMmK3vuRHHTr6jBTLk57qea/De6BFcvXQTugs5TJdLmKmN4NB4P9b13IyeQh1HpvpwRfuVyNcrKFWmMXLyfeQ6r0Vp9CCaO65Ha+En+GhcBnzmn3MBc+1tXVjRY5Umq9UKTo6N4uR0DajnsWxFLzqaZZJnMDxwCrfdtgHvfjSM5gIwPTmOgbFpFFrasHpZJ/Iiv1MnMXhyJhT5kHt3tZ3ECU2Xy2mV01x1EJPoxaolTajXK6hUajg+eBKdnd3o6Sxisn8Ele4edDXnUK5UkccMjo4DazqA/v4alq0uYHBwPFSr7F2xHJ1NJvNKZRonhsa1YM0Vy7tQqNdQKlVRnjqFU+V2dLdPoH8yj1XLl6IlX9eCJJWZKYxONaF36TT6huV5nVjRU0X/UA0rVwB9Q9NARxdWN1fQNzKJttYuLGkaw0S1G8uXtqBWLaNcBYZHR5DPd2LlsjZIH4LpahET4wNo6liGmYlRTM/YGkhg7gJptPSYJIFzkEACc+cgrHRpkkCSQJJAksBFKYGFgrm+vj60tbaiWqtqfzkpYCkRutzJkyfrlUpZK6NcStUsFzYbOWxb//fQPv1f8Mxxo1BezD/nAuYW+h5t+TW48+ZTeHbv2EK/kq47BwmkyNw5CCtdmiRwniWQwNx5Fmi6XZJAkkCSQJLABZfAQsHc8ePH0d7e5uPLoTxTQrGp2WiWEpKREpc9l1DO3MIkncey9rUoVY5hYp4Iy8Lut7hXLQaYK+Tb0dFcwsnps0eYFvfNPrt3T2Duszu36c0ufgkkMHfxz1EaYZJAkkCSQJLA2SWwUDAnrQlaW1s1KletVKyaZb3mrQkkgS53abUm+CwujMUAc59FOV1M75TA3MU0G2ksl5sEEpi73GY8vW+SQJJAksBnTwILBXP9/X1oaWlFXQCcVrJkNcuhobqUt5SfpUuXziuhi6UAyrwDvQQvSGDu0pu0BOYuvTlLI/7sSCCBuc/OXKY3SRJIEkgSuFwlsFAwZ33mrF4GPBBXKOSRGxkerku+nHAtP3s5c5fWskhg7tKaLxltAnOX3pylEX92JJDA3GdnLtObJAkkCSQJXK4SWCiY63MwJ43CtfCJBOaEXKlgrlDQiog9Pb3zyjFF5uYV0ce+IIG5jy26T+2LCcx9aqJPD04SQAJzaREkCSQJJAkkCVzqElgomBOaZbHYhGKxoD3mJDiXz+csZ65Wqyr3UkrQz/eTwNx8Evr4f09g7uPL7tP6ZgJzn5bk03OTBJDAXFoESQJJAkkCSQKXvAQWDub6lWapuE3y5XLCtqwjNzIyXBcgl8vl0dXVNa9ALgSYm3cQ6YIkgSSBJIEkgcteAikyd9kvgSSAJIEkgSSBS14CCwVz0jRcCqBoo3CnWEqanEbmKIWLpWn4JT8r6QWSBJIEkgSSBBZdAgnMLbqI0wOSBJIEkgSSBBZZAgsFc9KaoNhURD6X1//L5XOQ/Lnc2NhYXX/J4aIpgLLIMku3TxJIEkgSSBL4DEgggbnPwCSmV0gSSBJIErjMJbBwMNeHpqaiUiuLxWJsTSA0S62Eks8jReYu89WUXj9JIEkgSeASkkACc5fQZKWhJgkkCSQJJAnMKYGFg7kTaG/v0DonUrhSUuQ8Z25Ec+aktuXF0pogzXWSQJJAkkCSQJLAfBJIYG4+CaW/JwkkCSQJJAlc7BJYOJiTyFxTyJlTZqX8NzYmOXM5RXYpMnexT3caX5JAkkCSQJIAJZDAXFoLSQJJAkkCSQKXugQWCuYGBgbQ3NwcInPy3grmRkYsMif/l6pZXurLIY0/SSBJIEng8pFAAnOXz1ynN00SSBJIEvisSmChYO7YsaNob29XemWtam3lpFe4VrOseyfxpUuXziun1JpgXhGlC5IEkgSSBJIELoAEEpi7AEJOj0gSSBJIEkgSWFQJLBTM9fX1oaWlRRuFVyoVFApSDKWG3PDwkLYmuJiahi+qxNLNkwSSBJIEkgQ+ExJIYO4zMY3pJZIEkgSSBC5rCSwUzJ04cRytrW0G4HI51GtSw9Kbhku+nHzQu2zZvML8JJG5d8qvo5hvmfcZ6YIkgSSBJIEkgSSB+STQVm/F6uL6+S5Lf08SSBJIEkgSSBK4aCWwUDAnkTlpTSA0SyldOT5xUotXagGUcrmsCK+3d3HBXKk+ddEKMg0sSSBJIEkgSeDSkkABRRRzTZfWoNNokwSSBJIEkgSSBDISWCiYO378ODo62iG4rZAvoFyeQUtrqxRAGa7n8wVUKxX09PbOK9xPEpmb9+bpgiSBJIEkgSSBJIEkgSSBJIEkgSSBJIHLRALnAubaWlulPbgG4aStXD6fl5y54bo0npO+BYvdZ+4ymZP0mkkCSQJJAkkCSQJJAkkCSQJJAkkCSQLzSmDBYO7YMbR3tGtqnPIspS1BDsgNDQ3WFdXlcgnMzSvudEGSQJJAkkCSQJJAkkCSQJJAkkCSQJLA+ZHAQsGc9JmT4Bujchaig+TMjdWlKoqgvKU9PfOOKtEs5xVRuiBJIEkgSSBJIEkgSSBJIEkgSSBJIElgXgksFMwdO3YEHR2d1mNOA3FApVzxpuH+mO5F7jM379ukC5IEkgSSBJIEkgSSBJIEkgSSBJIEkgQuEwksFMz19Z1AW1s7arWa5spJNwJJldNqlvKhxOkWu2n4ZTIn6TWTBJIEkgSSBJIEkgSSBJIEkgSSBJIE5pXAQsHc0aNH0NnZiWq1KrVPpAqKFkHJjYyM1DV5LpdHV1fXvA9MNMt5RZQuSBJIEkgSSBJIEkgSSBJIEkgSSBJIEphXAgsFc9JnrrWlBbm8NQyfkdYEzS0WmZMwnUTmuru7531gAnPziihdkCSQJJAkkCSQJJAkkCSQJJAkkCSQJDCvBBYK5o4fP4bW1la9n7SVE/wWqlnmpLRlPp9olvOKO12QJJAkkCSQJJAkkCSQJJAkkCSQJJAkcH4ksFAwJzlzGonL5zVvTkiWEqXTpuEyFEF3PT2pafj5mZZ0lySBJIEkgSSBJIEkgSSBJIEkgSSBJIGzS2ChYC5E5jxfrlCQIiiQpuFDdcmXk6ooKWcuLbckgSSBJIEkgSSBJIEkgSSBJIEkgSSBCyOBcwFz7e0dOqhKuYxisWgRuuHhYe0zJ4CuJ/WZuzCzlp6SJJAkkCSQJJAkkCSQJJAkkCSQJHDZS2ChYE4KoLQ0N2sArlIpazVL+V1plppAJ60JEpi77BdUEkCSQJJAkkCSQJJAkkCSQJJAkkCSwIWRwELBXH9/v4I5SZaTapb5QkHbFDiYE3CX+sxdmClLT0kSSBJIEkgSSBJIEkgSSBJIEkgSSBIAFgrmJGeuQ2iWuZzitmqlouLLjY6MaF3LWrWCnt5l88o0tSaYV0TpgiSBJIEkgSSBJIEkgSSBJIEkgSSBJIF5JbBQMEeapTAqC8UCKpWKtijIjY6OaJs5QXipz9y88k4XJAkkCSQJJAkkCSQJJAkkCSQJJAkkCZwXCSwUzElkTgqgCGar1aoWlcvlDczJh5VKFb29qTXBeZmVdJMkgSSBJIEkgSSBJIEkgSSBJIEkgSSBeSSwUDCnkbmWFm8WnoMUsJQEOqVZSmhO/kt95tJ6SxJIEkgSSBJIEkgSSBJIEkgSSBJIErgwElgomNOcuY4lOqhatXp6Nct8Lo/upUvnHfXIyLD2NUg/SQJJAkkCSQJJAkkCSQJJAkkCSQJJAkkCn0wCnZ1d897gxInjaGtr17YEhUJBG4bL/5cbGhqsS/Kc/GMhrQnmfVK6IEkgSSBJIEkgSSBJIEkgSSBJIEkgSSBJ4LxJQMFcaxty+by2JBCapYC63PDwkObMSQLdQgqgnLcRpRslCSQJJAkkCSQJJAkkCSQJJAkkCSQJJAnMKwFWs5QLrcdcRYuhaJ+5Wk2QXTGBuXnFmC5IEkgSSBJIEkgSSBJIEkgSSBJIEkgSuLASOH7sGNo72rVheC4vFS2lAAqQGxsbqwvFsiY0ywXkzF3YYaenJQkkCSQJJAkkCSQJJAkkCSQJJAkkCVzeEjh29DCWdHYriBOKpbAq8/mcgLnReq1aQ61eQ+8CmoZf3mJMb58kkCSQJJAkkCSQJJAkkCSQJJAkkCRwYSVw4vhxtLS2IJ/Pa3QOuZxUQDEwV61UkS9Iztz81Swv7LDT05IEkgSSBJIEkgSSBJIEkgSSBJIEkgQubwkcO3YUS5Z0alROKllKvly9VpMCKMN1CdHVatJnrufyllJ6+ySBJIEkgSSBJIEkgSSBJIEkgSSBJIGLSALSE1wic03NTWhqalYgV6tVdYS50dHRuiC86elprF59xUU07DSUJIEkgSSBJIEkgSSBJIEkgSSBJIEkgctbAjMzMxgeHkJLS6RZVmtVLWCprQmki3hpZgbNzS1Yvnz55S2t9PZJAkkCSQJJAkkCSQJJAkkCSQJJAkkCF4kETpw4gUIhj6Zik0Xj8nkIfpP/1chctVLRfgUjIyPafK6rq0uT6ySpTv6fJthpm/HM78LTlK7jmnxnP/JvuyR+lpVBuF6JnvyL/TL7XguSnd9Hqrnw2T6ST2/cWTk1vrzKseE9jfB6+qtmPme1mrPJQ+/JuZl14Znk2vi5FjT1oTTOZ+Nc6mJoeMJca2D2mvD8zLnfNS6e8Pc5x1yv+1I0GTauMx/XLHnaffTKOWVsS9vXdnYeMs+adx02zFXjfvCF/amNO6yLzNpo3INz71OOm4m1lN9c+zvO1ay1Efb43OtFed46j1x7s9adaZ+MLpl77WkSsMyX66LGOed3Gr879544/f5x7uf+W1aWp62l0/b26e95dt14tn3Y8M2517dN4px/+7TGPZeeyn529jPA3iV7zZy6cU4dcLbz6HT98PF0ox5iZ9Vxc+vKsNDPrGrOpGP4+Vl0Y+O+OH2PzXn+ZM/j2e90PnTjRTFut23mOjfnmce559n2N/XRmXRo/Hy+dTf3/uV+OU030k47y3l6um7kxfPpmo+vGxvPjLnP6fnsv8YzplFuC9EZc2+ss+vGCz3uM+pGt18W8p6NunEOW3yOM2lO2+gstvyZdWOcl7nG2vDZHPtrbt04h202ezLl3J9lAzCHrAG3ZL/ntt6CdOPZxhr+Ftd14748i/V4juMuVyoYHRlBc0sLlnR0qJ6R96x6RUv99+DgQF24l3IwlstlVMoVlCtlSIVLNbXkYv3NFBWNaC2LKUl3+QLK5RJaWtqC8SDXae8DGt3672roi5B9xXy+oMiShqP8W4yQarWGvDTCy8sBbuMQwCn3lc9ljBJJ1HFXyijmiwF0LnjclRJamhcw7lmg1WRx+rhNHtb3QQCmvUcFhXwR1VoFxWIzKjLWYpP+r6BrWVAqq5zJt1opo6B/r6gtVq1X9bpioYhKtWLGWb0emgUK+JbPpBO8TbABY5k/kRd/9N4iZ/2uzY+EZo1vS2VuYEQ+k/FLHqV4AWwt2OEn/yvPlL+ZQS73NJBvIE6SMasoFOXeBqYMbEsvDLle1o2Nn0rcDkCpqGqgtCCylX9XaygUC26sy9Ctn4bIQWWn95HvArWayUbnxcPOIge5t/yfyJOgUr4jsgjXhYpA0HcT54bNhz1bx6mbZrHHXUGhYGvifIzbahxxnkx+tsZcVtpwsqx7OCd2KBVEtaLvLvKSvZkvFHUdS6EkWdZNTS0OwuqYLk2jVfe+GR+2JmQ+aigWbZ3oKDJzRV0i95S1Y/Mh69HmzuTO9WL/5vqW+/iMhP3R3NSC8swMik02Tu5Pzl3enT3yfjI42aPyY/uUziQzxnmNvHy5bGwFeZCsHxmH5BdzDLImbDvWdc3q4cC1LHsIeVRqFcj4bJPENaXfNWXq69veV3SbjpvrT/WvyZa68VIcd9CNVdGRphtlbYkOqlTLuu5VVxYKKmueSVaty+TGv5seg8pW9KJcK/pUrqF+lWtEd8mXVZ/Jf2FubB9Q7/G80jNGrtF1HB2E1Kl6eOreML2p6zWjG3U6pUS06DlbYZBlLPezuRM9Qt1oZ0R2j8qYOU7qRu4JnmlF1as13Q/yu6wVlZEbYEK50c8z+02eabqrqPJpbm7WfWk6JoeK7GsbSDhXTH7FDEAVvV903Uhdb0fu2cbNfXaxjTs6OrIAQ/Sd7MO6n8GyLn2uZf7C/LshVanodXJmi/5CHmj2PBaRidooTS2ZM1XkJrpO1rnN3cJ0o82p6cCoG2V92f1Mj3Et6X3ddpDnz5RKmmPDcy2XMxvLvuEOM3dqhr3pZzf9+eE61/TlygyaipKzE+ffzmIDtdzvXKdqS4gdKOe660b5XWwhOvTMlrEzx73Tvq797M1U74t622QYdaM7cBuwegSrMidiO1xM455TN7p9VqnMqL4xx1XObZ/mYFvbvjZ7jg5S+YznpehGnqkzMyXVlfZv6kY7h2iDae+yjN1N54RFfzLrJePwsXUsutH0+Jl0o8yp6hC5l5ybfrbFuTOdY/3TPJjk61Ntj1wu2HvyXbUxPSql9rS/W0V0o9vFPGfVJnb7R8Ya14/hGBnDTGUGLc2tYW/IGDhW2QcaBauZ3ahjdrtX7q37U+1GubfuFltjajOJXWp26scdt9y/pblFq1jSnlYsJOMul9Da0orcwEB/nYOxQ8g2BiePC8S+aIaxGjM0ikRp+OarlGfQ1NxiB5JZ8aYsAAiyVONOD3P/uxh9magSO5mLYUQjRw0sN6yKTRZa1IO8WtExyEteFONGzgEMQVU0GA1kCKAoe+UZMyjNiJAZ9ogOS4y64SGbzw5zUXpFnJoYR2tbB5qabMMY4LLFaGKxuaPxQeAnn1PBm1xtEfCANaBsQF0XnB8yAu5F9jYfZlBRccpzFQgS4MkhA1kLFZ0PAn8arA3A3oGnzL0BFzOQRSanJk6irW2JjccVshi4qqx03Rgwk++Ika7vo3+zg0TevVL2Q1gUoIxFNrZ7Udxm0TVrxphVciUAV9mIXOu1YFTSyNdr9UCScbvhdxGP29aXzZHIwKofmaFqjoY4f2o8i5GYMXy52RTgV+1v8iMGtPwuRkJnV3dQeNa8shGwU95ckzTOuW5kfkTWesBmlCeNHoJzea6sR1kLYkDpgdMQ1RbAJfNjxjT/Rt2kDgJ3COl6yXxX5lP3Z3nGuOfyvr4HhKMuxm+DjtHvx6hhdKTICWU6Tde0K29zTFQh+otjo5NK3isAVT+wI5CwDSDXyqFAfef2lD9nkcet4GAB4w5gyYyr08bdZMYrHT50GkXdKM4W28t26LsTx40Log2CnfJMyYFHVefn1KlTephLLgHlSQei6TXRcTK3kQVioNzBUPCAm4EsOtacYkZhye4l+Y4c3PKmoitMl7uB7CBQn20ITJ9roMb2j+ktU0l6XzVuTGeKp5VsAfldACn37NTUBJqbW1U23D+qq4JuNKee3qtBN9paNN0oAMQcVvJeqtvNUg/2s+hXmXNj7PjzfZ9ybYqeV0Pc986lNm7ZnwShphtNp3N92lltTkYCjtmgNTqv6nrm6DqR76COqalJdHZ2+7njZ6o7uWiAR9Dvp7faQnTuuGPVn891olOVcRhzTYmeErCkYw26MTol1AnhY9Oz2W0o6nNbQ2YDEOjaHrVzjs6S7Fk8PTWpTnyTmSoqBxl+xswCv3pnN9Qpb5OpGflZp0fQca5rw3r3c972tOltdcxWq+YAcuP/ohl3Zpx0Lp427uZmvq6L0c9tB1nqKFDZ2fkt54jqJgEVvs91Xfg+lnPM6Hc1BfFSD0Oua21rc91o5zllKGtcHTduG5oeNttMHVt0TrmTUR3pDrqpG812d6e8O5vkmaI/6BQnMFTHvTw/2JQxaETbkWcycQj1HDGF6CbRYwRUpdIUioUm040ZWziLY9hcmzrbxhAximAKOrtFJ9ABZ7ZGxB3q4HG7kbrZ7Ee7RveanzUXcty5oaEBdXWrd14mqMGg8M7icmDlAFEYMpHy0i0trRG1+lK0A0kideJN8OicRFIqFbS1tXu0yVA3PQm0qWQhyAEthho9MxS6TZx7smjcuFf/vI1bnq/e3Y8/7gYlWK2GjSCIXyKH8g5UfDSoucHluRJd4PvLJiCYEjnIBjYjxaNfGUPD9nBOF/LxY4exctUajyaYpyRrXGU91bIhCbDVt+sKguPMAk2Zs5nStIJ1elQI9BntEAVgINO84HZ42H5REO9GssdC3HthoJ9RsslTJ9HatiRE4WjkqGJxL70obQG6WSOank6uJxpK8n0eGBrZdKNG5GyGY/SkcC64eRUIuP8yOB3sjYKzQsZtQHuRx+3KeqHjZiNJRlBlT+neRg4zEpFuavXoaIym0TiJSt7RvStH2ceyxqKSs40f97wpUgItWdMjw4NY2rMM09OTGuXSiLEYDRnmm0by9DCWQ4JexQJK01NKK+DhxwgEI4iyX+TvMk8yl/J+sxUt1yqjFSE603CYiHEuERM/HMLJKLrLIukG0mwNE+zzBBaZmDFVUJA7p250sGNGkTnE5H4ydrmeTIasoRbxpoC5sh4QQTeSwXCJjDtGRA2wca+VxZubyweAbmvQnA1xP9rZUGxqVoAh8hZdzbloapbInDl47EfkZakDBJDynaHBfixd2qt7fmZm2iLMgT1iepUGkjrQ3GlGA1SMJDoUDajFqKGceeLkkB8aInRsUU+SWUADiAArGFaMlqjX2jzuxnQwhsLU5Ck0t7TaO8kGCg6FCILJ+pCzg8463Xc0NnzY6gzzSCZ1pBrM4ljRfWpsGVa65lqXNZnd72TumJNCAOsc4546pSB00cbthu65jNsDUXYmZXRjqTytulHOQJ7n2Xen8UbQLGtA/lOQXCgE4E/HYpCxTVZwIsm1/X3HsGLlFboWZd4sWmoOIepHcyiYM1c+ozPcbAVbb/T6c4/J/pGzWvWQ6EV3tjOySscedY6CA0ZDPKrDM1zuyUgi5WCgK49SadrnVRy70dlv9zXnsryXnNXUmXJ2249Fk7lf6cgJdog7UyUawc+CQ6fBiWfzF2xKBbsGKi/YuL1EvNpPH2PcgRHiwI97Sh316uhsDpEqRmYj6ymna09Za+6gZqBDzqNgN6r30ffuzEyDbpS5nBAnemu76hxxRAhIV+eGnlu0Oc3RpWe1RHqV3WRMLVlvPKt1dp0tIONSx5HbhNTpxnAwBxj1DoGV6FG1t3xvmk61AARtSXX2uZNOfpe1aE6XzKrSddLoIBSZqm50phvP3ka7kThGzuroIJP3aGltc2aTMYrowDa7x1ho4tjRPeY2yYUad254aKgeqIwelaDXxNB6Nl3OvO70utrEkNdqQqRCUhqfR2sYdtQNL6g/eBHs4LX7xENcPlVD3b2eSrn0qEwIwTuos0iSRVM+7XHTcFYF7+Hv8kxZZ7koHs7ZFqxsLveW0WClUgzv5VFSbtbp0hTa2w3s2IFOA8afKYvJI0iMwPF0oDFhkRo3KN1QoKEeIid+OJuBY9QTjpXRFHoxBFDLwiUVJFIkOKfmeQmuC3++bCpN5PQlFN/dlAbpB7I5ZKOGqLEfHFmDz04/rixGO0UW4kG20L4BPlMKutEYqaFB55EBevcYMWSUhnJbzHHrOtA5/GTjZsTWIlsW1ZSfUkko0QKQeKaacyWAFjeiGR1Q4OoKTcGKeqQsqiuRYjEuVVFTm4Xbmp5g5DR6/s1ADMaQXsKoMCOecjA5hckdGDSieGDSgy4PMTquOXvke2rg+FzTUG2IKvs72IESI9K6xrP0adImM5RIeU+NSohR4sa8GeWux5yxEHRj8Gwa/YiGDCl23CvBsRDtGzvM9ECPFPegG30+7Z5nGTcpH5/yuHUNhrVhBr8YIRaVFa98RPd0Ktr5wei9HZx0ENH5k3X0iUGyZEmXnSVz6EaL9lp0PegB9+7rueI/jEbpGaZUZH7HZG1rz88uB6aBguSUd41++RlGYGjRsEzOrzuFxAFAJ6IxCcyRp6yT4O3OGvqRjWAgXxyx5kAzHRqNr9POasrTGQ5CTWYkLuQgOvWfBglBSDg/lHlBurGlCVxK4zbdaIAkOJXzOdWNEuXN2jUyXyYfoZzS3PE14DYI16UZoBZlmp6a0vkw5lCDwZOxoVi8gACO4NkYDlnnMCMxRlPj2WBzfZpuDGvfHKDKQBFwIw4QpdIbvVd1CSljrkMC5S9EiE2Hc7/RKWDrzGjxdL7IGlC6m8swnuEGrnScYf3b+zEKxHNC91Gw7bJ0Z7clPGfTnAzUjQaS1SnozmSePZ/6uDPUfY3kzzFuUrUpLwIgcVi1iCzdoaz2T7ANJDoX6adcgzKnZjtYZF30kMzLyfEx1Y20lWfbjXKNAH/S/FVHhsigRU/tXHWGjzOSgsNNI/dkpHDexMaKekvmSO0MdZI5i6cmwLDFAJDTcG27mD6jU45ONu5HdZyQmaY2k4/QHWHqFHWWggZ8POpIR/ycOMaBpY3TAkiyZxgJpZ1iUTmzIfUsyOT/mxnk693ZGMQxtLHPZdxcLwsa99DgQF29+I4yaUyahzgesXr4eq4Nw4lE+vRAcsbF09QsuWgZz6Ueg462KVhuPsuPIBXQDgfS/ggmIFZEAAAgAElEQVTkLKJii8FezIR2Ycbt+Q2+IM40bhrgajRUKvoe4sEoTU+b8eebcUa8uMViMBRoHFAhCbVGow1KI21SOltzi3il6S2lAWrKTOgVzCSiJyIAFc95pFFgoDEay+ZZ9Hw9X/ykXRJQ2uIjFci8KTRg+Xu8Twzh6/tkPOwhBO5eba4HmUyNyvoGtQ0Sc5pICzHWkhnuPJh0XXnEjgY+PVuyiSRXUdaxRn3c+5jd2KqglKohtF2jd1nkxHL4omFIBkkstiH3IRVWD8iLbNx8N/lfcSowV1D+TX65KXHn0IdcTAJfM05kvRitzI4VNXIllzHjfVNQRb6961Uaw3w2vXoKUjz/MeQdZeho3A96UGQiJ1mAJMau5KfQQUCgRI87QV/WAaFyECO5yQwz6hhGC/X+6g0UkGEHhOkYM1oadKNHmuUzkQVpVlnnluV/eT6SH4aMCDGyEnOpsjQnc1DJd8W4pO5UHZnRjXOO2w/Pi23cNEC5BjTvtalZPaqyN9UhoHR6iXAYrdFAlBkPjD4EEOFrVeQuxqPlSlrOoR2uWRCciQJ4WgAPYzMwIz0oRnZn5Rs7LbFB/p4bTaNKnZ82Wxlj3PQTGQrZ6LIa00pPMool9X8wNNybrZRS90qrnsk4Q7KUTaVLuYEtlDc6NylbOjZUL2So5OLciekPjcXE5GxhrrZ83+ivZqSZOd6Yk8tzWmS60HErFXVRxu39l+YYt0XxbY6Nvm1nqKw5zSn0dJBggGnExwA6KcBZ3aj3U1ZSWc9qRlstN9x0Y9TH0UEhDg2df3UaWIpC1oFhrAVzbNEpTiePK4ZQV8AXX3DMmR6NTqRG3ZgxvN1wU/tFoyJRNjTGuW5JGbf1arpR1oPKRdaog3wCQLFzJIqoDgen78nj6CTh+ypjpCw2QNGDANk806gbuYZFVhJxZjT4NN3oevDjjJt5rfONm2fEJx03c8xoZ/Fs02hTk1MHqbec1cJcdn7XHH5O83fKbHR0GXCiHqCtbY5MW5dkCciZo7nGTgmOeWKWCqFOWNdVXM+M4lvumbFuYk0Fc5rHqNms9ei2m531toJJ97UIlzG8Qp67n7u8jjrGQJQ5wugoDu/re492Be06vnO0AaO+kLFIXqhG7pyOaXYodbmdNZZ6Yg4Vy2GOrBOmDsn9yUxb1HGPjEjTcFNSPHAb8trEeHOvpQrHk6ZpWBGZm4KvGdXElYgBCPO2+zSF3ANGR8yuN6ORyZdMQKcRY95wo0HZgUfFeG7jpnKL0UAzms7XuHUheW6LFe6wDSYULBmzHJrMWYi0DAM/pFcRqJLKIgeLgTjbd/Taysaa7QmR9xC6X7dQiZzeapHQbDYwc+L8fgEIGkBmgioNaZG7LlI3UnTPhWI05pUz48O8MTR8ybNWH3Ew3t2DRnoj597XFIu2ZIFUVDQW/fGtZKBOPY5GrbM1ZlfQ20rgGsEpqVtm7NHLaYc6PX2MePq6dL64HUROy7wExk0jb3YCriikyclTaGsTGoUZnQYc7HCkIckoKAuK0EYl75173HSHFPkx2kOWGjg9PaX7vbXVnkUPN+kvoleiE8LWHjnudBYQaBN0io4wT5nNtxxYRiUxo4j0Hs3lIX/eC+6QhiJrRnVOiGZY4Qn1/vla0JWUKTREYBoVu0U/IpXOqeohwBT1VMiVCh5CLyzkEQI6wWjQWtEFG2PQjT5XdC7wkF3wuN0TyqjNhR43jTfSkrlYRL8IfVHyOQTISeK65i7M0iXB4eBARAsZiIfX6bLUjTQqDaRlohaoY2JiHF1dS3UpE/wxChijwx5Rphc6Q8Vm7geZCrK3RB8zMmGHtpxTcT1SjxpgM31FIG/6yRxHtndioSiOy0Cc6R56y21txIIH0Ugzq0wdDE4xtUJULHJFh4sZWwRmBMo8V0OkN5OTo+8cDJlM3qHrfe7HS2PcsYAJDUCe1ZOTQjGzHk6kstG4Jsii05D7Ws83sgPIQKGzQTz7ng8W14k5AWUNdnR0mm6UPG+fq8CmyIBlOtFsDdhZa0DboiYsGCbOY1ufZkAy2jHbQUY9p2DA6eEhT3WWbuQZQYelASg/P8VprestUs4adIxHKQhqeX7Q+Xa6bnTmjNtl3BPxrI6FYzg/cd3GiA7XPKPNtkcuznHToRlsXI+synsJoNMUJafu0RZXtpHntzfm1hrtUhyWBLIWdMkyG2JkmQf2qVMT6OwUVoPXwHAnFyNipDQScIXiI6RvOrtGc2c1OmhOTDJiRP4yLqPEe+2I4Kw1J5E5eA0kkVapxZtmRbt0vbsNmsUNzLm3AiXMNY6F+ajDyMYRG522YijUFvRnzPE2J0gj7Z/Ik1G2GOA4XTcGvbnI484JmGNkI7thYuWjaCDJi2u0SQuRZMpEkyss1d+UdmWRHPNM0/NY0EmSSVZ0KkmvXgHGkH62EECjt4DKUr5ET6wa+Y7qP864GU5WjvN5G7dD1gwBlxV0eCBrKJtcYQc6WaM6GIhCzfRql9Gz6pGFYjHwmrmosh5ljV5KlMmrCVKRqYLP0CcY6QpjdKvSqkyJR80OGI5dlbZ7as0LIdV64jW8P59BwK6f+z1Jz4geISsmYJ47M2wIXOkxD1FFUkY0wdaoJnaQsDKmA03h80uOjUc/I/hn8RSLvhmvPkY71WkQaCcG9IM3Z9a8yT0v9nETEAUg6n449Sh5darsXuW8MSJCZ8rU1Cml9hpdyNAKvcMEG+NO41Ajww1JA1pCOZJcyyb3vhs1SKOmnstBQ4VOB4vaWLQmJEpLTqsXWKJyjBEbA2Yyd+ohc4cSAQsr/Mm4xTCjB5meYjqo6NETj6wcOnw+nVgEdAE4qoBMeRP0Wk4VKUQ01OsapRDdyIgTwQ29gvq5OIJm6UZS3KKDwo14jzJnKasX87jdmxcpinpmWHSAcjajxDz9NJiznnc68kTWGk0KkWBbk5q3JnpLCgAIGHQ9a/lInrMr1cgkB4nGTsbxSEcCzzZG+HWO3Fhh1MKAXARapEBZA1fLvTSqjl2jbA2J/meqc6r+0QJF5qCwMbJitJ1vZrCR3hSdcozkZNeRGkSaI2WR8+CIIxPC960Vj8lrwQADKOJIcd3oIDoYdc5ckHdgnovtfWNqxDPl0hr33Lox0v5i6kmWOhYLgphxB80FbpVco5DrRuMxVhQcGxvRYigE5ipbqdja3ISpqSmNeKgtFCpSm3zdmghgn+vFClAYhVL+s5wl0S9SNdcjwZkqh2rIV81243ok4GP6gUylrtdQ7My+Q91IJ5bpmKibWb01FKwI43bqeU2ceEYFZjTP6JWREizMJRk7z6II+IxWyGrH5oCzvcBoEA3trH659MYdz1Q7c71WRSbFgY5pO4OsMiLBqdnTxkgQ5oesR+o77lGZA+oHPUe1Emku5NSpMz4vDClnrsj9Msw6UsQ5b1yf6jjyNWMUXS+QOKseA+dJdbI7dq04ijnDrMK22Ymsoit2AHEC9wJNkODsdKYWz+HIFrSKlnYPr4KpNR0scCLr3opcuZ2n8rM9IEwBzacO4N9wjEUI3RHkOEZsKVmPLBA0F44xeyDOl+qOcx23n4lzjtuptbkhyZljojPLLHtRAzPeTIzmYXTUKdEmDQG3xPLPIcfFkx29+hW9j77c9I1sYXkxECY6uidGFoYK1KNERNk8oGjYZz3k5BybYWSFXC7EuEnn0Q3mkQkidC5slvbXIYU8FyvzTHCcpZJlo0UsyiDXMarBxUc5mWc4UxnTaY0ssEA5M5pmh7IVUjEj1KrVhRi3R2qyCbY03vlsArIYhIjJ7zZfsYS7eNDp+WNCPqlTpOTE0LwZItzkEtEkaAzeaa+6mY2+kVLFCJsag745g/db31XmyTybAWi6PDQnwmmcpIoY7zpGTT/NcZMSsdBx09NsAMWcK6RqEZQQ5NJjLMa0oomgxF3RerJyUNZOq6HMTD9YtINVAA20mAFNUCXP1Uiztykx4MNIquWPyOMJBs2bGKO/gX/v1VIZ2WswzJgT6QdiXN+mqHkAcl0wGkaDx4wdr/bpEXHm47LaVYiWZKLBQZaQ3JspzQPgejTHg0Vr1PPoVCR6H824iZG+rNHHw52ecBaXunTGHaNEjCDQEqFxoXogQ/lhZEINBke3sp8NoJgzgKX1NarsFRpp0JEWTI80GSJZ3WyRO3M8NFasNM+y6AhGWxp046wcOepGi+ybMyEAMj+HDPyQoSJeaDPGJDoT83mtjQfBLI0Xgl1zHpnHWdkZYnSpM8sBYKblBuk9qiP9oLdzwKsV+rXBscf2DQ7OLFpo1iLXbtSNdLiZsady8ijN7Jy6AL7PZdzulf/E4/aI/ZnGbUanMS2ibuTvrOroZrIbdQ0Go4Ne2jLMT9Iom1cDtfVme9vabbDtjAFt1UVeVVDpneqgsOrULLQTi3tIsYlYWZNrKjpaY7uNULTGnewWUWNRHbY2MOd5rNRp0V41qN2pQluLDig71zO6MVDi6l5UQmiW0cGhjqhZLWCkjZVEroNu9FZMMUIXc/kbonluiMs9GVlpdOoZ1Z2Rcjr66Ji8mMdNhygBNu1YsmSYwyufkzkVwb5Z1pZu5Aw3T0mS9UdmDs80Mmk0l9IdTXFdGwuP7CfVL+7sDrraFTJZLob5DHQzUki7mEGIOXWjG49cx9wrpv/MMcdnUo+YzexOJGepcY3aezo933OTs+cKQS3PaepIK1xllbTNqWhOOj6HuYR0ZIccVVh7NBb04T6nLUqHl4LdCzTu3MjIiIbBKDAacl7SIFJ9Mu0EONlEoYE+EHpVWX8FmVT2+jElwV5z7sVzuEpBU/EG76cbouY1sEgKc23M63qGcbvisgPbvKI8eEhjpJHrvCyfzPnH3Qhgwr9i5RovO23JwAZsSZ/IVqWyzWTJzAaOWP6aHmSLgjG8zQ1jQCR6zbgJrPqZKVICYOP92oLjIjMKjfe8YBUmVRKxOABlRA8XwTz5wMqrz7QDUMXpOQchikYqrH9OkBY8IaroTX7RcLLqc6QzRZDrc8+oXaYXnR+3gQbKMXNmSF/NyieGzKMhEhNsswd59K5eauPOcrSZUE0aoSjJUClVlJhTTKMSizJgnoXt0Ug1COFT9wpmQXOIzLrRan9zg5YeKc8jMWVnB1E2EmpGCvsIeh4ty6h7NCGsR+/bSMOYXkodsesO9UZ6JTVWr2OLBeoH6hhdH+7xznpEg25klIYsA/aRcU95o46hN8x7kLnzgJFzep2oG2ms8IAPBrh7bNUA89YQl9K4Vccx6sQ2LQ7QGE1iLiNzeEUmdByRJhSNUvaXjMWZGB0IdGhfvHoP6kYvKS16w4qM0JFFpolplJj7QEdZ7M0UDN5MrjKjJMHQdGQZo21eFMB1GHW+GjqzouRqfPvZyDSA6OAwz3ZwHjBPxqMWPB+yzgVmDBIYEKxy/Zh8Il1UVbdHDW2tsedrBIPqtXaKK51F5zpu06kx944RmUadbtRVNbYC7TCeB59o3JmiMZKXJueOnMkC0GiEyTPl/a1npuVhqtvF8yy51+nQCt4HP5H0PAxl/72nrJ9fuo4ybUzMGWZntenD2brR3lsNd3d6kh4W9YRFDLlu5H6m+8SZZOBedauvT/bsZU4T91zWAKUOzIJ3c8yy5yxb3sRiVtnUnJCf6kDAQKyAhljy3ew0c57qe4eUGlKibcDBoeoOPZ5P8r6MMtIQv1TGTd1IJ7PSEL2IlwIy9nyMMYrgRImORQK5aD9lAXJD7qNWZDZ9Rz0UHdcG/NlXdTYIIk4grZppPJay4PcMPY7JsItOjUAhzvQzDpHabM84L4yX7S+Xtdmzuotrh+e+6r5AszcLk+kXPIOY/8/UEILBBh3jDj25P/EGnc9ZBxadJSGCxDY0oYdupkiQYxFGCOnEzeKvuD/Pbdy5UQFz7nkyjq3n0bi32Cgq1jOHB6puFj/wopLlRjaPptxHqSM+sVpAoV73ZHUe0qbomF9Gih09Q1SUQelnqsYw8qLeDF0zF2rcnpQ/x7ijgRu9fTRQlVLGfirez4uGhCajO4VVvHPqfW+o5Bn7v6jRIN7YUEnKjEVRrhLJojHBqAk3QKTI2DyZ18PmQfOlvEeLLlbtiRWL0uh3CVK1WImF4qks5Zlyj9D7w5Vulo5GhZWlfvp50qBUGI2xQz7K0ahyTAK3SJBcK3lZlj8Ye7GoR4/rNfSLs5A6q6JqwQpSBuml9QERZHO9z6asXirj5sFH+o5FLIwWK5Xb2FuOTg8ajDQwmZtmRQCsR1c2sZkg0JRPrKZKSq2ueW9WTI+WAWlz7JjnL3qhmbtnnkbzAgsFmoY4jWxRvKTJqYHlDgrzBJqHTahkYrzIdbyfUISMFmTaIiTsq/UaaeME+zTaQoTIJ56GUEx4Znlw81CrE8b3aCMANN1IPRi8gJKvXJPCCy26j+gcUT3okUIa/MwJy1aFi15BPzTd2Jx73FZUic4dGtDqCfViI6Jb4rhNv3zScZtvx6IUXI8GGixfTN5Vi/JIDp1HeIOzTqlaUha61SmUDrBCA/J4YOvZRN3o0XlZ92wJIe/FqMds3Whr1HQpo2zWZ9CavmuERQvoxKI0lDHZBaxCaYa4RXnlOaGSoK9tRs3MoLIz5XTdaCuNgHC2blS97F5fVr40Y0OoxgVMlyzyZ2M0F+zs5vZmKDoV1MENafq27wjaLBIX6IDMg55F57ct8snGLRR5gonFGjd1o81DLEAi8hLdyOqVdOxEVokDKS304FXvPFpKJgL3YzZ6QmesVm/1JveqGyXa5WyTLJNB88Dd8cV5l7mS+wTgJRQyVqd04zhbeVOuDRRzt1rlXqIHZWyaQuHvLlFipbyx17DTG80pYLrRcpnc/vBokOn4SLsnyKWOsfVgOkQj0ewnl+2P6PuUTh2NUIYIiaVUsPiGXepFuOSM8DoFpM6RltkwbjoSQ99Zp/ifl3GbjSL68eOOm2MV/cMAAKNEVmla8tmlyJPYauact7xEU9Oik4Ju9D1M9oNdYw4Tc+ZG3UYgQRuVEWELCFj+mq1hsgni2SF/z1b1Fj0nZ64wUgIDQnS7O2T1TPYUBwXlbLui+aIzupc08OE9pgPrRh0hUj07tpnhWWLjs+AHnc3EA1kbWYvqeL9MOiBIxdcAkd+DZ2EoiOUsEHNGWLCEOIZtQehoIo6hPmFevtkIje2fzm3cseBU1gk/57jHxsbqMkDxPomws9QAGutM2g5cXtI1fJ/W3UtEDwJ7/lA4PIyYEEklxygOvfDk1ZIWY/rHTS/vW2KPNOUbKQhMBveS9qyO5Zv3Qo1bm2ZSd0m+Q1286AZAaMCoYpMF7AYLla9VcTIKTdYzrJ4MV+KqyHzhqiHioIkKzSKhmf5cXj6WRq5tUHpJYj4PaWQ0irMehgCSM/ljjMR68M09apYITe8sD0HmdJC6Qw9EyIfzw6PRq2teJjoCVH4eRjelIPTL2Dg9G9mNkVZvRJ5pOE6AaHkt1keItAOVkQk4tlFwNywL89DDTxpntlBPeK/suD2ZmCH8T2PcjLbRKGyg1DoqYZ5gpEllEqbdWBDPtR3rmaa2ocCEGeg8wEm5IHhU4zlQtCUCbVG6cNAEL2F0lASKXGZ9cP0GJoBvtih7B2RKLZMKdcyljNXjsjlCHEM2CkKHTNAx3p8rVO9r8IzHSnUEuqTzZKPbWU86G5vTQ5kFe7qOs0UmWP7ZKW/0Nl6K42bBHEYqSDFlzp/Kzdej6kSJJHhPuVh4IkZnwtmkTjLnirhutAiK0Vt4f1kqooumJie12ApphMx5MGdbRjdmDBFzoFlEJJxZvi6za9jAZ2yzQb0k5x3pXowWW/TBmBlcz9xbgXLqZx4dl9nzkmkHCgadzmyGn6UwBJpQ9qx2DzXZCkrV9/YcNDgI7tQZxh5RZLeEfJ6YT0Odag4hr453SYybOs6MVXMusU9VzE1kUQY1hlnh1unfCn48F5KULs2zdOONwENkzDwgVtsLhqNHNEgbboyEUEdaLjiZA7rOvP0EnQyxWmYsvGQ6qNFJRfoqz7vguMpExkJhiGzxrwylXN45Rso9iu35q5GSaWCXdo9FgNQ9ZlrbAwi8j50ZFjnMFlFjtD3KxQudsQptpuAM17UBUrK2YmG0xnEbyOHZvpjjtrVz5nEbLZGtMiJVm2wpOmBEbmRaWb4+m7R7z8kMKKaeJbDKpvgYaLPq6lG3iW6cQFt7x5y6MXu+xeit2KbmRG/QjaGQkwNJOs3n0I0yFtNBlh6l+oz1FULk3+t2nKZjoqVK2jQjjKyySv1kxVHsOafjAd9nDjxVt7LeBxmJLCjklT5P141epZOhe08PyNo9MUJ4nsadsU9V/lIARQzlU5OnMDk1CUigK2dREVFAM+USmjRR2hMzHT0z0oSc0AEteTeriMwLYAeb8WvFeBbPjvSPMyNI6QtaiTDSRkL1RVmfdduUzDVh5EBtHvmLBuVs8mUMMhb1IuQLn864ZVxexlQ90DWPRhYlTyiWoJZ9XatJomUO+WIBTU1FtDS1qHdF+9z4gaAHveZ1WFREqr1RPvSmirdGvWzek8mUY0zaNiOmqAnSVumKSd6zepS4F9b6fVjzY3kHDS9n8zHc4CJAVU+h9yPMGhghiqKJpuJVspK3sv64UUj/YMhcbq3GV8UaXPPZssuZSyjPo2fTQt8GyLS8tNPd5J0bvf/moQze3kxeVvROWVTaKEPeX8p7jVAhfqJxS3sEr+R0IcYtESk1ah0QmNfTIq70RMl7iUyM1mF7TebIIhBWlIYHr/xb59rz3DS6xiRgV3DupzADwulklC/XEPOZYj8hqzplDgvLCTFj3nJ8tGVF6CFn46cBnAX8cn+JosgaD+/sFebokKBRzSbKjMToXvVWItZA1wynQNfxQhQEq3K9rHlGEMyTaTQ8+91oHvIfqZ9ZOlbUlezfZJERA8RGX5I5olcvzpf5ij7RuD3ywFzajz3uTHXhhYxbAbznn3J/yntZNNJ6DJFVIDpIHGNci5qP6QDPcjjs3zJHZCBoCwiHdZaPY1Fk1Y2ZnoM0mowWaVE4K8DAcvRegXlWIaZsfhOdOGYQu32aKRhMHSY6h3lSfC69fRo1YRGn0DeTEccqYvsap7Q7W1cLWXieHJ9NWjpperZuDVhpVFJYCF5kjOAjS8sjgDNnCXNWFaY6eLVojD7HKathPtxzr+dO9dMZN6uBMt9mznG7sRzHbfqQ+UjMTw9mllejZOTVwLdVPebaMweEzaNF0SNzRCMsDtQIxg34+/+XafhOQBac2JkCQLSfqHtZbl4+l4iGpXDYu0hUhGOb7VyyYmbOWPGUCuoXgllGl+zstCi16rNMtDx85tRbfbbrbUZxWISIUTK2d6BsyfQSu4eOl+D4yBjwfFfTqV69OtBPLVKTZTcwknypjTsLnlW3yVkourGl1Ss/GvWR56ECH68ALjI1toCw4MxmY7VIAjaxEbPnkcpNmWAWwTd9Eiv/MlIn553oRm0Q7gWfwnr0Nlt0LASnkjt+dL+EvnGxijkdmwJKzda1c5JBCtOPJgN+Fv9mYySLhGvf1k5kvZgdGfWfgmApcii2j4NqBpYs8BSvtcKP7nBw8Mx9wkh5ZJm47eKOIJ7TXKsxbeTCjDs3PDxUF8GN73sJ1W/9thlh7h2mYJnb5NDZzyO+sHkF1ABSIXhj8SCQzL8drTKUrzfyML4uJm8dmwV35o0y0Mbv8RA1vZhp4vopj9sMCC+vysat7v2gsgoHDb3AIrxiEU3f+GUsuf4W3zhGn5HFEIxtp4/xAA9RscDfJ13HIntUcowiMRJmwIfV3hhOzzQlFsPJKXAERDQAYvUsi2rp56xE6UbNXIeVbiQ/aFjtTd6j7IniwRj23kdmGMReZtlqmzRkeMgGvrQ3DTWlxL4qNqjgiXFvum02o7EYWMn0+XGqHqNABB+X4riN/uGOFN+PPKgZBclGv20vEZCwrxqbgcbISTi8M8ZQNkrLKpbZ0u1i8GSrzpoSiZTLqBPYD8fYWjoP7HUXStYb9YQGshlNmQIq3utG/s75twPBAJrNuXnqAoWWVU09x1Pv7dRiem9JbbT7Ug1aRNe870bHIBWNzgszgKn4o5606r72PVOFvC8bq5s3m+Omsfdpj9uA57mPm3k8BsAyBzCb6Tr4DnPkkfJwTrihQ6cem9hzfTDKOVs3kjJJoyAW0vHk/dDLzuiYMjaL6MlczdKNDmLjuWP6JUYDzWDOeoJj5Nf7JpJhkUmiF3lmKbTZpuHBqZBpcK4OjowhpOvHK5yGPLvg4LN8L+am2vqnoW77i4DDQE2jbjTHhnvgw+/RETTXuBnpoJFIsHexjFvGrI6MUKFODEjfm/R4h/xtRtuibrQ5jtUtSTWMZ6dXHXSngR+PIepAI5J6iE4sMYAZqTHDnA5c1zeMyolutPyTUE1P9gXPK9UlnhvFgl7m9HZdw7QUr+7HqC8dM9kWS2Fte5E30sDNHWJ6mvqNOiwCWFZBtfODEROLTDr1z52yrPTKiKJFUth/0b0lXgCF5xiZNeE7fi4QIBmosLY5F/O4DVxZPjTBBNNUGGUL0SfPeTR9FvtYShl/pci7E8eoinDARjvZzlymELBKJdevx6ganNo8Z7Uar8yh91dTu8nPSPk+nULhHhl7S52TpNh6OyPde6aI7OzjwLw9Afs2y77kWmAvx5B+kKmqqzpH++TJfMc8vaxu1CCSU8tpB6qN5DTOaANlcoLdKcOWDyFPNZMnSAeCneO020WnW4qS3J8OlXieG4Y6b+OWAihygA0c+gjdv/5LyLm3PVgr6ZdFl0C1fQk++hv/As1LVwRP86I/ND3gvEhgulRBawubBZ+XW16wm1SUTuDFFi7YU8/tQeVqDU0e4T+3b352rq56lTJtiJ1+zqsEZH1dv64rY0CTfmWea4nYMYqXjaDQC2tRXKd0e6TGmWSZ/ECLaPFz/W6m0ax8bjQ0A01WsZORSfuM0RrrL9AAACAASURBVCdZAhq5zvRzpUFt0SOLdpDSNj01qREbzXcKRassAq75H8H4iO1dSHeioOlcZSELUrYIyC+GcQdckXG0zDduRi+ZD5rN42EkkoaeOYXMILZorzluSFPNgtZYSdqiR/JDkMT+sgp+yJrwugJ2LYsemFHI+zLiFnorEpG7U5WUOdLTY/GyTJELd76yyIulQBi1UX+0HVKW+mtjEMaDNE/OMleYEkOgl2Ut0Jmshqo3Tdf3qNWdJmi1FBSMaFTEDFpW6rWhMDAQmUTyeZZybeve6L2UHQtVXErjFhBm+ekmb0al2G7KfFqRMcAIccyL8wQIzxUXBpCuQQ+wyF9JIzZHoBdJ8WgW2TaNIMMrlIdq3rFQESOi8hyfgjAPpCMzmppt2RHTBGI6VMi3zOwtOhbIHsmCLzqVJIfOnmFBDAZLGAXm3na+bWAUGDC1FT89Pa16MFvRmGwlFklj1U/fIBbomqVj2E6hofCWO2dZkfNCjDs3ODhQl8ENDJ/CjddfHYRyXk/MdLOzSmCmXMXRY/1YubwrgblLbK289W4/brpu5SU2ahvu4MgkervbgnK7GF+ib2gCq5YtuRiHdsHGNDY+rQ6DluZL02lwwQT1MR7UNziBrnbJVbZy8bEENx3kNHVJBfLiCZlnxTQAN7gy0QAa/qSyMQeaRroBrMaeopOTE2hv61A7xPJLvYG80uclcuNR3ExehrFjLEpDw1ZBnRuB9DwT9OjfQr+qjGfcmR6kLUXGjMuhIRpg0TmCnDONW4sOnMu4HcwaOPX38SDQeRk3q9V65DIYXGz87UVpNGVD14WlSCjdl552j6YbXaxF6eAaHfLKd6QDy/dnSkKHLIT+g5qi4nMo4Emc6WOjo1i2fGWks3qFaCs4YjnkwRuQ8f6Tcs5qvTQajVLvzes9d44RVubraQTH0woMKBl1U+h9BrCsubnMn4C5mFMdC78wd4+RenMkWHE1sh6UNugsCYskekSGlVwzeX0xt8uBGiM33AOk5Hl+GB0KBIQaOdJxS5GX2oUZdyavisykEHGad9yxZyNZMbr33IEXqbemfyzibRFLcQwwqm6pCDGCLDnuSqOUzxmVdNBLJ4cWABMAKDR3L7gn9z11ahxNxRYt6MLCHkJjF0qmti/yyH5cj57e5P3WQiTRmSeWq2h5b9n0mSxdnc4sAiJzXtnaZ4VXuY+Mra2tIzirWMiLqUZM9TBnjDnCOB6mfRHo2j4QBhgb0bMegH2XUbrAVAw5e6yw65H5UKXZdGSWwWYOmQsz7tzQ4GBdJqh/aAI3bbwmgbmPYRB80q8ImDtytC+AuUjJ/KR3Tt9fbAkkMLe4Ek5gDkhgbvHWmIC5pZ2Wb8JoCT3haii70Rham2ipeiuaYcZV7CFHyh4p2s50s0JODmbMJDfqMtv2MMeFxgNppqTf6nngBYSs6lss3kBKlholShe1HHIm+mcNGRYpYo4ioyX2vjESYsZabJlAAyUaPW5szoqUnJ9xRyOK9GSOOzYutijPGced8dST9hwBrtPNPG+oIS8107+QEJ7RDebQEvwQtBktF54XbqCPhil7IiogrDht3enWHL+Mi7lJbM3BaBUjGcxvZP4SwTMjGPHfXt4/UwBIxmY9u7woDiOMIYeSUWWbf6N2Wg61VoisWN5noJGzWbVXkmUEM+4Vq3zIHFa5h1Y9lJwujz4T2GlkzlNTWPSExbNYPbQBwGYiywQIGs1ygBEonhx3s+VfM5eSea/ZlJOLYdwE0jIW5nPHVCdz4IikDEix9YCBKkaMGW2yyL5VRqbjgakpBOME21xXrH9g8+EpJxq1d2eN58lmiyqJzOmIMrqiR8oyLSdYv4GAhgCJe4oOo+igMgon9RfHZbrPqlpKVWBWuqYulf+14nuZ4jpeu8JcFLG9TBb8c/+QEq7rPJPrGsfJYknmUeIeDylP3rOPuXSNdSnO47idhnr6uJttz0oBFPEcDY5OYdMNKTK3eGbDme+cwNynIfXz88wE5s6PHM90lwTmEphbzBUmYK6jNRpMNGAY8dD+Y9rGxaJccmhac2dJuLciLJZAbxUeQzEBz19jRMWid0aXslwXyxkMlDTP9aVhHioMh8IbJgWW1lZg48aLfIfFVuR+NOLUsx16nMVnZmlMFjVhb1OW6WdFTlZRjB5oBVZNFiE2WpgVRzkf41Z5Mmd1kcedpedZzoob/fZmoVAJAQIrjwoI0+JS0mLE82/YxiDbLDmWk2fxN58/L7nPQgvMaQ8FLLzwUraYmBmbzLWNveoY+WLUlwUagpHv1F7mNEZHgBnHBJJZo5UgIhR+EYPenQS6N7R0vD2Bzgd1IHgusuax8neP2pKqGoGV5WYrpU3zp2LDZzoaSC2W2gFkl+tac2qq5i9JO6byDFpbWxtL6XuNhU933AZuKKezjTs6XGJU3eiA8d+kXrM1QXBOeOEba5geK59beybrsxyK+3g9hNjLMNK9FaZk6IMKIL1VgoIwl3uIunoFWFYr1wjfzIxWCg660WsRcMGwMJMV3bLqlVbxNDrNSJM9k26Ur4R5na0bna7MQjDcu1ndyKJtJpdKiMpFgGSUeLaJYUsgo8YLbdjqRViUMfb2o7ONTh5GP7nPLsS4tQCKVEkcGJbI3PoUmVtMy+EM905g7lMQ+nl6ZAJz50mQZ7hNAnMJzC3mCiPNMkuL4u+BChmaw8d2LmxjwvyyQAfMFLJh9EUNl0zFVG0hw0pvXkiDRhIjgArcSPt0wMSiEaFRbyj9bkYfqUVua4TiCKReNuTNZXL47HqnSvm4mD/DFhpa3VAArCf3R5BogM/oj15FdN5xZ8uEfzrjzlbbjTkwBrBDhIf0KacBsrCWQ5lAyQ2eei/JHmmMsfgWoxQE8hYVdbkpWLNquGrEB6pszAnT9eMV/giOSMUTQz8UUfJS/fZvA6UKkDLFJlipUltSSSGjYpM92ytTWpRFaHxWAVOLnGWK6RD8m3PBo86+SWMTczoPYpGhWDQpk3/IfnKZysixkqEBPlJcCTTpCAmti0JkxpwlH3/csTAQQRgLrJg8F2vc3urDi9sQfOs6JKU6VGjkGMyxw5/Y4oW5r0bvC/ILhXgYwbLIO3tusjCI3G9225yYh2h5c1pYxwuOKQ2Y1b+dsUD6Lts8cT1TnzY4f1w3ao6aR5RJ/yagY484Rugj0DfAygJ52XOC+0WAn/yd0UNiVsqLNHFGBFnVm3rA9raBNupoVvWNtGXTjeyFzEgk77GY4zaZGijPDQ0N1qVs/fBYCZsSzXIx7YYz3juBuU9F7OfloQnMnRcxnvEmCcwlMLeYK0zAXGuTePklET4a1XI4lmamlV7W2tKmQyDdkRX5GI0T40PO0Na2dquy6rQvsXysgqtVldVG905TY5SBho7SPENrCwNGlhvDXoaeA6KV17ydj7eZYdU3uTffQbzvkl8izzcqIaXIflakeZqxTQM6RAQcFOi/PW+J0Swz7vOW0+J5fIFeuOjjzgCXTzBuAQKMMNJgE9DDwjIErzIPQm+0wjLW8oFghm0xjFbr/dacNskCCgRZrOTIdjyyTgIYylTNFfCkLVaamkOOmgH8PMbHx9DR0alRQZaLl0hA6Inl/d/EiBRqo1HtrGWHPssjCaTXsqCN83Z1Oct6k+dLfhSjrWoAh0hczCFl8QoWAFKHACuWO22XgFL2RLli72Xr3Fu/sEm5r315VsyxM3pb3Cvswev5q7oprQctqwVmmzSf67iZo0oqHimciz1uzaF0EBWAqvRfU3pqc8zDdOAsusaaVtcDjVS+r0WNvGq0rEmLchbUcaT0QW/dxIiqrgkyD7x6uObhhQI0Rim3YkxWGIeVhOV+oh872pa4I8eidyEvTYVnVU7lPSQPU96TjAJ1aoQotPeoDTWOzUFE55CCcwHT3sNXo4FeiZb5gLqevLUP95WuDf+MTjIWgpmaPKX3Z79hVtNWGrU6rGKF6Tl1o1PMQyTR8+kY+cuO9fyPW+ZDemLGCv/qrBkaktYEEpmbTDTLxbQaznLvBOY+JcGfh8cmMHcehHiWWyQwl8DcYq4wAXPdS5gA71GZOtTQ136XUrlQmkmHstmRXqbGohzi3hQ4Nvf2HDeh4UnhADG8PC9Nro99txjZMA+zGZ9Gr1Lg4IYu85dCMr+2XvGS1l5cQgy5mNOS00ptcreW5lZnOUXvvxrH/jTm1hlV1KxjgkjNMWLkxWlFAuwa8qC8afBFO26nps4eNymizD80ylUTyuWSGsXavsLpsDTyjU5oxVw0eqLFWTLtkdygm56e0hwxMTBDexKPnCo9i20evEovjWvm7pjBbD1CBWhZDzmrPmq03tj4OBstyuY+MbqYvadS9RyYh+ihUnTt82xlUwJUFuChgR9KsNM7wOqeHrljFEKjmO5AEIN+dHQYS5cu0/w9la9TK7PUO0a/ZP3JNYyeZMGHORuYM2nA0vYF85piayjKmZE9c8b4oD71ccciJ3TYmD5xLcB+wB4plnex0v7mVLK96eX8uXN9D7OIiMypyFu+IzpIvseoEuc6FAMp5K0YjlOu7RnUCaYXdU2xvYRHlQkqqaOzc0X9yMiROgv8GdQzfCeLFptTifLIOhPoJ2BBIss89iqeXuiE0TWCyJg/aH2OVY/mckrNlcI+S8QxkumfqXst47CJOpEy91YhGk3kurMegNQX8g91ChWlOqntARnlwsZtUfmPPe7hoaG6VLORynabbvhsFUCpTE9iJt+G9uaFlfQW4dfqUvu5hOl6EzpaDJ1nf+rVMpBvwvSpcbR0dMKrnJ7Z3qiXUauLYjrzJR8PzNUxNT6BpiWdKJ7h9epy0IuHYWYKpVor2loXJod5jadcFVNTVbS1WmnaM/3UKh/ipeemsKzrOHJrHsUNq80Ddf5/pES09FOp4dToNNqWdmC2uLU6khyE1RLGpwroXDJfZUBRLLIJzy6z8wnmpidLaG1vWYB46ihNTiLXugTN+Ui1WMAXGy5ZzGqWlXIJ5VwL2uYT8zyDvpBgrlqaQBkdaG05D/skV8Hk2Axau9pPW4vnOk+XQwGU6clptLZbFb3ZP6XpKbS0WnRMfmozkyjV29A2zzyFPX8WgSvNsiOWkKexx2hDiK55JIXNt7O3DIVFyqLra+pNZ65F8PJ7zglNEJYg14pybpwqdclpjJpTJUaA0tyMDmUgoTk0EGahlWw0hJhzfOIkOju7tWAAe7XyXdSgmRHQYlFDK81tVTX5vzQqWeWO0RH2cOJ7MKK48HEbbSlYOQHkmqQ++bhNH55x3F7dk9HFEFXy/CLr62rl2xkBZZ9CK6SQ6S3HKpEeTSI9jNELziFz6YxuKxUjZZ1I7o/12ApGthexsYbxTQqwxBhnAQdeK+9n/V0twkVHg1IM3ZA0ypqBfqNlSmTR6GKMolphlpj3mTV4Zb6ZN8TCIc6x0+/Ld0ulaQWtKm91QFivNP2u0xJJb8sWVeFndp1VYSyVSh4VdTM9E+nQ9el5ebHQhldj9eIToTH2pTBujzbq3vaG3pGmbFFH7vlAPcz022P+bYhahuq53vuxLHue/VotR1fbkGQKaFjunRWliZFBrzLqfTIJfiUKRoeS5s5lqo8yTy9btIS6kf1X5TnSY00cPtK4W6LG0RHioD/QGG3dkiGg+Nufycix9s/zeaacRJ9ZKwN5esxVJNWRFHXZK9OlSbS3L9F9KEVVWGiJEWMWpOI6FZ2odFfX4QRodBAxgsuKoqxAyty9Tzpu5uNNl6bQ3t5xxnErzVIG2z88sSAwV6/M4Du//xIe/cYDaD9Hq6SGAXz31/8IbxYjSNpy8xfxpS+sDVQA3nLy4A/xXttjuPmqc3xI5vKjr+7Ega5teOSGaAjwzwee/338txfHpfMnrl17N770M5swM/Ay3hlZj2sKh7BvagMe2br8tIe/+b3fw6p7voF3nv9D3PLwn0dH++mAL/ul8b2/i4PFP4c7N3ed8UUWAuampo9h13P7UarZQr1p+4M4/MNvY8NXfh6r2ljZqPERRw/uxviq7Vg7+BT2jt6J++5slEN58BUcq9yIykfP4r1Rs7qXLNuOe+5Yelah15oGsevFYdx15w1nvK6cO4SDBzuw5YYVes3w4AH01a7FppWm/PlTKw7ijZ19WLNqAuNtd2D9mrNb/+PH38WL+9/Xrzc1LcetO25BN0bw9GsTeOihbvz4X7+C7b/8OJZmknnl2oEjb6KvdQtuKr6BP36+G1//0pVnfcfK9Em89uYYdtyx7qzXzQfm6tURvLzzVZwsq38G6zbegU1Xzy3fV3buxbYHbp1/wefK2P/EE2jb9mVc1/XxAfJCwNz4iffw6oEa7n34ejTXgVOH9+BIeTM2bjgdyNcKQ3jnlUlcf/s6DHy4F4dabsWO1fO/ztmumA/M1SozOPjeMDZttAdNjRzHOyMrccuGs+/LuZ45uv+7OFR4FFtvOjOgrjYdx+EDRVxzra1r/tQxiX3P7sKKLY9gTU8VtWIfnv6dg9j+3z+IJbPW4rlKZCFgbnLoCF7Y/ZYaiblcEbfd8SCW9567DBreKVfC27s+xFXbbsDpGrTxLWrlMex/dTf6x8tArhnX3rodG1a249RHL+Nw7WpMHjiOjV+8HR1nkMWeZ1/Fbfffifr4u3j57SasKA6hY+OdWN1aw5u7nsfm7feGB5488CTemr4bd209+6gGj72FE8VN2LLyzOCc1SyZAxbL0HsbAEak3HMsgyBNTX93oylUMGNEwosfsDG1UiHV2LDIVtYLzaIPWvSEVCMvny/P0Ap/HgnSqnYa1TBjjd7rLMWJ+Vccq+UWGQ2K9yfAoBeblFGN0qiH0rz/MfJj/e3UYMpUIIzFVhy2LuK4g+xdxuwLJwbauYybvfjCqsjkxDHqpbLyMvqUjTw/yM9Xo8hE+215ERrmKfE7Rgmz87mpqagRUwNANndqMLJPmhu0lu8jYN6omw2ROAaWPMeNpfxjMQdWJo396ozm1uJVLQ24cz0Eyi5zLnN5jVxoJMcrufKlrZG9RamtUJD12pMfMfgJYm3VeGVNv68CMuZEeZ4Uy8/T+KV0LXpoxjOrvjIiyIijzoVHkWhcW2ENq/yoi9Qn68KM2/Yp88TOZdwEZaobfG8xV47Ubo2Y+XvxMz4rtIdwYC5zZz37pIm8OWjIDJBnSaVRmw/LUyMIYg6eRbgsAhqdBczZtIXPMaj+maUbrReb6UauczpBspV8FdRJOwOuK8/Fs31hveMErJkTyqLgBHdKXdS9U1AqvEUejWoZ+mBaGDMUNIk61+i6jGSHdeu5w6RSN+hG78lncrRoXPbdAtvCI+9K+/X3u2DjlgIoovzFaLppAZG58b4f4Vu/dQCrv/TX8cWtraiVxnF8vI7SwHFMVApYf90GdLYBg0cO48RwCU0ty3DtxmXImujV8Vfxb39tEH/lnz+OVszg+L6jWHrTerQX6+j7aBhdq4t45v/7TYxc+/N4cPs16MmP4L0jw8jl2rBh01VoLZxC38FxjNfHUaoUcc3Ga7CkKYeJ/nfx4UAV+WInrrtuDfr3GJj73LU1vH9gDFfdtAZNrsFf+/5/wfq7fwY9XXW89Z/+MYY3/e+466YKJkptqJzYZ2DuliU49O5hTM7UUK7lsXrdlWgr96Ol5yrs/uG3FMy1t1Vw9J0PMDJdwPIr1+OK3iJODh5BeaKEwWonrl85idHqWvQubQQxWVNoIWBuYuIDvHGsG3fd0Ktfreen8NJ/+Y6CuWW5AUzWutDWVMJg/0nVYZ3L16A4M4pyaw9yH+5UMHfvtgJGBiawdFkvcrkS9v7ZH2HVXT+P4df/CGu2/yx6OuzQqc6cQv/AKKr1HDqXXYHuwjiODU7YJs63YuWVNbzykoC56zE+OoCTp4Sb3Y4VV/SEeS7l3sCuV7px/50Gho4ffRmHKrdh++oZjJRbUB3vR9OS1chNjaBt5XKIT/7U2DDau3oxMT6C6vQUJmbqaFuyAr1LmwPYH35/N/ZN3YWHNs9gbGg/Xv9gNR68rQt9QxWsuKKEJxzMtYwcx8ikNdvNN3VjaRdQyneia+rNAOZmpoYwODyNfFMHVq1YitKpcZRbKpjoK6Fr9XKUTpbR23t2g3FeMFfpw5/98SE89BfuQmttCs/94GXc/sWH0FGbwmDfIGaqBXT3rMSS9gIMzN2C8ZEBjE+VrWlxaxdWLO/CqbF+jE2U0dzeixW9xQjmumcw3NeHqXIdXb0r0dmSw8jJEvLlUUxiGa5YMXe0Q+ZkIWBu+P038Mz772LThkdw44ZOjB14AgdK92HHra2YHB/E8Enx8Hdg5couDB16Hi+92Yzb7tiI/MxHONxyC3ZcUcHoiX6cqtRQbLZ3mSmNo1YrYXS4imXrVqPlLGBnPjBXLU9j157juHv7el1nAj5f67sKD23NYexEPyYqNRSaOrFiRTcq5XFUKjM4OVxB75WrUBkfxKiMv2UpVi3vAMHcrZuBkaESenu7UDo1gsHRSeQL7VixsgN9B3+MgwNrsOmGDVi1ujNE3aZGP8Sz+99BT9tGbLtzXQOYK5zsR721F/XJMV3frM4m4y2XT2K61o7OszSeXwiYO3nsIF4b3IiHb8lqFv+9Oo3+sQpyM2MoVfLoXbES7S0FlKdHMDh0CtVcE3qXr1QGw9jQCUyUxJPfie6mQfzox+9jy7234srVyzE90ofxqSqKzd1YtSL2/qvnJ/Haj59F2w33YtPaJUBpGqV8Ec31CobHc1ixrAX13AzGRsvo7mzF2MQEypOiu/Po7lmFzo4CFMzddzuGBsexbEW3Dvzk8BCW9CzDT14xMFeaGMZEpQtNJ3YGMHdy8DjGSzW0dy1DT2cLTg6fRK65hPHRArqXN6Oc68TSswS7GZkTy88ohV7EQxr5egPuSFmzv1lUxDy6RnuLxSmykTi51nLLMoanaVE3RK1AQfiOU5l0DG4wazn6pmb1ZNOIInALPZk0F8oiNBqtc8pZoAWyHL5SQi0alO3npO8ghpMbUGaURgooIzxuxsWxZwo00JN+sY6b0SjKyYBabOZOmbOyojRyFtqlAg6npYZiA15MJNLHvE+fz2UoDiHydFqkRA5ExgKe5O+l6RJaWls9SmatLmz92VpihVRGxTQibEsnUNH0WjV2DQT4ArEeZBKRdaqc3UPGMtu5E6tDktLJQigEExoVdLCrxr+XgGdumiwBM/rjmuI+IlWUeVT6uTssdO9kytCzMiwrcsrZp2e3yK8gRrr3N3PgYLllGcqq0vcy1QUvqXF7AQsH6IzkkNpoekbmwfJUCbpIEWaF3ODYCeep6QWRFKNvpFHKv5u9ubhWrZTqoEoN5jwadZBrPoI+czSQ1q22qFfelOcQ1Cj1NRNN9NJCga1u35lDN2aIRqSUki0xu0ed5A7KmBnxjlVB2UTetgTZCpSnRdDdkeKR4Wz0j/qe8iRV2aKTpFXSyeIsAwe4Rvk1mj1/DBibfpb/Fmvc2mdOhCSH2nx95uoo4cV/9i+x6he+hlf+9Xv4yj/+Igr9b+JX/9le/MLfeQwdlVexe//V+OpPX4/+94dQ78jhnW//NvIP/l3cszHCuSyYa8EQ/tNf/ve45zf+V2zoKuNPvrkTd/+Nu7D/X/8GJrf9Ih7cuhSYGMJUPYexN5/B9wcexN/8uWH89v/0Yzzyv/wM0L8Pv/vadfjHv3w1Ro7+BFPFFTix+0eobf4Sruh/XcHcqqM7Mbr6HtxzY6RFRjA3g1e/+eto+an/E2uLL+HAsWtwQ9dRBXM3F36CH/VtxKO3nMSP//l/wz3/4O9g7KV/i5V3/xIOvfhHCubG3vgxnhjZgs9vncBTv/cCvvDLv4D9f/B/Yeiqn8VDW69A55HfwgvTfxkPbT9ztOuTgLlrvvwo3nt2HzY/8ABG3/oxWq/cho6mOtDdi5GfvIihK+7H9SNP4vWx23Ftfhf6ltyBrdd3oTp6EN9+vhlf+9J6/OSpP2wAc+XJkxieyaG19D5eeLGOh396E8qnZlA7tQ+v/qQbD31+tYO56zA8MIpiax5H9jyN+rqvYPN6OzDOBOa2tryHP3rqI9zz0Has7mnF7ieexTVf+QLW1ut4+7Wd2LD1fuzd+SeoXfMIrl8xhD0738a2Rx7DkhbbHVkwN3x4N94vX4M7Vpfw7Scn8NNfXaZg7s5f2ozX/+hDbHnsFoy//yJKq+5CT+kDfNSyFdtaLTL3ta+24qXv7MWG7dsxcex1TK2+B0tHduGVd/O4b8cWdLaVsWvXCB58yEDCmX7OCcxVRvH8zvdxz+duxYevPoXhJbfhuiuH8cZr07jvgS0K5m7bcS1e2vUhbt26Fode+T6qV30NW27qx8tPjeDmm9fh4CuvY9ndD+LUiz/QyNzKvu/h4ORm3HBNG/btOYz77t2AH/3ZU1h+/T24/qoedHacOdK5IDD3wevYN7UFhWMv4ubPP4DcT36kYG7brYN4/unjuPX2jRj+cD+OVG/Dbctew5NvduL++27E1NDb+KjlFmy/ooSBD8fQ0tOKj3bvxNqtX8DUyV3Ys78NO+69Eb3d7Thb/OjjgrkHt9YxcGhUn3tkz1NYcfMXUZt5Da++1oTt921CT28Vr+x8D1tuuQbvvv4a2q9/HKsHvo0Pig9h2chTmFr3MG5Y04SXd+7BhjtvwuTB5zHUugPXtzyH3cMbcefmq9GxpCUYUcfeehaFdXfixBt7cMtd96DeZJG5bT9zBV5/8RTuvP9WHN23E1ffcj+Of/AS9r6Vw4btm7Cm7RCOlNbj5lUGYOb6+aRgrj55FH/4J7ux9cGHsazpCPYdLOKBHWvwws5duPqWO7Ak/yHePFDAjodasfu5ady4aS3KM3l0N4/iuz98F3d9YTuWd7SrkyFfbMLBV/ag955HcW2bRYWrwzvx4jtX4b4d1zQM/9TgYTy7t4DHH1mDWtMAdr00iu03r8WT33sG6++9H8sK72DvgAOVcQAAIABJREFU3gLue+gW7HvuVWy9+xY8/cRePPz4Nr3P6zt/jE13P4p39zyHzdvuxu7n92DDttuR/+ApBXPbr9qPF9/uxM03rcWbu9/AzZ/bjref/D7Gmm/AbZvXYerku/iouAU7rjh7ZK6zXWhjXlTEm80K7Us8tqTriZGiUYnMKW2URFLbbJ+pIe4lucXQVgqdF5MQgGAeYYsc8OA3Y8EiNDRYWMhAmjhr9UtPyDcj1sCDUqU0N8Nc1jT2NX/D+f/6N/c4xypsmYieG+dmwDAXxwoAsLAEKZYsSCD0OnqzNS9srnFXjB54UY5bqXlW0ETmXQrFCH0pAgQ7a+zflsdDOmAAut6agNRFpdZ6o2z/cvD8E0BbBMYq65kxbIYfaYkC+Ow+BmIYoRMZa684j2gpHZYN5L0Igka9NN+SjZLdweAhKq3KqA4KWy+BAubRZVK5LPgj2Ui2bhqboFs+EKNfCrL8HWSM2eIbpOhpCfggP8/U9Ib1zB8MERwveqH30Rw8OkEildRGZ82nreBHNTR1z0bkLqVxMw/N2jvkcPLkMHp7Vig4jVVjiQ4izTdWo7Q8XOofKXyjUScB+jq/1j6FRXnks9B3MKw/FlUyncYoluR8ZnPnZF6lBYE5gGyNWg/Coudd2ji5Lkjj1u9JpMpp5ao7M7qR65G6kRFfAnmuNa5vWc+yFmWcEukO4NDzWrm3sxTkWA3VjinduwSjzlzggW7OHysSZQVQDMSxoAp1I/MWKWPRjYy0inzONm4WUOL12tLBddLHGXdueHi4LoLvGxyftwDK9MBu/NqvHsB9X7sa/XtexL1/6VewrvgufuP77fj7f3k9KtXD+PZ/OoSv/3d348jBA3i/fwoTb/8A+a3/Gx7PUPzmA3P3/s0H8O43/19MP/D38eBN4m0/hD1vD6A+egBPfng//o9fmcG3/9EhfOmfPIbm4X34lX84hn/2zbsxfegtHPiohKEj76F3++exfuwN/PBYH1pOrsdf+oYZCPzZ9Sf/BnsGrkBLM9A104mtP3Ufumu7G8DcbZ0f4o93TeP6tXUM7uvHg3/1z+PIk/+mAcw9963fxcQ1WyCkq+N7n8P2r/8yjr78e9jy+b+CpUsKmNn3r84TmHsPO184jN6uVuSrXdj0wHrs/89/jKEly3HDPT+FjUsrGDq8G2/3FbBi+SpsuHo1Dr/5UgBzTx4ooHXpVfjCfUYvfH//c5hc9RC2rKxg7w9+F6PtG9FSzGHFxjuwrn0Mhz8cRLkwhvd3TePBbzyA1tIoXnzydVx/z4NYscxplndch6G+wxg6WcLksf2orfgSbt9skaCzgbnv7l2On/nCCtRrU3jhe6eDuX0vvYRb77sHhXode3/0h7h6x5/D0i4z+QXMPXWggrW9xq3uXb0ZN6yabABz237xDhz44evoWn8VyuN9WLFpBwqDP8GHGTD3lduP4DsvVbB580qUxgZwonIrbup9E0db78NdV5dRmRzF8+cJzP3pt15GzzUrNWpZbFqKTbetw8t/+jS6b7wenQAOHzqORx57UMHc7Xdfj1defgM9K5di/PBHWHnL57Bi7Nt47sg6XL2mC6NHD6K26jF0HH8SrTsewdAP/ytq14ixXcXhA8ew+Uvb8cYTB/HA43fg7BmNC4zMfbAH+yZ34NaeF/Ham124dc1HeL9yL27pfAr7xm7HjttWoTb9Nr777TF87nNVPLN3Kb7w6I0YJM1yZQl9hw9jrFTD+ImDuHrLYyiN78Vg5+24tXf+hLqFgLmnnngGS3oMDM1MjmGm5xE8ems1PHey7ydYtfELyFXfwInCFmxd2YrK6BN4ck8nrlnbg8n+tzHaei+2tryA5w+1I7/ydnxxRzdKtUN45kfHcM365aiVDuPY4Drcd/27eHXwFtyzNdJ067kxvPCnT6Pz6o04OfABurZ+GVtWHMMTv7UL08vbsePxz2NVsYZ3dz+jYO7dN3ahbcU1yBXb0NXywXkDc0/sGcGaZUAhtwQ3bl2LE++fQLXWhnXrm/D9J8bxtZ++Efl6DS/8+EVsvvc67HltBg/dZ5Hz3c88ha0Pb8Pe5/Yhv3QF1q69CstaxvHd7x/EQ1+7D0vqNQwc+wAjE2X0v/8+lu74Crb0uAFx9Pt4qW8z7hV67dGDePv9E5hq2oi7ryvPCeaee+FDPPDQJtSKI3jue2/gnkfux/4Xzgzm3t7zA5SHBtC1+Wu47qp2KM2ytAO9o9/B0cJWrF2ZR9+hD7D8gc9j+rmn0X3/o9jQUkP/4f34YAFgrqtdeirRc+pUHrMk9TBmpIS5XtqIWsq3u3FuQK+oxq9Q6sTIaGmR3ldV7/XkZeLdW52NUDheUOOZRpMZLFYIIFvGm2BLWgmJkZEFg8HrnCmOQY95tlQ2o4Kk/sTqjDSYIz+NUSnmavEvHB/z6+Yet7UcIPiU9zz7uKM3fdHHrQBEipNYr6syq3M6pZE5ZtYLbha4ceM3fO5REAMXRk0UI1x/HChX1Bi0j0KfNi+MwKp9WXoYaYchIpahE0ZwZLRFAzZm0Go0K5NvpPrQcyMDuPLoDsGbOhJmUSQJJplnxKiKlemPtH6uA41g6Hs3timwyIYZ/NniPJkaJCFKbc3d5Z1YOp9R5AgMGumC/v5OzROAIT+yXy+1cTNyacVBLNLD/Um6rgJ7p5HGv5GKanRDRp9Z3ojAPRsh5RpRkKcNwm3fZYstGZAnp9HAYGZAIReTjogsG4EOBequBmp2XaJS096LznLl+Hzmo7GdSxaYG5XTqiCQHmrPzoB9d76I7mWvw+z7cS0SJEXwZ43KzSHmBWj8dwPABLcxqsw8PEazmYdqUWoHwt4HlJG8UNRqEcedG+jv1+Bfv9As5+kz9/q3vofyTz+OO4rA6NF9ePWDHjywcQL/9ulu/M8/d2UAcw8/1oIfvNKLn/upazH4xL/A7t6/vTAw1zmDP/g3T+KRX3kkgLn7bxrDd37rh/jK//gzqB9+Gr/2J+sVzH3nH36In/qnn0eTg7lf+wcz+L//YDV+9e/ehBNv/RjHWm7DupOv4/sjN6L+3Pfw1V/96wq4+MPIXG93EaX+P8EPXtmIe7cONoC5h68dwD/9l2X8vX90M5q9gtDe7zaCuVe//T1s+LkvY63fWDyiL33nd3DTI/8DxEg4f2DudJrli7//+yiuWY8jQz348ldv0ZwmWZRHDz6Ht2cexLX5FwKY2/leN+pj72LTYz+La5dW8doLL+OOe3boqN+cFZl7/ZkncO2Dj6KtcBQ7f+997PjGAzi5/wc4te4BXNfdCubM3XJbDa++1oH7t12Jobe+i4/waABzM7kP8dqrwN13XK3POH7kZQy0b8X1M+/jibfW4SufW3IamHvr5Wdww50PYP/Lu3Cbj20uMEeaZWVyBD966iM8/vDKBjAnOXMDz/whlt7657C8yzzhJz7c2wDmvnbXCfxg70p84eF17ozJ4ejbr+DEsntw5/LzC+ZIs2yvV7H/uSdR33Q/xl58FZu/fC96/GSTMQqYu/P+jdj15B7c8MjdmvenSvzon2L/+N24daNRbJGv4I0nnkDrjscw/uS3sOyBv4iruv2QrYzjx09/hEc/vyWz2uf+dWGROQNzQms99vq38f+zdx3wURXd92x2E0joLQlVekfpINKlKU0QQQFBEAsqdrF3xa7YPvWvoojSRFEQERAB6b0jgvRe0gjJJtn2/52ZN5sNCiyEkHafH1/ae/PmnZl9d87cc+89kOAFil+HplFLsPJwXbRqXA7e5L/xy68p6NzOiQVnkLny8cuw09kE7RuG4cSWuQgp3x5piZtxKuoq1C54dumx6XEwZO6/ZJa1Cq3H1oQrcW3jAojfNhspZToixL0VMUXqoW6RgnCnLMamf6qjUT0T1GdDwpZZWB8ThZN796FVv5tQJvwI1m5MQctGJnDXBu+hX7HyDDKXuHsBNic0wdUNi8CXuBuT5nnQf0AxLPhqJSIqhMDlaIZ2baKw2yJz9pAk7F67Ervc1dC8TsIlI3NnyiyNXATOw/hx9jH07NcEYV4PlsxfjeatamHZ6ji0b6c9z+sWL0Sj1u1hs/ngcZ3Ggrnr0KxTfSyevV2RufCjc7DySG1cfVV57Fy5GGm1OvnJnNu2BYvm+XBtpwaqrbSkeKz+y4mGld1+MucJO4RVS5xo0bAcli8/iGva1TwnmfPZXFi74E80uKYTdq7+DUVqFsCWzWXRvUMtTeZSrkZZ589IKjcAdczwhLixYe5ylOnaHhW8wZM5ZrM0RY+1zExL8Jg8hB9PI3E0C02ziDFprlV8k5U0wFrFq6WSSUZhvqr1vVWQ1siRzA6v8uIZb4zbrWKc2K4iiixUq2KI9MLCkEG2l559Ti921PvCSkNuPEKUsOk/asmVSQmuFztWDTw/4TDyNXoY0wmW8p74n9FknUtf7Jj7XnS/La+migW0pKBZ129Nkk3MjS4Ibr0/reQdxtOlZIZ+T4UubszzSR4YK2ckt0byZuRqKjGMlZXSKGmNN8HMMSW6UqUftEdWSRdV0Ku242qxq2SGuhi0P9W8RXoCvREmUaP28up4O9Nv9axWnJxfBmbJEAPngiJjpmSA8ipYNebooaYHWhWm5sKeBEtvNphYLpP8xcgl1d+IqVUHS3k0rcPUtjPJcwwObJeYmngv46UwRDAw+Ya5n5GaKvqsSG/u67fDQS+TW3uquMng0El4FDmzMpkygYguQ6E3QHViHB2nx80ClpJQY2nVjjPz28hgTU0+4z3WyVe42aTfb5y3Zu4oeXFASRL/u1HNDRbUZqZfnVDFlAxI9+xrYsT7G++fn0j5Z4AunUEvdPq7kd5iXS6EfVF9YjxqaKhO+MF3lzUH+Y5h+zoWUsch+9+jVi1Gv3fZeidmSEoS8I6hWiJQXh/4eTB4pxey14oHs7lnvIcmHtHEy7Iv+jPLMbx8/VYJUAjayTjnOT1zPjgxa9Ii9LilmxoSb1osvnlvBa4dcgV+/DMjmevWIxo/fL8eEaWLIvz4JtibjjormQuHG7vnTMCiQ9EoWsSHY9t8GPD89XCvnoypK4qhebcWiFkyA4nFo1HIeQybY9rjsf8gcy+/WgzffLwF5WqXgi0xFuU6dEHl2K1KZtm44FZM+u4o+o/qjtKFtbFaNfN/2BRbHgXDQuA9cgRX9b4ZFQpuzkDm2lU4ihfHbkWtehEq3qdz59Y4uPjTDJ65tBNb8MvMPbCXsiOicCl07toKm+dkBZnbhcXLD6FUMe35qlz3Suz6dQaq9OqLpJ1/4lToVagQth/747xIS3KiZO02KHg8XWbJmLkmVQ5izfoYXNnQjR37K6NZY+1dOJPM/b12IeJ9RRHicyJujxdNOhfFn3P3oly1iihYsCTqNyysZJaNGxbB8j93olCxcHhO7UdoZLpnjh+2v1cvRayvABzwwJtaCA1bNYDv5HY/mQO8OLh1CXbERaBohA9xMSno2LE1Np2HzC3824cKpTwqti+sRD00ruLJSObuvRb7Z/+AhCJVUSDUjsgqDVAwaVsGMte3ewlsX7sG8a5wOEIcKFurIXB0bZaQuVnTVqFk1Sg44EVSsgON2jWB5+BGbP7HiYhCdoQXKYcGdSromLnWtbBswVLYixShuUXZSnVRIToNa1dshjeEsr4wVL6qAY4umatkluXTNmH91hg4wgvCXiAajesWzzIy53YlYMmc2QiveAOaNXZh8/KNcNnC4U5JRelqTHhxBItmb0PRCrURWTIBhwtciZqejVj+VxoiS+qYyHpXXR4y1zDqbyzd7ERUKcB56iRq1O0AWwCZY8zp+qVr4baHweazoXytlog4MEMlQKlZeifWbfeiRZt62LV6GWJtBeDw+VCm3JW4IuoAFi44iFLRtVH/ynKwe51YMX8NqrZvh8hQL3y2VGz7ZToKtWqD3bN2odngxti7YhnCrmgH+5EVyjO3d+d6pCW5cMJVBlfVSbxkZG7+hgSUL60ToNSo1RDFi+oFFGWW38/eisqVSsHnOo3QorXRuG5J/LN5BY6nRCA0JBmhhWugQQM7tq3chzSvB4muIrj66srYNG8xUktVxJU107Bm1SkUKxaB00ePodQ1vf1kjvc48NcKbD/uRdFwB3xuF9zhNdGqbiiWLlqPsBJFYIcbySGl0brB2clco9aNsH31EsTYCiHc50HCaSdatemgZZbNW2HP+kU4HFIbdQpuww7n1WhW4yTWrNsJW4HCCAkpjnrNq2L7nGUXTOaYzdJIaLgwUAsBK87BxJGp4HqrtpGR4vh3bk0iEhPwb8nkTLFaRdxC7GqhYqQ9gV4MI2M0iySTUMBkm1R9yhDcb8kkA8mclag7NdWJgsz8qTbW0+Vy2rumGJ21yDa73Fb9uoACxIYU6h17nUQg3VOYns3OeO5yXb/96dcDYxbTd/lVEhxTFsLKNmlkVyZeKLCUBBfMXJAzuYnC3pIHUjqr4i4pBbTiEVUR44D5kZ4wJT18UnvA3P5Cx/4seibxTIB3zZ/swVq0pi8w9TonMG26itdh7J5KjKE9k9oRpAseK+JIMsjFqElzb2KLHPoaM1fVM1LWGUD4eTMjteRfudjWkkwt69O4WOUWjJzMn1jCkE8di2RSxKs4UGtT87/mpd/ToiRq6Z5BJSW1Nk5yer+Vh9+SnhpSFEhk/SUlNIJ+2bbetNHeZS291Z5a/o7Xcyy05FKTsMD5wGtJnE2heDXelqxWS8V13KyRhRsS6M+8a20wqDMsJYHJeGlIJt9xfs+imk9688K8X/l9mlvLh00tTCN7NARJcQ3rc0Q5p5FZaqKYnqzJlHLRmweWfNJsllibZClOp+UVtGTopqyIpbAwMXemzAr7azbu/GTVAlHHHOtkKOkbN4Hn69IifC5/v1Utv6zrty0uLs7HIpEnYpPOGzPnJ9b55JvFP09F5S79UDE8BPHH5mHdzpro2Fp7mi7lEUzM3KW8X15vK3bXCqw7WgfXXlMMnqSjmL0oHj2vr50lj32+mLkLvWli7Ar8c7IGGtUsBa/jIJbNO45W7RufvwTGhd4oyAQoF9HsJb3kfJ65S3qzy9hY/J5fcNDXCvWrWt7Wc9w7mJi5c3WdZG76fCf69qx+GZ8wd9yKseKFw7njzYWq7rOS6liZ+kwKbZONT8WIqL9zB9mlAvBNVj4TT+GPhbI8fKxdFhpawC9VUhkK/Uk0THpCLWYzZI/94AKbCwIuuvyeECvlvNoVZ0ILy4tjZG6UVvmTX1gB+ybOzxTspRQ0sLgyFyRGnqR30S3JnJWdj33RsSM6oZRaaKo6YMZzd4n6bVKqX9J+aw/Ef/c7vTaZHkN9uNKYnCQ8oEiy9kSZOEETJ2fkoNoz4EJomPYYpNda0zFP2mtkxemZ+mqW18rEEjHTpfEwmEylHFxdLkATJx462UM6UdMexXQiZORpgZ4ek1qe40VJKdtX3l4r4Y7aLLA8r0ZqRg8E2zBxPyR4JuZOL3KtJBKWR5P9Y5sq2YMlCVReFd4voF6ijiHSMj41py2Sp2sbpkskzeKcGPMzZuauyglt6vBR1myVaNCyPr1Iv5h+m3nPZ8yufpuMnRxnvkP4T5fQ0PXhTGIU5TW2PLnao28RORVbq71mfo+uv1SELgGhparp9fb88byWV1NhZxWiZ380UUl/N+o6gdqDbGJozbtRzS/Gdlp9UJtXViZNI7f0b4LwHWh3qM0FlitQh+XF9WeLDEgdqz4bVq04hY/1OSNZDYzVVCTLmp9GBm+uVZ5Al473058ZHX9s4mJNbHHGmp3a051x08KK3LQ+h7qGnC6XYCTa+t2oZeaXq982ZrMkmaNn7nwJUHKHeb50vdy1ai7mbYyDw8viq4XQ9rrOuCL67NkBL/bOQuYuFrn/vi4l7h/8ueoAChQMAbwORFZvgDoVz14aIjN3v9RkLiVpN1at3gufzQ5fCFC2wlWoWaW4P9FGZvp65rXByCwv5f0upq28SOZ8nuNYMn8pSlTvgPpVz10GhJgJmbuYmRPcNbpouI7VMYt1f5IKKymK2tW2srxxgWJ2/bXHLD12Q8VIBcRZGE+Yqemk5TeWd8OfWVLv7uoU9HrRZMihlqZZsSvW4xgZnk4uotOM65gPK7bDkun5szZaCTKUR8UqSM7rKBNURNSKazJxNTprnU4+oQiMtUj21zjzx4ilZ7rLsn4rzNP7raV+Z+m3VaMt2H4b6Z7JXmqSbugSEHr3XHlBTIHYgDTnAQUe/KnyuIA10ktDHB2hLFacLsHVNf+0xFMvgNPb9xd6tmS0hvyZmmL+JBnWotHEWOrYSbOITPe0Gclk4LibrKQkLLreFz3GVoZEeg3UuKcnPvF7KkwogJXmXm9wWEWkrXlp4ib1poOW37LQOb1zxrNsYje1hFTLSc3c12t57YHWcj8jf9NeKwt+f9ZWQ2iNJ8a0qYmwdc1F9pufi8BsoP6YU/PMZ+03F+6ahGkpbXD9NgldeB3JiZl7/rhGlfxIexpNDKLxPvk3jqzsrJoU62y4mpjqgtm8XtdQ1BtR5vOu32t6zhuCZjzuJk7NvBM0yeS4mDqC+mcVh8sNIut9kkGybsW1GaVDepytJlLK0602AdKTAZnn9mfD9Hst9bvRkDX/RlZAZlM9L/Tmhumbf675ve2WYsWSreu5w/en9j6bwvYZ3sn+Oof6/a82bKzEVkb14N8IM1lAM9XvdE99ukrg3P1WZI6Zu2ITUoKqMxeciZSzLgQBIXMXglbOOvdSk7nL+XRC5i4n2hd/r8ySuYu/c96/Unvm0usmqYWqKg5rFgPpqbeJhklYYRbpXFBwgRIYO6I8Xcprp0mB8poZWZklXTK7tulB9HphY+ROZvfcZEnjvZVsjRnVAhaL/gUwPWeUc1pJOFwkDiohBBdpOnZJExe9WNcSqPQdZhPfpD12TOKS7ikxSQBMjSe1MFNZ7nTGt9zZb5OcRc9xjhkXaIZ4Gw+XkVeZBBDGqeGXL6pU+aYNK1OpJSc0hJF/NbI1jqGeR9rjqmOGjATRxKKZWESdDdTkojBeGJM4Ij2Tnh6HdKme9jeYrJfpHdT91FJM7VkxEjwT82fi9DjH/CVUrGQtukiyLmNBD5zxYBvPgyKYyquqcTBSPjVHLCKr6opZBas1pzPZDy1pnx4M/5wKrE9nYg8NseUCXHlJrfvxUpKp3NZvQwJ0ciJdXsHE3OoYTUoptWQ6Q0IOa/NHbyhpohdImA2hNNkp9SaDflfxd0bKq5PPMG6UiZXs1kaDlkgaabn5zJu4WUM4jXfavBv9700rg65OIqXJv5GwKy+dlU3WeK7Ss95qEpwuG9VzznhgDas36gYT86s/V5aM09oEMpttpi3t+U3Pgqmkv5xDVvF69QzWRoOZy+r9bn1ejJpBbaApb6n1OQ2oHWrKxvjfjZbn+Gz9Nhk5DT4mLtR4y9OTEZ2/3ypmjh/G4ycTUbd2Vb8LP++b8ZzzhELmcs5YXGhPhMxdKGIXdn5e9MxdGAKZ98xd6P3y0/npdebMgtxa7Cryo+Vsmtjo2JRAF7kxtFoCFpCG2oppMvFQer2anj5cZ1G0ISUlGeERhfROvBXjFiiZMpkRNXHQ0kzenxnhwgoYhYhOFa7Sc/uFgpqzGcJliJnfi2h5DEx9MLMYN7JJvUueXhhXL0z0jriRJ+mdaZ04JHDhYRZspuZXjuy3lWBCSVWVzM9kUAxI4pfBIWrqyOm4usDyBCrRAePhzELceIasBA0cF4O7WVxqWRfH3EpwpZJW6Gyoivxb3kAz30zyEjMOOlEEs1fqlOk8/NkiYQOJvM5uqcfRxBYZMs/rTTynWuAG1H7z10/0MyJNrrRX1EqAYi16dbyQW80KenA53wxZ1R5dy6NteX+NlJnEznhxeLFJbW8IpX/OBMSEKkLsJy96nDIkSPkv7UpW9ttfU43yWE0CLrbfJDYpKc70DLiWBFB7P7Uq0p8xMkCVbdL+G8+YYbEmdk7LMvX8MDJA9e7xqwmYBZXeOi1DNp4uFetFBYKJow2Q9RplgL9d692n52xg+QTtoTXlEdieThxizQtTosXaXOKc5WGycqamMf40wl/uQ3ncLGKliJS1+ZL+vtT1PvlupNxZ7wmEgKUCWL4lw/SwEjmZZCZ6blneZhJeK7GLP47aZP204jKVx9DadFCfSSWZTn/nnvluvFz9tsXFxfqYKee4xMxl2xqGZO7Q4eOILF3Uv0uXbZ2RG18QAkLmLgiuCz5ZyJyQuQueNBdwgZZZMqW88VZZ8SSax6VnGzSLHUtyqeVgWgaoyxdYsWRmF9pa3Cub709woBf+htwZL5xJ8GBkcBnrwRmvoV7VBWa0NIsnlZVS1XqzCvEqGZD2rPnlaJZHRi0+rN1/vUuvPXF6uahj5UxyAbXos2p/qXMssmEWckZumPP6rQl5YDZJQ7w1rdYxX1z4+Qt3W7FExkNpsNPJa0iirQmhJ4XyHPhTo1srRbW7bhW1VpsALiaZ0LGFJrZNk11T+Ds9Fb0ZJx3zqEtdqLniX1BbkzogsY1ZtNMfli4H1fPRyBu1d0ZLGtWi1Up/r+auRYh4b1NHMTA+z+8V4MLZqlFnyLvfw2t5UfRcsSSxJh7UIv/+57Vir8yz+qWCRmJsfZZIGjkHDZbaa6prmfkljFYNNpOExRARTWytYuO5pN/Gk688cJZ028gRTZZb80pTkuqAmEX/O8DK6Kjr6wUWWdfeOsqTGedqPM5mE0BvEOh5ZrxzgRJWJcO1xtVsWJi4Sn/spF+GbhWwN+/GgBqW/pg54161PLKm9IsZ23TPpH4jBf6s30Va5mg2QgyJSn83pscPmvmls67qeEq/RN7yIAd2xyRfMdlVjbfQqCtMzKKRwRsvttlEU5suJnFQwMba5eq3LT4+zkdDRM9crRqVxDN3AQuBS3UqydzhIycUmTMT6FK1Le1kLQJC5rIWXyFzQuaycoale+YoU9MLGu1T9VGbAAAgAElEQVSB0KnVtdcpPducyc5mYpHSs/Rp2Z4iCWlp/sLhgdIflbiAu7s+r7VbbBVhtoX4kzyYdtOldFZ2Py5mlRzPhpiYYyhVKsqKX9HkK5BgpDiTVWkDI1HjNfQCFipUxO9hM8TNeA9N7M2/U3pnrOfk995Zqen17rtOU27irdIL5er03JnrdxIKFSp6ifutEyCcGReXLjnUJFYRA7UQdukseJZHy3g3MpSV8Gc0tQo0q1ginaDDxP6YBXSgZNMQPc4dzhvGOJkFtvKOWv4Ok3VQke+AWJzAxDRacmYko5r8mPube5qYNtU3K3mJWrxb3grGC7FGoum7wYDnmDg/TQrVLoUad2ZQZayXkUxqIsokHVqfmXg6AUWLFlfPZUgmf69KO1ibDoGxoKokhZWmXxFNi8gZz7Bfsmd53tiGKiGiYss05rmp3yaeTcVqWYRVy7YNMdFSbiO95udMjYWVXMR8JrXHTWOuvlobB5wXOgaQsbKp6t0QGK9prjNzh+caUszNBaUMUKUtdDuKeP3nu9EQMD32fBarTLxqT3nKUlLURoWJHQ4k57yHSqSjpN6alPMbPU+09zAwptNIPI2nl+3Hx8egePFSal6ZDZ3AbJ98fs7bMJVUSvfT6UxC4cKsU5uebTMw27D/M6yCPE2JGP1ZMxsiJkOsJovaA2k+25eu3zZ/TOV/9pueOYIYk5CC6lXKCZnLypXDWdommTt2IhalSzDFdno9lmzoitzyAhEQMneBgF3g6ULmhMxd4JS5oNONZ85ItkyyALUYUfXEdOyb8cJo6ZOW5ykvmSX/UQtcvyfM1HrTHhnj9TOLc3ON30NnyTJ1PAclm3pRpBYXfu9ZujcoMImBWYiplPcB9cRMAhQlv7OkdKY4NFsPjAsMzDbIBaWWKWlyaxaE/sWh6pz2AGoypCVKGfvN9pn9Ue+iGy+WP0towI79pei3ii9i3aowZsULrt/Gw6mR1vX2zNgGxhapRaSVPCLdA0mPZ3qCBb1o01JcfY72jlD+Sm+LKTWg48nMuSaZgRXzZbnOVDykNacMrjqzqt71Dywc7Zd3qjHQhMzgbRbPvFaXCNCeM1MXziR6MUl7TAIWNbZWFlOTCMPvrbUyG5oPmKkHGFio2RALk+Ev0NurCSk/O9qTzT6p8htuLVPTkjUrEYaVrCcwY6xeYGssTEIef2ZYf0bH9OQn2dVv5Umkd9XKdHu+fqtxseJazYaQ33tpxbkZz2ogYTZ11ozb1cTL8dp0T6Yld7Rqypn3VHqheBI1t5VVNJ3MmBIERsZoiLz5DKjYR6senHmfqDhcJe/WY5Tx3aiJtl+ua3mrjRdMfTYsr6RJamPmovn86XpzxjOp5Y0Z3jEWjip2MMAzFig1VRmArcNgTtKpyweYwutWDUUrblRjnp6sxXgB9ZzV801vPqT3zYyTyXp8OfqtZJZ87hRnitoZkkMQEAQEAUFAEBAEBAFBQBAQBAQBQSBnIECSWKRYUe2BJ8EMqNeo6syRAaelpqFMZKR45nLGmEkvBAFBQBAQBAQBQUAQEAQEAUFAEEBSUhKSk5OU3NIoHbSyAlDZLOlWZ3mCyKgoIXMyYQQBQUAQEAQEAUFAEBAEBAFBQBDIIQiQzFEKb2TypmalkleTzFHPmZqSiqjoaCFzOWTQpBuCgCAgCAgCgoAgIAgIAoKAICAIkMwxHM5frsaK81PxkjExMYwYRlqaS8iczBVBQBAQBAQBQUAQEAQEAUFAEBAEchACJHPMCGqSxehkNx5dU9QUDWdGIfHM5aBRk64IAoKAICAICAKCgCAgCAgCgkC+R4BkzulMBktGsCQDawfyUAlR4mJjWUFTySwjoyQBSr6fLQKAICAICAKCgCAgCAgCgoAgIAjkGARI5lJSnDAlXfzlHFhFhp459pQ1IySbZY4ZM+mIICAICAKCgCAgCAgCgoAgIAgIAiqbZYrTqepXpqWmIjQ0TNWuVDFz4pmTGSIICAKCgCAgCAgCgoAgIAgIAoJAzkRAxcylWjFzsMHLLJY2XYzdFhsb42NaS5UARUoT5MwRlF4JAoKAICAICAKCgCAgCAgCgkC+RMAkQLE7HPB6PDpYDjCeuRgfs6F4PD6UiSwjpQny5RSRhxYEBAFBQBAQBAQBQUAQEAQEgZyIgI6ZS4E9JATQPA66YrjNqjMHmyoaLtksc+LwSZ8EAUFAEBAEBAFBQBAQBAQBQSC/ImBkliG2EHgZJ2cLURJLt9sFW3x8HPOgqNoFkgAlv04ReW5BQBAQBAQBQUAQEAQEAUFAEMiJCGgyl2rFydnh83rhU645WDFz3uCKhh85cgQRERE58RmlT4KAICAICAL5CIG4uDhUrlw5U098+PBhFCpUKFNtyMWCgCAgCAgCgkBmEYiPj8cVV1xx1mbSE6CEmHA5MOeJJnMxMT5HaCiSk5LPW2cuNjYWJUuWzGx/5XpBQBAQBAQBQSBTCOzfvx+VKlXKVBsxMTEoVapUptqQiwUBQUAQEAQEgcwicPDgQVSoUOE8ZE575nSsHMPlSOxssMXFxfk8Hjc8bs95ZZZC5jI7VHK9ICAICAKCwKVAQMjcpUBR2hAEBAFBQBDICQgEQ+aczmQ47A64PW7Y7XYwfo7eOVt8fLwvLTUF9NSdL2ZOyFxOGG7pgyAgCAgCgoCQOZkDgoAgIAgIAnkFgWDInIqZUwksbVa0nE/xN1t8XJyPf0lxpiDyPHXmhMzllSkjzyEICAKCQO5GQMhc7h4/6b0gIAgIAoJAOgJBkTmWJnA4VG05HiR1Xq+XMstYHzWXKU6nkDmZVYKAICAICAK5AgEhc7limKSTgoAgIAgIAkEgECyZC7GHKALHsgQsHk5ypxKg0DOXluqSBChBgC2nCAKCgCAgCGQ/AkLmsn8MpAeCgCAgCAgClwaBYMic2+3WJQkYJxfCeDl66Gy6NAHddJRZnq9ouMgsL82ASSv5DwHuopw+fVqlQWfQ6vkOj8cDpqEtWrToWU91uVxIS0uT1OrnA1P+nicREDKXJ4dVHuoSIUAbkpKSkuvtA+1mwYIF4XA4zorMqVOnULhwYeWpkEMQyK0IBEPmEk8loECBgqq+nA02RepI6GynEhJ88QlxsCEE5StUUPrLsx1C5nLrFJF+B4sADeDvv/+e4XPA9Oe1a9cOton/PI81sV577TXcf//9/tSzu3fvxj///KPOL1euHOrXr68I3B9//IFGjRrh448/VteceXARyw99eHg4Fi9erNqUQxDIbwgImctvI57/nnfHjh3Yu3dvhgdv2bLlOTf5WDtxzZo1aNCgAWbMmIEHHngg08CdOHFC2ZrQ0FBceeWVqhbWihUrULNmTWzcuBEdOnS46HvQ5i1dulRdT9LG5wsLC8OkSZPQqlUrTJ8+HZ07d0a9evUy3IObmePHj0e/fv3w5ptvqueMioq66H7IhYJAdiMQDJlLSXHC63EjNKwgvF6PKlFA2aWKmbPbHSpmrnSZMkLmsns05f7ZigDJ3KJFi8CdvnXr1qF9+/aKfNFoJSQkqM8HvWXMKMR/9Lhxx5C7giRs/L5IkSLqGbgr6nQ6Ubx4cbAY5CuvvIIHH3wQFStWVH+fN28ejh49ivLly+Pvv/9G1apV0aZNGyxfvlzd78MPP1RGikaL/eFBrx7b4r24I/Pnn3+qNvk9f0+CR4MohyCQ1xEQMpfXR1iej5t9nOe0RbQ71atXR7NmzRSpIgmirSHxYb1Evvtpc2in9u3bp2ow/vzzzxg+fLiyUyVKlPADSlsRERGhrqV9ofeLf+dXyrhos8zBn999911FrGgfaevq1q2LnTt3Kpu1adMmRRxpm3gftsf+8Ty2x58D782+0k4WK1ZM3eL48eMYO3Ys2rVrp2wqn/WRRx5Rm6otWrTA5MmT0aVLF0Xm2G/ew9jCBQsW4Nprr8WYMWOUHYyOjkZiYqI6h+1TuZKcnKw8drSRxPBcDguZcYJAdiIQDJnjmjKUCVBMoTnloWM2y/g4n9fjRWpqGqKio4TMZedIyr1zDAJHjhzBhAkTMHr0aNWnZcuWYdasWcpI9O7dWxkrGhkaRBqHypUrY9euXcrYjRo1Shm2Tz/9VBmTKlWqqGvoZTuTzNG4cKeTu5sHDhxAx44d8fnnn2PQoEGKzL3wwgvKkLIdGm8Sy+bNmysDX6tWLUXm7r77bnzyySeg55z9uu+++1CyZMkcg6V0RBDICgSEzGUFqtJmTkSAtoibfrQPJGt839MekCg9/fTTeO655xRh4vu/cePG2L59O7p3765sUIECBZTdoveMpIjHl19+ibJly+L6668HCREJWdOmTfHLL7+ov3ft2lVtZPLgPd555x1lV2jvSIwWLlyo7E3fvn2VDdqzZw9KlSqlPIK0geY+c+fOVW306tVLEb4vvvgCtK0kVk8++aQioyRz7CftJsnc//73P9x7773KXt52221KqcL2SFTpaSS55Pc9e/bE7NmzlU394IMP1Fe2/eOPP6o+XHfddYqUEjuGN1SrVg2DBw/OicMrfRIEFALBkDkTMxdit4M1wvVGBbRnjh+stNQ0yWYpE0oQsBA4k8y9/vrrSv5BA7p27VplVCk7ueeee9RO4qpVq5TckZKQOnXqKGNKkkcvHHdHBwwYgIkTJ/6LzG3evFntUnIndciQIYqsBZK522+/Hd9++y2ef/55ZYCvvvpqtfMYSOZat26tjBwNM9vjruk111wjYykI5GkEhMzl6eGVhwtAIJDMkagcO3ZM2QHaBm4Ufvfdd4owcaOPNmDlypWKzH3//ffKRpFs/fTTT4pAkdwdOnQIU6dOVTbrs88+U94t/r1Jkybqrhs2bFB/o+eO60PKIEn6aJ/Y7rZt2/6TzP31118YMWKEIlxvv/22IoRsY8uWLejWrZsiX8OGDcvgKSSZ47lUo9AOMuTgzjvvVN65QDLH+/fp00c9t7Glb7zxRgYyR5yuuuoq1WeSQJ5Pgsr2IiMjRbUin6ocjUAwZC7VKk2g6swxXo5lCUKUzDLOxzA5Z7JTEqDk6GGWzl1OBM4kc4899piSrfCgMaS8xBg8krmTJ0+iR48eiriRwNHwcDfUSB4ZA0eid6ZnjruZ3EmlcaWho/EJJHM0vtyhJEGjtJIeO8pbAskcY+1ouLjTyoPxfYwxkEMQyMsICJnLy6MrzxaIQCCZYwwdyQw9cVSD3HjjjYq0kUTRTnBjkVJ9kq6ZM2fioYceAkkWY9Aef/xxf0IUesBob6ZNmwZuGtLOkPDwoGTz1ltvVbbOHFSH0L7RDlHuya+8d6Bnjp9JkkcuSt977z1F/kziEnr+KJOkxyzwIJkjoXz00UfVBig3TmnnGDMeSOZok7du3arkm/SyUdFyJpkjKeQ9qYyhx4IbqySiJIb0KsohCORkBIIhcy5XmspeyXg5Rei8VgIUyix1NstUlImUmLmcPNDSt8uHwJlkjpr+Tp06KUPBDxzlICRs3L38LzLHIHSew2v4PeUeNDRnkjk+EQ0Od1NpCBnMHUjmKJ95+eWXVTsMOqdkk8Y6kMzxbzTUDACnJIbSTRO3d/kQkzsJApcXASFzlxdvuVv2IRBI5hhLxrgZqi8YU03P3MWQuSVLluC3335TcdpUmlDWT5UH5fuMa6Ot4dqQnkBuIJLAkcwxGQrj53g9iRuJJe0ONyYNmWOcGuPYSCjpKSNh48HQhLvuuksRQXrguNnJv5G4kTySMPJZhw4dqqSXgWSORJCx5YwZ5MYq+3UmmSMxpYKGXj4SXcpOuYkqZC775q7cOXgEgiFzTmeymtcMjzOxoCqzJckcbyWeueABlzPzPgKMB5g/fz5uuukm9bCUqcyZM0e5tRlkTf0/49xoSBmkzjgGBmtzR7RMmTLKS0bpI40Wdzm5G8ldUu6Eli5dWrVp5Jn8npp+xinwXHroaFxpOGlcKX9hvAQlntyVbNiwoTKoJJYkgZTXsK/sB3dB+TP7KIcgkJcREDKXl0dXni0QAb7fSZb47if5oXSQUkbaDSo7KPmnjJEkh4SHnjhKLim3pM3hZ4WJvWjPjFqEybdoo2ibqCahjWNSLipKSOSo7uBikff5+uuv1eYkk4pw85D2ZcqUKUqRwt/xZ24ism9UqBibyQ1PEk96DGnLaEPZV3rWBg4cqOwZSRpJHg/aLyY6YTgByRxj5aiAoReO19H+8hzKPOm948Ymn482kl9JImk/SS7ZL5JOxrvTgxjoZZTZJQjkRASCIXOpqSnK88w4Obfy0gGO0FAdM0eXHXWYkVGSACUnDrD0KXsQoFELrFtjsmj5d0N8Pv/OCHtoNMyB36vCjjab+ndme7o+iNpL8Z/D7815/MoAchovGlASN0pGuLNpDl5v+hjYv+xBTO4qCFw+BITMXT6s5U7Zi0CgnTA2wtgNfg20M8auGHt0pr0KfJKz2ThjswLtjDnXZIPkff7Lpp1pM42N4nUkhOPGjVP2rEaNGv6uGNvFXwTaM/MM3BRl0hcqW3guM0MzSyc9cDw/sB+mrcB+Sv257J2/cvfgEAiGzGnPXBgYHqc/W3Z4PR5D5qB2T6Kjy0o2y+Awl7MEgcuCAD2EZneTmn/ubpq4hsvSAbmJIJBDERAyl0MHRrolCJwFAWbNpAeQiVFMaYJgwaKXkXX3mFCF2aMptxSSFix6cl5uQOBCyJzZwFEFw/lfbGyMj9lQXC63eOZyw2hLHwUBQUAQEASUdMwkJbpYOBgbRPmaHIKAICAICAKCQHYiEAyZS05OgsMRSn+8InGMlwuxMZtlbKyqOJeakipkLjtHUe4tCAgCgoAgEDQCQuaChkpOFAQEAUFAEMjhCARD5ihVpsRSyStZloChOfTO6TpzgCstDWUiI0VmmcMHW7onCAgCgoAgAPHMySQQBAQBQUAQyDMIBEPmnMlJsDtCVX25EHuIkhqrGFfKLMnwUpKdiIyWBCh5ZlbIgwgCgoAgkIcREM9cHh5ceTRBQBAQBPIZAsGQOZbvYJyc3e5QX+Hj/wJKE6Q4JZtlPps38riCgCAgCORaBITM5dqhk44LAoKAICAInIFAMGTOZLMkkdNJUEJ0/FxsTIzP7rAjOSkZUdHR55RZMguRSfcqoyAICAKCgCAgCGQXAiwazHpVmTl2794tGfEyA6BcKwgIAoKAIHBJEGAMXNWqVc/aFmsNM2YuxGbTZQlYb87rZXU52OLj4nzUXZLMna/OHFkj08LKIQhkBQIs9MnK9nIIAoKAIHA+BGjYWNw4M8eBAwekmHBmAJRr8wUCKSkp/mLj+eKB5SEFgWxAgEXvWXbjbAdtXloaE6CE+AkdiZzy0MWcPOGj9pJ15s7nmTtx4gSKFi2aDY8ot8wPCHCispaaeH/zw2jLMwoCmUPg6NGjuOKKKzLVyPHjxy+43lWmbigXCwK5EAEW7S5RokQu7Ll0WRDIPQgcO3bsnOV2jGeOBQnoxWO+Ex42JkGJjY318Q+pqS5ERp07m6WQudwzKXJjT4XM5cZRkz4LAtmDgJC57MFd7pr/EBAyl//GXJ748iMQDJlLS00FaxMwi6UqGE7JpVclQIn38RcpySmIKnvumDkhc5d/cPPTHYXM5afRlmcVBDKHgJC5zOEnVwsCwSIgZC5YpOQ8QeDiEQiKzKWlWh45H7weD5NZguXlrDpzPlU0XGSWFz8IcmXmERAyl3kMpQVBIL8gIGQuv4y0PGd2IyBkLrtHQO6fHxAIhsylOJ1g0kp64/hfCOPn7HZN5sjuXC73eROgiGcuP0yn7HtGIXPZh73cWRDIbQgImcttIyb9za0ICJnLrSMn/c5NCARD5nQ2S8Dr86laczxUAhRdNDwETpYmKFv2nMknhMzlpmmR+/oqZC73jZn0WBDILgSEzGUX8nLf/IaAkLn8NuLyvNmBQDBkzuVKU145ZrFkAhQSORU7FxcX52OdArK93CCzTEhIQOHChWG36ywucuQdBITM5Z2xlCcRBLIaASFzWY2wtC8IaASEzMlMEASyHoFgyFxqaoqSVjIJigqWg/bS2eLj43ysWeBMdl5UNsudO3dix44dGZ6ydevWWZbuuWfPnhg7duy/isXGxMRgw4YNuPbaazFr1izVH6a5b9asmSJ/cuR8BM5P5jhxbRkehLsS/B3nNQ/9M+d5+nlnngMqjdVp6dflfHSkh4KAIBCIQFaSuX379mHhwoUoVaoUWrRoob5OmzYNTZs2xaFDh9CmTRsZDEEg3yBwLjJnbG6W2FN6HbRBP8PyXzz0XvsJfBn2A/qmjEQpa71w8a3JlYLApUMgGDKXkuJU69vk5NMoUriY+mz4PXNc2aalpaFM5IWXJiCZ27JlC5YsWYKSJUuibt266NChg/KcFSlSBG63GyyEx/p0n3/+Ofr06eMnevHx8ShUqJAiXYmJiap4q/lqCNipU6eU17BMmTIKMUPmWF+I17P2Ce+1fft2PP/885gyZQr69u2Lfv36qd+vWLECXbt2Vf/M+ZcOemnpUiJwLjJ3ZMdiTJ3wPq4aMAnt64fCF5KM9T9PwTFbJMJLlUOrpg1x4I/fsSbNhqJh8Ti8xY7+9/fF4fXjsPFAMThcCXBX7Yd+zZOw+KcNSAhxIu1kPGq1uQkNagjZv5TjKG0JApcDgawic3v37sWbb76pbAiVIA0aNEBUVBTWrFmDevXq4e+//0aTJk2UbXM4HOB7i7aO9os2hnYnsB4rwxMKFiyIsLAwsPhysWLFLgc8cg9B4JIhcDYy50qZhk/fPYUKdUogBKeRmFAefQd1RERo5m994q/XMHtVdRQp5kCh6Cbo0rJS5hulF0PI3CXBURq59AgEQ+acyckIsYfAYXfA7XGrEgV0yKkEKNz6YDbLyOioi46Z++STT1QB1+uvvx4HDx7ETz/9hPvuuw/79+/H119/jejoaMyYMUMZxdGjRytjSZJGw/bOO+/g008/BY0zzw8NDcVbb70FErkXX3wRLpdLFdJ77bXXcMMNN6jzuWvK84YNG6YQDSRzQ4YMwYcffqjaZhtPP/20uubBBx/ESy+9hNKlS1/6UZAWM43Aucjc5mUzUMr1O3aUekeROefBKfhweSvc3qEAYAtHyZJFsHrWLBRt2xXVIk7h97EvoeF9L2DjO1+g9WOPIcKxF2932IA7Ft2AEnqvDyf2rsCGuCvQuVHZTPddGhAEBIHLi0BWkTmSNW48Pvvss37ixU3CsmXLom3btsqe0Yb8888/4GYmCR9tzObNmzFz5kxF8J577jlF6J555hklUaNnr1OnTli1ahVefvlldY4cgkBuQeBcZG7xny3RsUsF9SgbZrwPV/3b0ahCIqZ/+Dr+3BmBxr1H4Nau1bDjjyexcRuwZJsLzbuNwMBeteFL3Yvxb43FxlgvOlz3EHp3rQLzyfjr23JIbLYHzWsV0DD53Nix7huM/3I54orVwn0j70Xd8l5MnLMUpWPmYKl3IEa1S8FH42Yh/sRh7Esoj5feHYbVXWei95qHUcJ+GB8+uhXDP7gKk0O1Zy7s5HK8M+YHpKQ50Hf0U2ha/B88OCkB9Y7+hA37iuLGW+piwQ+LYCt5Ne59YSiiIo5i/JNvYltsEprc8Ahu7lQjtwyh9DMXIBAMmSNv0sozXTjczsLh9FzHM2YOPqSlXpxnzuBzPjJHw/jGG2/giSeeUJccOXJEeeG++OIL3H777Zg9e7byvnE3dNy4cahduzYo1zx8+LAieTSKX331Fe68804ldeG5I0eO9BvFs5E53uvRRx9V5JAks3z58orJypHzEDifzPLkkvuxpbgmc4eWPYRPl/XHTd3CcXj1FpS/rh+qh+/Ht6+Mwa7whrix7+1o2Ow4fui0GTfMvgFh9pMYV+wDdDr8CioX9MJnT8TCz79AtV6jUKm0LKxy3myQHgkC50Ygq8gcVSrceFywYAGqVKmCO+64A7/99tt/kjl652iHYmNj8fjjj2P48OFKhnny5Em1AcnNybvvvhsej0cZXnrmuLEphyCQmxAIlsztW/IrtqA5rohfioRm16NVNLBm4r0Ib/sx0tY/h7CGz6F+eTuWfzEYvmu/hu3n4SjS/zvUL+fF0q/uREinCbi6kltB40nehbk/z8eW3eHoe3c/lPNtxuez3Rg5uBUciMe06XNwU+8eeO/dybjxrmGoVDQEy+d8i+rX3IySactx1+tF8fF7JfBd3R/OSuZK+lLh84QhNW4Dvlocjrs7JWPI00fw6bvd4T01D9O+K4Tho67GkSWPYWXYGNzQwg6Pi4knPPh88lzcObB7bhpG6WsORyAYMpecnISwsAJwu11KBUIBsgo2io05qWLmyPYioy6dZ47xBfSEGc9cIJnjbiaJHSWSp0+fVsaOhpMSzS5duijSRoNHWcr06dPVruayZcsU8RsxYgQiIyOVB/CWW27xE7NzeebojXv77bdz+DBK9y6IzC19EEtDP0T/5h4c3fEL/jh+Naom/QZbnf6oV/xvfPfMdFz3+lCsGDEH3b+5E+GhR/FZucnove8hRNkTsHrGNKTUHoD2tSIEeEFAEMiFCGQVmTNQUNVhvHA0mrQ7DCEI9MzRhg0dOlR55bhRWadOHb9Nqlq1qpJjMm5bDkEgNyMQLJnbuWAqDpfsAtfW/2HF4YIoZLcBjgLocdMwODe+gRJNnkXF0nYcWXQHloU+geS7P0b7FWNRMcKLf37phk1lfkHfFhk3V1NP78C7z6/EgAejsXB7ZQzvrL1hE74dj1tv6YcPv1uJUUM6qt/F7/0Tr363ChWLlkevIYNRsdQejK+nyVxJ2yG8N3or7vigofLM9Um9HYkLfsKcjYeQlBQDZ9mBeOrGFIz4oBDGPV0TiaeWY+7UwrhxRAPErX0FC1yPokPkb5gx9yBik1OxN7EC3n9+QG4eVul7DkMgGDJHpSKTVpq8EJRcqtIEMYrM2TJdNDzQM8cYAZK1V155Bb/++quKqSOZGzNmDB555I29xCoAACAASURBVBEVSE5DOXjwYCVPIUH7LzJHA9mrVy+1q0liSDJH6SbbofeOO6YkgDwCydzAgQOVJ487rO+99x6uu+463HTTTZgzZ46SupAkypHzELgQMpd28g+8+6YL97/WDXv+mIikOr1xZMk3aDXwHpTxOfHnlwNQvvv3OLniHUS1fgRFT83Ha1Mq4bWnK2HJh++gTM/HUK+iELmcNwukR4JAcAhkFZmjl42L13LlyuGjjz5SoQEVK1ZUskpK+GnDunXrpn42ZI6xcvz9ww8/rK6jfdu2bRsWL16sSB49dbRj3Nzs2LHjOcMZgnt6OUsQuHwInJ/MlcPJXXMw7rNduP2Fe5G4eQpmxHbC/deVhteTAJ+tGNZOeRCn6j6Pa+u78OXgF9Hyo49RZN0o7Cz9Iq69KhRTnvocTZ97DNUjPIDNg5iDcShRvjQ8aUfx/iuLMOLJFvj05fW48+UbUcy3EdMmHsWAQa0ykLndv87D8aZt0TJSSzO99nj88vCLaPbsWBQ6vRRPvXICr/1fK0Xmert7YladSeixejTS9kzBhBV1MfrGtLOSuT/cD6DE/NtRbMgPuLLCHrzxyu945pnhl28Q5E55HoFgyBx5DVWWVHqwNAH5m0qAEhsT4+MvyfYyU5qARIlxBCYwfOLEicrYVa5cWQWHUz7JLJPr1q1TSUwYW8D7Mg6ByUlI+CiBbNSoEebPn6+MJGPiSPyYWIUePJK3L7/8UsXJUaJJbx2JG8+jhHLq1KnKmDLOjgcD0q+55hq0atVK3euDDz5QMhi2LUfOQ+B8ZO70P1NwKLwfapXXZSkO/z0Pv87fgTLV2qJ75wZwJezCT1PmIdleFNVbdkWbBqXgOn0QP0z5Ecm2auh7W3cUil2H/01Y5H/4Sg374cYOFXMeGNIjQUAQOCcCWUXm9uzZgwkTJqgEJ7RJN998s7IljOsm0SOxo51iqABtW/v27VU/N27cqGwcVS7du3dH/fr11abj0qVLlQ3iz4zHox2T0joyuXMTAmcjcx7XOnz94UKcCrEjKrIRuvRpj9LhXviQgm0Lp2HBxhOIKFEP/W7uir0Ln8TRxCtxIC4F9Vr3RcvaReHzpWLxjKnYm+DGldfciIbVimpYbG7sXzIRv6w9Ca+jNLr0uRE1yxZC0ol1mDljJU6HVULv3tehTGE3FqzajQ4ta6trti6ehPlrT8DjtSM01Y0bRj6MwqdX4qf5f6Fo8Qook1QRzQaVx5p71qPhx+1watt0/L7iJEqVaoCClaqjY+1kTFgQhiHXRSElZTf+WlMAjVqXR/L+X/G3uwvql9yAyT+uRUhoTURXrYxrr6mSm4ZR+prDEQiGzDGbJUsTkMTxH5OgKLklPXPcMfS4PZkic2dLCa9Zo8+/E2m+P/P8wJ/PPN/gf7a2zN/PbFu9E85IUR/4cw4f13zXvfORuXwHiDywICAInBWBrCJzvOHZS5z8uzv/LoOSbnf4TnvqqafUP8o0z7RJMryCQG5A4FLUmdsy90UlsyxfKmtyFngd8Zj90XfodMd9KOBIxerPbkb4ddNQv2LW3C83jJv0MXchEAyZczqT4XCEwsOYOUeovyyXLTY2RsfMMZtl1IWXJshdUElvczICQuZy8uhI3wSBnIVAVpK5S/WkLNnDJF69e/dW3j05BIHciMClIHMn9i5FwahWKBKesVbspcTjxL51WP/XcXg8DpSvezUaVCl0yerTXcp+SluCwH8hEAyZo2fObnfA6/Vo75w1w1UCFGZCcbvcF1VnToZEELhUCAiZu1RISjuCQN5HIDeQubw/CvKE+QGBS0Hm8gNO8oyCQGYQCIrMOZ2wO+xwpaUpD50thAlQvLDFxcZSAymeucyMgFx7SRAQMndJYJRGBIF8gYCQuXwxzPKQOQABIXM5YBCkC3kegWDIXGpqivLG0SvnVSFsLJVhJ5mL8fEXrjRXpkoT5HmU5QGzHAEhc1kOsdxAEMgzCAiZyzNDKQ+SwxEQMpfDB0i6lycQCIrMpaSohCdM6mgLsbF2OLzaMxfjc6uCpj5ViPtcCUJYcqBoUSvbUJ6ATh4iJyEgZC4njYb0RRDI2QgImcvZ4yO9yzsICJnLO2MpT5JzEQiWzIWEhMAfDKoqhtusOnOwqXTKmSlNkHPhkZ7lFgSEzOWWkZJ+CgLZj4CQuewfA+lB/kBAyFz+GGd5yuxFICgyl5oCkjnlmbOFqO89Hjds8fHx5HUqZq5M5Lk9c7t375Zip9k71nn67oElKfL0g8rDCQKCQKYRoDGrVq1aptoRm5Yp+OTifIKA2OZ8MtDymNmKwPlsGh0edLyZODmflzUdFYWDKk3AX6Slnb9oOAumsoC3HIJAViBw6tQpVYRXagFmBbrSpiCQtxDYv38/KlWqlKmHiomJQalSpTLVhlwsCOR1BBhiwzAcOQQBQSDrEDh48CAqVKhw1hsYMhdCNmdV+PDXRCWZc9gdSE5OPm8CFCFzWTeI0jIgZE5mgSAgCASLgJC5YJGS8wSBzCEgZC5z+MnVgkAwCARL5sjllEOOnM4WouvNxcXF+ai39Lg9560zJ2QumOGQcy4WASFzF4ucXCcI5D8EhMzlvzGXJ84eBITMZQ/uctf8hUAwZM7pTAYdcG6PW2W1DLGxzpyPMXNxvrS0NPiYzTIy8pwSNyFz+WtiXe6nFTJ3uRGX+wkCuRcBIXO5d+yk57kLASFzuWu8pLe5E4FgyJyOmWOlOe2cU//vA2zxcXGq6lyK0ykyy9w5/nmm10Lm8sxQyoMIAlmOgJC5LIdYbiAIKASEzMlEEASyHoGgyBzrzDkc8Pm8qkMkdh4P68zFxfqY2tKZLGQu64dK7nAuBITMyfwQBASBYBEQMhcsUnKeIJA5BITMZQ4/uVoQCAaBoMicMwUhDhYN9+gSBR6PIne22JgYH1NbulxuRIrMMhi85ZwsQkDIXBYBK80KAnkQASFzeXBQ5ZFyJAJC5nLksEin8hgCwZA5t9sNVZKAcXIhjJezPHTMZsmUKKkpKectGn62mDk2vnPnTgVrVFTUecsXnD59GqzvU79+fcUseRw6dAjFihVD4cKFVTE8PlR0dDTCwsLy2HDJ45wNASFzMjcEAUEgWASyiswdOHBA2TFje1icvGDBgihevHiGrv3+++/KXrVs2fKcXXa5XNi3b1+GcwoVKoSyZcue87odO3aoNNW8T+3atVGzZk3/+exjgQIF1AasHIJAViMgZC6rEZb2BQEo3nO+0gSJpxIQVqCABZcNoDuOxO7UqQRfQkIc4AtB+QoVLjgBConcE088gSNHjsDj8eDqq6/GAw88oG4UWGjS1ELg77ds2YKPPvpI/QsNDVXnPv7448o4vfjii2BClpEjR+KVV15BuXLlVDs8TP0xKWCZN6f92cmcDzuWfILHXpqGOm3ux5hnbkCIVWMjbyIhTyUICALnQyCryNwHH3yAFi1aqH88Ro8ejYcfflhtLgbanrfeekttXN5+++3/snWBtTK5EB4wYIA6h/aSNq9du3Z47rnn/I8YaNvML2kLR4wYgQ8//BDXX3892rZt67eD//d//4caNWqgffv2GWzj+TCTvwsCF4PAuchc7P6f8Wr7U3h+960oCsCVsBYvPfg4NhxuiDGfv4wGlcL9tzx94Gc89NDHiA3vgNfHPo4apfRmPuDBntVf47mXJyLR0QjPv/8GGlW0Y/eaL/HQMxNRofmdePmFASgZApw+vgKPV1mD55LuQxSAvfMG47Yxh9WaoE2Fp/HsN9fC4b+jFwe3TMT07TUwql8LuLAZj7W+B5vCuO70orSrG/73+xMoba2NF0x9Hm/93xKUqHQtXvnoSUSeXoe3XnsFy9a70LH/43jkrjYItevGfb4ULP/uGbz+1TZ0HPoS7h3cFCFph/DN88MxbV007nj1ffRuXtyUA7sY2OWafIZAMGQuJcWppJWhYQWU1JLJT0LsITpmzm53qAQopcuUuWAyR2/drbfeis8//1wRLxIxh8OBefPmYfHixWrnkAbp119/RUJCArijSKO0bds23HXXXRnIHP8+dOhQNG7c2E/muIM5fvx4HD9+HK1bt0aXLl3w1VdfoUGDBmjevHk+G+q8/bhnI3Nu1yZMemMPbn6qN46s+g7fO3vikQ40G3IIAoJAfkUgq8jc2rVr8eOPP+LVV19FfHw8Xn75Zbz++uv45ptvsGfPHlU8+e677wZJH8lcjx498PPPP6Nv376YOnUqDh8+rDx7tG+ByhKqT7jx+cknnyiP3uzZs7Fs2TJlL2kjSfTmz5+PkydPKiLJ5+vYsaO6D8+hiqVixYoYNmwY5s6dq2wr35k8j7+TQxDIKgTORubc3o344cdNODHaiyG7h6KINwET7x+PZmPuQ/VCJzBp6iIMuqW/pmuphzF27Hrc+Uh3FPLsxfffLcWA4YOsLrtw5EAiylQsCaStx4/vHEK/J9vihwlzccOtNyJx13eY8kMzDH8UmDlhBfaOTMStySRzPmyZ+h5i2jyMdv/h6D608VcsXH4KyZXL4o5u7TLAc3zTREza0Qn39k7CvO+2of3gbkiNS0CxMiWRsGMKnpjVEu8Pj4AzrDSKh9uw8Pv/Q5Uut8G+/XfsKNwVDXyvY9Lm4bj3lrLYOH080OhGYMNsJLbog7ZRTvzxybOo2P9t1CyTTi2zanyk3byBQDBkTpUmcHAzwio0B5/aMFDZLClrTEtNQ2R01AWTOXrjnn/+ecTExCgDRykIDQwN4YMPPoivv/4a9erVw65du5SRe+yxxxSh+/LLL5VRo3yFBz1zPP/NN99U7XEnlEb0008/Ra1atdC9e3c8/fTT6t+aNWsUmatatWreGEF5CoXA2cic6+CnGDuvCx4dVhXeuIUY/Fw4xn/YAiLAlYkjCORfBLKKzJHAkRy9++67WLhwoarlM2jQILUBWbp0aUXI7rjjDixfvlz9bdWqVcp+0c5t374dpUqVwqhRo/DUU0+hadOm/gE6k8xt2rQJJUqUwIoVK9RGJzcnaffokatbt64ikPT60VYyBOGee+5Rv7vvvvsU2axSpYoidCkpKcrTJ4cgkFUInMsz58F+jK+6AP12D0Vh5y48/Po+vPFiR9DZNWHcBPQebnnsEvfg7e8P4bHhrWH3OfH91InoP+D2M7rsRfyxH/HHDw3Q455TmPWmF31Gt4AbOzGh3RL0/2MYwu0n8GWR79Er8R5EwYut08fg3Zn7EGIvhh633I2eHapnUO6kxG7Bj2uPYmDnTgH38uGHD79Hu1H9UdJ3GIt/+gste18LhyseB4/GYfPcGXC1vh996tiQHH8QR4/tx8IFmzBg2F2I/3sZDhdrhdAVb+FYk9HoWh04svVXLIxtiEJHf0OHfsNRxAYcWvsqdthHokPDklk1LNJuHkMgGDJnYuZC7HawRjg3+SheVEXDyfBSU1IvujQBYwJoxP744w8FLY0SiRh3LZOSktCwYUO1s3jFFVdg8ODBiox9/PHH/yJzNFSUjxw7dkyRv2eeeQaPPPKIOq98+fJ4++23ldeOu5Vy5D0EzkXm3p/fDY8MrazJ3DMFMf7jlkLm8t4UkCcSBIJGIKvIHOWQJHJUhcycORPvvPMOKleurOwPwwm4GUmSxZi2OXPmKJs0ZswYJCcnq3Pi4uLwzz//KNvVqVP6AjKQzIWHhyvFycqVKxEREaFULV27dlWbn7y32eA0ZI4ySxI2tk+FCgkkyVzPnj2DxktOFAQuFoELInNvHsCbz7dX9nnCuG/Qa/gQFOONfWlYN+cbzFl5CMUqtECI7wDuHnFHhi7FHVyNHxfF48YbOyOi4Gr8+pYPNzzW3CJzf+KmP25HRAYyl365z+vEzMkfoP0Nj6FohJFvAv9F5lyp8zFzchH0HZpR3eVKOoRNfx2CK3EHFu9ogYfuqoHThzfhn4MeHNu+CTVuuAU1i/LJfNgw+R0cb/4oulQlmZuFP2Iaosjxueh44zAUNmQuZCQ6NBIyd7HzLr9dFwyZY34T8imWlKOtYjIUJkJRZM5mgypNEBUdfcGeORI5p9OpDBK9c++9956SXf7000946KGH/GMxduxYZRAHDhx4VjL3xhtvgMlR6OHjQ9Gw0RN37733KtnJSy+9pDx0lSpVUjIV/pMj7yBwVpll2npMfPEQbnmlB05umIhPdnbGS/3L5J0HlycRBASBC0Ygq8gcO0IyRqUISdfkyZNVyMD69euVV4ySSEoqSeaoatm6dauyWQw5oPqEoQKMkeO5ZyNzJIVsh3aSxIxeOpK5CRMmgLF4wZI5hizQM0dZpxyCQFYhECyZK+KNx7dDv8PVn96DauHx+GbCLAwZcguOnUxAdBlDarxIPLkGi/48jR592uPYyThElSmBmH1rsPjP/eg84EYUCrPBi3j88O089BncD8mHfsDX716Bke80gx2Bnjkf0tI8CAtzwOc9hZ++HYdON92PIuFnJ3M+JOP3J/ojetQMNCgfAh+cOH4gAaUrlAZcdtjDbEg5tRQvtj+M0StvQLHQULC19d9NwMkWfdC6tBPJoWXg2fkiJu8ciftuisTm6d/idN2eKLhuLpxd+uKakqlYMu5RlOz6HupVMMkqsmp0pN28gkAwZM7lSqOoUsXLMdba52U9Ah9s8fH0zDGbZSrKRF54zBwzfXEHkrFyrEx+//33q5g47iDSA8eD8hAarGDIHM9nZkzKVMaNG6ekd88++6xqh9JKBqOT4DHRSr9+/fLKGMpznENmyUDlv5aNw1sfzUPpuj3x/OjBKCQaS5kzgkC+RiAryRx3PEnm6PkiIaM3jraHB23dkCFDFJmj+qRXr17KRvF377//vpJekmDR7p2NzDE8gV43GmPKMqtVq3ZRZI792rBhg1K0yCEIZBUCwZK5ovAhOWEN3n/2HWyPL48Ro59EqxoOvP3xNIx6+DZs//YpfLU6CbWaD8KgPi1QrIAL7384Drff2QevPHAH/oophIhQILpWZ7z/0gjsXv0NXn7/VxQv0xn3v3IbqhSywxtI5nxuLJv+Hj6dvBr26DoYNnQk2jSmUyIdiTM9c3F7f8SYqU3w+ugrwFwmbu8GfHr3HAz66DZ8//QzWOX2oYSjAW596C4U2fUd3ho/HylpRdGkzS24bVhb7J39ARZH3IO727ux6IeX8dUPB9GgzRDcc/e1cLgPYvKY0Zi3qxjaDnwUt11XHY50XplVwyPt5hEEgiFzjJljEi1uJIbYKLHMQOYAZ5ITUWUv3DNHDEm4KDEJTN9MXSc9dTy4a8g4BAaD04NH0kf5JeMFTBYv/t2kfmYnKVVhnADdiYmJieoejA/gQ/CBGbtg4u3yyDjm+8eQ0gT5fgoIAIJA0AhkJZljJxjHVrRoUb376fOpn2m7qAjh76hKoX2iHNPYN5I42j7+jrEM9OyZg79nG7R7/BttIG0bfyZBpD2jMoU/82CbtJe0rcz0zLb4jqQd5b3ZBr/SXpJUyiEIZBUCUpogq5CVdgWBdASCIXOpqSlqw5Bxcm7LS+cIdehslsYzFxkVecEySxkIQeBSISBk7lIhKe0IAnkfgawmc3kfQXlCQSA4BITMBYeTnCUIZAaBYMic9syFKe8zCR039ViqwJaQEK/KuLE0QWTUhWezzEzH5VpBIBABIXMyHwQBQSBYBITMBYuUnCcIZA4BIXOZw0+uFgSCQSAYMudKS1MJT3w+rz9mTiVAIZmjZ86ZnCxkLhi05ZwsQ0DIXJZBKw0LAnkOASFzeW5I5YFyKAJC5nLowEi38hQCwZC5tLRUVWJOyf8BJblUnrn4eJI5XZqgTKTILPPUzMhlDyNkLpcNmHRXEMhGBITMZSP4cut8hYCQuXw13PKw2YRAcGQuTUksbbYQf1gc46atmDnAleZC6TIXns0ym55ZbpsHERAylwcHVR5JEMgiBITMZRGw0qwgcAYCQuZkSggCWY9AMGSOIXF2h0MROZYn0EXDfbCdPHnCx2A6Z1IyIqMlZi7rh0vucDYEhMzJ3BAEBIFgERAyFyxScp4gkDkEhMxlDj+5WhAIBoFgyByLhofY6ZUL0clPvF5VxF7VmWPROWeKE9HRZc+ZzZI15ZgqWQ5BICsQYFpvpuA25Sqy4h7SpiAgCOQNBFikm7VLM3OweDfLCMghCAgCZ0eAJTSKFCkiEAkCgkAWIsCSbFdcccVZ78ByNro0gUMlQGG+E6a0JKmzxcXG+kJY5NSZct6i4cePH1d1d+QQBLICAU5UbhYImcsKdKVNQSBvIXDs2LFzGr5gnpZtsJ6pHIKAIHB2BALrAAtOgoAgkDUIkGNVqlTpnGSOCVBs/C/EpsickljabLCdOnXK53a7VMzc+RKg0NUuZC5rBlFahSqiK2ROZoIgIAgEgwCVIufaxQymDRpPIXPBICXn5GcE6DEwxezzMw7y7IJAViLAzcXzkTkmq3SEMoOlV5UocLtcOobOyCwpcYuKjj6nV0TIXFYOo7QtZE7mgCAgCASLgJC5YJGS8wSBzCEgZC5z+MnVgkAwCARD5uiZCwmxq1g5VTjc69M151iagN+kpaaJZy4YtOWcLENAyFyWQSsNCwJ5DgEhc3luSOWBcigCQuZy6MBIt/IUAsGQOVM0PCSE2SytuDmTAIVZUYIpGi6euTw1b3LcwwiZy3FDIh0SBHIsAkLmcuzQSMfyGAJC5vLYgMrj5EgELoTMeTxuhLDWXEiIehZbTMxJn8MRKmQuRw5t/uqUkLn8Nd7ytIJAZhAQMpcZ9ORaQSB4BITMBY+VnCkIXCwCwZA5liawO+zwMGaOiU9MAXHGzDEjCgvRRUadu86ceOYudojkumAQEDIXDEpyjiAgCBABIXMyDwSBy4OAkLnLg7PcJX8jEAyZc7nSWI0AITYbfPCxxJyqUGCLj4vzsUZB0ukkRJWVBCj5eypl79MLmcte/OXugkBuQiA7yNyhQ4dQunRpVQ8ztx+ssVe4cGGpH5bbB/Iy9F/I3GUAWW6R7xEIhswxAYrD4YCLWSztOhEKE6KobJb8weVyo0yZMheVzfKtt97CqVOn1ECUK1cOI0eO/Neg/PPPP4iOjlbGIzPHH3/8AVZJHzJkiGpm3rx5qFWr1jnTeWbmfnLt5UPgXGRu44Kx2HSwFByhxVC7eTtcVbUYQmxenPh7Beav3gVbwTJo3vZaVCqxEz9PXIMkmw1hJyuh68PtURxubFu1ApUat0Jhuw1udwzm/vQzYpyhKFi4IXr3aYCwgMeMP7IecxdsRbGKLdC+TQ1w2XZwxyIsWLkfNRp3Rst60UhN2ItFi5bj+Ck76jfriKtqlYY39QgWzF6AGE8k2nXrguhCXnhcp7Bu0VwcPhSJVre1QynPYcydMBcnQkIQUaw8unfrgDBbHFbOW4gjKQ5UrN0RTesWhst5AovmzsUpT3l0uqE9imlZtByCgCBgIZCVZG7Xrl2YNm2alTHMhl69eqFu3bp44oknMHz4cNSsWfO847B3795MFzU/101YX2js2LFg8XRz1KhRw28bz3bta6+9huuvvx4zZ85Es2bN0LVrV/+p/B03d7t3737e55MT8g8C5yJzaYn/YPGEFLS+p76ylTwO7ViKZevjULtmczRoFOkHyp20E3Nmr0Kyowo6X3cNihegW4GHDwlHN2HBos1Is5dF+27XIrIwkHB8E+b8vglFKzRFh7a1Vftu5xH88dFhtB7dBBE+IGHvz5ixWK8/KxVpgzY3VEaguUyK3YbtJ0qiSa1oeO0n8PuXs3DMblfnF0Z1dB3YChF23Y99f/2JZWv3Ibx4NXS87hqEpx7B8qWLceCIB1Xrt0GLRuWhynupfhzHiqWLsO+wB1fUuQZXN60ImzsOq35fiMNOu9+WW6fnn8kiT3rRCARH5tL80kp+bii1VJktWTScAXTUYV5snbmbb74Zzz//POrUqaMegg3v2bMHLHdQpUoVZRzuvPNODBo0CA0bNoTT6fQbOZK8qlWrYt++faqGHR+mdu3a2L17N9LS0tT14eHhfnC+/fZbfPPNN3jhhRfQqlUrjBs3Tn0loTt9+jRoQKOiohQxZaFL9qFs2bIXDa5cePkQOBeZW/DDcFzd+ysUsJ3Erx89BFfD13B9oxS8O34DHry/H8I8R5GYWAYRYT9iyZKW6NC5gjYRtlSs/3Y0xq2tiWfeGIno0BA4nTuwcpUH7dvp+Rp4+DxOjPtqJgbe0Q+HZj+DpY4nMajTHkweexiDH+yG3176HOUfvwtldqwHqjVCVOFETP70XfQd9gyWfjsF5foPQk3bKnw8YgeGfXszNv3yCYo3uwt1y2rj4U1egw/GhmPUU/WgfwP89csk7Kw7FD1qnMCslweh/t2/IGblGyjZ9CFEeVbj8Q/CMXZMEziUP10OQUAQIAJZReb4HqK9uu+++3D11Vdj69ateO655/DZZ5/h7bffVmSOtelYE7NIkSLKZoWFhWWow8XF7xtvvKFsnqnPVaFCBWWjEhMT1aYmwxZoG1NTmWo6RHn8uFFJokgPIH9PcsZdWNqyAwcOoFSpUsqe0YCbg2SOG6hTpkxRv3K73di+fbu6rnr16vB4PMq+so/8G9stX748PvroI0VQeQ/aS9pN3p/XsX/sJzdn5RAEzkbmfCFJGPvxC/C83wh3/T0IRXw+nN7zCb5f1AG3Da2tFp3m8PniMf6RGbh2zG0olzYbk78ojEEPX6PtNJKwauFBXNWhNhyJMzHphaK49e02mDBuIm68fSCOznsZ810PYsT1oZj01VPYcX8t3Js4EmV8Puz6fQz2VXseHau4/jVQKfErMGboNJS+ZxDu79oow9/dsYvx6vtF8PSLDeBxuhEaEYK9m3ajcv1aOLr+M7y3sSee7nAcsYWuQtUyNsz6+g00vPERRBf0wGMrAOfhLThRsC6qR4bg929fRbXrHkPKih+ws/YQ9Kh5ErNeGoj6I39FlZJit+UTFBwCwZA5vr/pkdP6tW6gOAAAIABJREFUSn0wiaUtISHBxx2+zJK5+++/H9WqVVPyExqPn3/+GQULFsSyZcvw6KOPKuNIb1rz5s3x448/qh1OHqNGjcK7776Lhx9+WBkq/r1x48aYPXu2MiorVqzABx98YHUeIJlj+xs3bsSLL76I77//XpG55ORk9beWLVuqv912223Yv3+/Mkg33HBDcEjKWdmKQDBkrqDDB7f3BD7/ZjHuuKkpPvv0D/QcdisqldTUyOWclpHMeZOxa68LMbv+ROX23REVGoJTCYvw0bOLUbRGEdS7ZgA6NI72P3eKewvmT0xB9yFN4bZtxKShR3DdQ6sxL24kbmlfGrGbP8S4PUPwaK9ieuGUfBDfT/od/W4bium/fI/+vfur36+e/TCiWg7Hkv9tREglF9zeKPS87XpEHJ2J257bgBbVi6Jak+vRtX11HF3+C6YfrY5BHb2Y+fE8XDd6ONZ9Nhat7nwORcJPYfbQN1D3kzGoXJBpaOUQBAQBIpBVZI5euS+++AKvvvqqIlk8nnrqKfTu3RvTp09XZG7VqlW48sor1T/aM5KfFo2L4bsJC1G8VHtEVkrFpAnjMWDAAEXgTp48qWzgmjVr8Ndff6F+/fqq/bZt2+Kqq67C5MmTFakqWbIkFi9ejBYtWqhNT25GPvbYY/j000+V+mT+/Pl48sknERmZ7u04k8xt2rQJGzZsUGoZkkLa2Ntvvx0dO3ZEkyZNlD195JFHsGjRIsTExOCaa67B3LlzMXr0aPWVz9yoUSNlP2+66SaZbIIAzkbmvL7DOBabhHnXrEafvwehsC8B056YgYguBXF821Fc1WUwGtcsrm1l4h68O+skRt/cTP38yy9foUePYf9C121bi1kfuND9kRL47cMY9LirFTy2LZhw0x70n9wSMQeT8HvjeegRcyfK+DzY8N3LmHqgBKIiiqBjjwFoUDXC3+apI/tw2peMJTtOon/7Nhnu9efESSjWfSDqF/kbU99dhd4P3ooIh14g71g4Ab+m9MWD3Qqpn32ek/hl8nS06jMccaun4a9it6BnQ22PfZ4Y/DZlChp1vxOeLb/hx6PVMKijDzM/movrHn0Qkem+CJlJgsA5EQiGzLE0gdvjVu2EOkLJ5BSx0zJLD2WWrkx55mgAuPNHMjV06FBFqGgUuVv45ZdfYvDgwfjf//6njNDHH3/8LzJ377334sMPP1RkkMTMXD9p0iSMHz9e7VryIGGj0aMHjkaSRLR169aYNWuWMoD8fuXKlWo3lUZXjtyDQLBkzudJwUdf/YpRI/rCGf8Ppn72FeKKX42bbumKMqE/45FhvyCtWAEUrXYz3hrdQQGwet5MVLLInEHE5z2Nma+8hKgRY3BFyj4kpRRAiRpHse7bQug0rA7coTsx6bqV6PD4JmwOfwnXNS6I0zsn4vl5bfHOPRUw/4tO+GFpC3Qbfiuub10bi6b+gGItmiDKHo8Zn3yMHvcPwNTXDmPUO0OQvON7vLm0LV67I4qxqupYOe1TFGg1FHVKJGDBV09ixtZquHnECLS8Mhobf38WoWWHo3jEQXw8cA7uWTQGVcKFzOWe2Sw9zWoEsorMrV+/Xm1GUv1hjv/7v/9TyhPambORuejURdhTbCAqpB5B/Ws74bknH1feORIk2qszyRzJ02+//aZs70MPPYSnn34a9N7RftILSE8cSRcJJG3p33//jT///BP9+/dX8khznEnm6MUjmaPqhZui7AOVM/TE0UvYp08ftXlKMmdklvyZtpOY0pbffffdWT180n4uQuBcMkuP4yC+q/6nJnOeY/jg1g/Q6s2X0LSiB999MRG3DB+qVCg+dxzGvTkPzQe1QHH7EfwwaS0efOzeDCi4XCcx/+P/oezA51C34jr88Y4DXe+7Ep7QXfi27ULcOHcEIsJOYHyJ6RaZS/dO+NyHMXnc/6HXbS+gUEDcRErcVszYGJuBzHlxHD9PXYo+/ftkuP+pvTPw9FszEV2xLfoM7Yc6ZcOx+den8MmPqWh7/WD06tUQhRzp7sbt857G+1OcuKbbQPTu1RhhnuNY+PVT+HlzFdx8xx3KlocZCU4uGm/pavYgEAyZ0zFzoYr7kMSpL/TOxcUxmyWUZ+5is1lSZklPG6WOdP/RaNAoUcrxzjvvKMMUSOao2R8zZozqgPHMkczRYPKglIXSS0o/GI9HKeWZZI5STMpgQkND1Y4ijSyJJHcZ161bp4yZkLnsmZAXe9dgyVyabze+/W4Lhg/uZd3Ki4QD32LGN/Vx88O7M3jmTF/+i8zxb3sXjsC6Qu+iacR+nEouiPKNQ7B42iH0GtAGbs8KTBiZgn6jN2D6X/0xpGc5HFv9Ar6Pfxz3dTbbbT4s+eJrlLp1KGrgFPbuOgxboULYOWs8Gg/pjPmvhaL/q01hi1+CYS+E44uxTRBqdWr/mt/wd0QrhO7/FVVa9UfFQinYMmssUus8gIZXuLF393GEhCdi5qO7cNvU/ihuE7nGxc4tuS7vIZBVZI4kisSK9ojqEkoTqTzhv6+//tpP5ipXrqwIkPHMtWtTH4tnfo0Nh67CqFE98NzTo/1kjjaJNjLQM0e7xZhvet8CyRzt2nvvvacIIMncAw88oDxy9JLRzjHG7Vxk7uWXX0a7du2UZ4/PQDJHFQvtMuWhQuby3mchq58oaDLnPYmvBixBz+9vUBLIid9MRs+htyj5JQ9X8lHs3RcHe+Ei2LZyJXr0u9Hfda89Hou+nooKnQejRnQEPKEHMWvcNvS6tQs8ntUYNzQeQ77tjFD7yf8kc2xo/i8foWmHkShWKJ1B/ReZ27uwPw4X+xqtGqV78QIxTEtajdfa7sfD6/r5+7552hQca9QbnaoV/Bfc22d/j/0VuqHA4Vm4omV/VCpMW/4eUmo/gOY1M5cnIqvHVtrPOQgER+Z0zJzd7oDX69GpLPn/zGZpYub+n73zgI+q2ML4d7ekkBBASAEUkC5dioXeixTpqAiIoNhR7L0hIhZQsSIqCogIUlQQBVSKD0FBpElXOiGVlO173++buxsCQrIEEpbsue/5I9ncMvOfyT355pw5p1wBE6CcumeOYZOMv+cxc+ZMZQD9YSKtWrVSHriOHTuqPQMMCaGxOVXMXXbZZSq2n565zz///D9ijl44et8YcjJhwgQVLjJ79mz06NFDrV4yvIUrlAxvkTDL4JmsebUkLzH33dTuiKj2GMLhwt5NS9Co+9OoWcGOLX9uQZbLBEfSr9ATRqJto5/yFXOOtM1YtzkduteBHT8ko9uzg1DB6guZ8Lrw/YKvERlXHlnbV0NrfA+6Ns3Ekg+WI7pmJexbewDX3HMjSuzahH+PH4cHZhzauwddB94ILXUPtu9PRHbKDqShJ3p0isHPX78Kc7k2cCZvh63qMLRP2I6Ne5JBL3nSgR1o3n0ojv72HfaHl0dshIa0XT+jRqcHEGs6gJ07DuN40iE4a1+PTtUtF8cgSiuFQBERKCwxxzB+LiLSY8awRNoZhus/9dRTau8cFwlpdCmsOnXqpBKlUCBVNv+GxJKtsOvXnzHwzmcxfuwz6Ny5M6KiotQC5ciRI7Fq1Sq1UFm3bl21CBmomFu6dKkSaBSOt912W75ijvZxx44d+Omnnwok5ihSue+uf//+RTSa8phgJhComCupe7F35Qv4X0p7VIl341iShp5dmmLmwlW4sX8XpO/ZgN3JDtiOrUPkpbeiaZ0wzF74A/r2aosFE59GYuW+qJ8ARMaUR9OG1bH0m1mwXFIR2TvXwFVvFK5vGgPvSWLOjb3b/sLhYxnQwzNxaBvQe8h1sObyhp0q5hyZ6zG+yz48sKoPYjQdHn035k36Dd0e6I5/VmxBRgkTnCm78NfRFhjUOgu7DqcBHiuSdu9Cvb6DoP+1ENui+6N5mc34+2AK4LUiZe8O1Ow2CLb1i7E/LAGxkSak7/oZ1Ts9gMvLie0O5rkdTG0LRMzRLum6UWOOWSxzioenpaWpPXNOhxOxcQXLZsmQSBoobgbnwfDHTZs2qVVAPpheNCZF4V4Beuy4F27nzp3q5/ya19Jg1q9fX11Pw8nrGRLCVUtu0vanguYGbT6H1/KgwaEHkAaT+wMY508hyP/4NZ/LJCpyBD+BvMRc1vHDyHZYoJksiIyKQYkIM+B143h6GpxuwBoWhZhSkdB0G5yOMITz57kOJwsthkfArAFejw1paVnw6iZExZRC5ClxEB5XFtLSbTBbohBTOlJlxnLaM5CeYUdEiVIoGRUGZ3YGMmwO6DChhGqPBW5HJjKyHeq6kiUj1HqJx21DWno2zOYIlCodBd2djfT0bLh1TV0XFWmF7nXheBqFoYawsJKIirbC48xCRgbbHIWY6P+uBAb/aEoLhUDhEigsMcdWU9DR1tCG0L7QnjAKhDaMe9fosWPYY3p6OipXrmwkQCkZgWO752CneSha1jLhWGKiOod7wLnYSI8fFzmZ0It77GgDmzZtqp5FO0Y7yJ9t3bpV2UxuN6Ag4768zZs35yQuoa3zJ1VhW5kojNcwuRiPRN9zaWu5oMltCUwoxjBR9oFhpOwD28Q9eox64fNpU2lv/QlQDh06pESnHEIg79IEHmQfcSAyoYTPR+BBRno6nC4N0aVKI9yiIyPThuiSUXBlpSLToSMsoiSiSljBSlmZmVkoERWJ42mpcLkND57ZGolLSkfD48pGWnoWTJYolCpdwpel0ousQzZEVohS3ztsx5GR6YBmDkPJmBiE5QqD5L1oX+0uLyJ95US8bhsynOEoVcKf89KFzFQ7SpSJQnZqKhxgDa9wxJSKhu7MxPFMO3TdhPDIaERHhcFlz4QD0Yg0ZSE9w5bzsyjGdnpdyEg7Djc0WMNKIjqafZRDCARGIBAx52TCLLNZiTm32wUNmvE9wyz5ocPuKLCYC6yZcpYQyJuA1JmTGSIEhECgBApTzAXahtzn6Z4MfLNgHkpV6IZW18SelB69IPeTa4RAsBCQOnPBMhLSjuJMIBAxZ7fZlHgzmXwlCTSTKiCuShOworjb7UHCKSmPT4XGsEiWD5BDCBQGARFzhUFV7ikEiieBYBNzxZOy9EoI4IzZLIWNEBAC549AIGKO0Y7cM8eoQx70zHkZdpmSkqw8c7Zsm4i58zcmcqcCEBAxVwBocokQCFECIuZCdOCl20VOQDxzRY5cHhiCBAIRc6ouKQuF616jTqndjoiISKM0AWP2uWcuPiHhpGKk4pkLwdl0AbssYu4CwpdHC4GLjICIuYtswKS5Fy0BEXMX7dBJwy8iAoGIOdaZo5AzyhN4kZ6ehpiYUtwzl6KzenhWZgbKV6goYu4iGvji1lQRc8VtRKU/QqDwCIiYKzy2cmchkJuAiDmZD0Kg8AkEIubsdpsqAcdqH4yq9HrcsFitDLOkmIMvm2WciLnCHy95whkIiJiTqSEEhECgBETMBUpKzhMC50ZAxNy58ZOrhUAgBAIRc0xWaTKboHPPnKbBYqGw06ElJyfprFXAdJexcSLmAgEu5xQOARFzhcNV7ioEiiMBEXPFcVSlT8FIQMRcMI6KtKm4EQhEzDHMkvUuuF+OIk736v7SBCmqsAfVXlx8fJ6eOdbdYX0dOYRAYRBgvSTWQaLrWA4hIASEQF4EWI/0XGuIik2TOSYE8idgs9lUDUQ5hIAQKDwCrNFdpUqVMz6ADg/+ncyyBP4wS57MwuGqNAEVHn9Z8xNzKSkpqsioHEKgMAgcP35cFYQXMVcYdOWeQqB4EWBBbxa/PpeDhbPLli17LreQa4VAsSfAslSxsbHFvp/SQSFwIQlwcfHSSy/NU8x53B7lmaOAs1gs8Hi88Ho9zGaZpjP20uFwIi4+7zBLEXMXcpiL/7NFzBX/MZYeCoHzRUDE3PkiKfcRAnkTEDEnM0QIFD6BQMRcdnYWwsMjlIAD4yo1DbpfzLGJDLOMjYvN0ysiYq7wBzOUnyBiLpRHX/ouBM6OgIi5s+MlZwuBghIQMVdQcnKdEAicQCBizu12q4LhDLWkmNMNRWd45vgtPXN0o+cV4iZiLvBBkTPPnoCIubNnJlcIgVAlIGIuVEde+l3UBETMFTVxeV4oEghEzLE0AZNWMrWESTOBdcKZ3dJXZ07zeeYkzDIUJ1Cw9FnEXLCMhLRDCAQ/ARFzwT9G0sLiQUDEXPEYR+lFcBMIRMw5HA4l5HiwRjgzoZjMZkPMMb2lLduG8hUqiGcuuMe6WLdOxFyxHl7pnBA4rwREzJ1XnHIzIXBGAiLmZHIIgcInEJCYs9uVJ86rPHIWI7OlV2fR8GSd6o7pLotjmGV2drZKd8//5AhuAiLmgnt8pHVCIJgIXAgxx9TRTNFuNpuDCYW0RQgUKoGLW8x5cGjDrzBVbYWEUoWKSW4uBM6JQCBijmGWtD/UbR63G2aLBdwqpzxzjLl0Od2IT8i7ztyZ9swtX74cZcqUwZVXXqk64nK58OuvvyIhIQG1atXC6tWr1b9//vknOnbsWODOUnBOmTIFQ4cOVSns/QfLKvz99985z8/9gEmTJqFJkyZo1apVgZ8rFxYNARFzRcNZniIEigOBwhZzv//+O9auXYumTZviqquuUsgeffRRjBgxAjVr1iwOCKUPQiAgAhe3mAM8TgdgCYfZFFB35SQhcEEIBCLmbDY6qMJ8Qs6cI+i0lBQWDdfVnrn4hIQChVn26dNHibmPP/5YAfjnn39w++2345ZbbkHfvn2xfv161K1bF+vWrcPVV199khBj/OdDDz2EBx54AJdddpnyoCUlJSEqKkqtgLIwLFUoPWxMzjJnzhwMHjwY0dHRObDfeustJRinT5+e44HjCiqzvlD80RA3a9ZMVUsPDw+H3W4/6foLMmry0P8QyEvMzZnUHOml7kBEmBdpu1244eHbkPrHyzhcZhRa1TVqH87//H20GHIHHKtGY+LqJmiYYIInxYVr+g9C9JFV+O7vwygBM0qXuAId+zRBpMmFP98bh2WWq3D/yG6w5KpVfmjz11i6PhM6svD7tF/R++0P0KFOCez69mN8sFbDU08PRykr4Nr3Nh5414yr6kTDGl4FPXrVxpTJz6Fc/DWqTc3aDUZ19wQ89kkZNKxeAq7UFDQacD+aVDC670ESPn7ueYRXbQZTVipMNW/GgJZb8PErJTDimabgmov/2PXTvfh611A8clsz6LDhf99Mw67UEvBk7MHCpWF458P+WLp4jTo9/fA27NP646VHmiAMwMznx8DTcxyGNI7IuV/aoQ34dtlf2PvDH3A3b4ra9kvR5YH2KI1kzHhkHKqPfhHXViwB6C5MnPQ6ypatAJis0B029B18C0pGGJaRbfnz2w+wPTMObidd/xFo2O561CizED8ubozu18dj/Otvo0KCcb05042G1w9EvfLhALxYNf95rPyrPcY83QbhUi9e3gwBEigsMcdFw/Hjxyt70bJlS1DUcSHz2WefxVNPPYVRo0apWkC0VWFhYco20UbRtvgPLmh+9NFHGDBggPqctos2i5/z/ryWi5Cs8crPWL+Vdo91g0qXLq0+o51i1jK2g5/xSE1NVV9LLc4AJ4mcdl4InEnMHdv6CuaviEN4lAWlLmuBXm0vxS/j78Dasm2REA7EV7sSrRtEYfnaFHTv0FS1xev5Fy/d9DHKd6+GcM0Md4YXTfoPQYM49Zco1r32NNZVuA5339T2pLZ77cn4+otvYQ+3wOv2ILZKU3RqVg5vTX4W5eKvzbG37mUVkd3hCK6+zLh8x09P4oVpbgy9bhi0zTNR8eGxqFXyIOZPXYmmA29A5RN+gfPCSm4iBApKIBAxR9vA3xQmQXG7nMozRzuhPHNMa+lw2BEXVzDPHMUcjRqNXZ06dZQR++OPP5Q3jN45ijkKtmXLlmHTpk24//57kHk8A26XBd8s+RYfvvcuYmJiQFH23XffYcmSJUrIvf3225g9ezY2b96MQ4cO4b777sM777yjBFp8fLziRQHQu3dvJdg6deqEDh06YP/+/XjwwQdBQRcREYHRo0cjMTFRfU8P4Q8//IDnnnuuoLzlukIikJeY+3HWYLTsNwMRFg/WTK6IS248AvPfZxZzv0S/icGNdOz6cT62lbgWCUdWIrxdL9S/JJz1FtXhzvoHry9IQouEv1D3mmEoU+K/oVNHt3+D6duuwIO9q6tfoBkLvkWrStuQUvIuNKoercTc1D8G4Y4+ccY9bYn4+udlGNjtxhN/2O19GV/tvB03dS6LPT/egSXeSbiziyGqKOa+n/Yzug/rD0/2eoxtsBP3bimPr04Rc27PbnzQfRMSmnnR8Nm+qJ6j8nSs/OgDmPrcgRb+2sdeB76dPhZNrn8W5UtZ4HAtw/K5Go58mYR+cwci5pTVyVVPfQT7/SPRsZzR5OPb38bsbQ2we39pvHRvQ5h0F9797EfcNew6Jb5+XfoBqjUZifgyRuhy5o5peGJmE7zxXL2TxKfTNidHzE36dDXuH9HZOP/Ir3hwghdvv9ESFk825iz8BVdELkaJhhNRrbyErxXSr1exu21hiTkuRtKW0Y75w/PvvPNO3HHHHZg2bZoSc//73//QqFEj9d9XX32lhFqXzu2QkUGBFol7R9+Jf//5R9m16667TmUcu+uuu5Snb+vWrahfvz7effddZGVloU2bNkq4/fjjj0rEUTBSLPLftLQ0dS3tWePGjdWi5/vvvy+LkcVuNgd3h84k5v76KBqOtqloVt2wBTqcWDH2ZVwy+lnU94kkW8ae/4i5V0Ztw30fdUUUy2IdWIDHn4nGuI87wJS+GWPna2gRvxEdutx00gLr7v/NxkZbS/Rt71sJ9dnbeT8vxYBuN+UA3PRpwklizp25H8+9vxUvPtQWPz3zIsrefwdWPTIObV9+F3WlDnpwT7wQa11AYs7pVMUIuICo6161X47/01JTU3X+cWvLzkZ8+fIF9sx169ZNGaknn3wSY8aMwbXXXqtWEE8n5kb2TsALE46hTsxxVLvnXowdMQAzZ85URuuFF17ADTfcgDVr1qjvKcaSk5Px8MMPKy8dDWpuMffLL79g4cKF4PM/+eQTTJ06VYlCPp/G75FHHsHAgQNzxFy/fv2UqKtQ4cQLIcTmS9B2Ny8xN3N8A2yz9YUlOwzVmvXCgAH1sH/1mcXcU3PKoEppLyrXaIdevVshwrYbS79fhb2pFnQdNAS140w4sHspjjgb4nL8hW8TG2NYmzInsfG4tmP6M7+h13M3o0y4CS7vaqxYUhotmkfgm5VpGNCjiRJzw184hOqXhiOuehvc3q8uxo+9C25rPVgzLsPNY0egwpGXcfsrGaicEIHLq16LrgM6IT7SeFRuMffvuqn4bGkLPDwmEdNOEXMHVn2N1bE9cV30fEz/vhlGjagCarL0Xe/j242NMLif4QmkMf3983dwpMLN6N4hFhpc+OP1BxB1y5sI3/saMkrehYa1Tl6KzC3mdGRgzsvfoOWY/kic+iBc3d9E00oevPbKU8i0R0LXHajZqBf697oW4T7dteXbMVif8AaGNAV2r/8Eny/8F81ajUSn5mtOK+a87n0Yd+kijDhyB0ofmY0/9rZGvSr7sHZXDDq3qh2081MaFlwECkvMbdiwQUWAvPTSSzkdfvPNN9GwYUNla84k5i7T1mB1Yh1Ep7nR757BePzBBzBx4kQsXrwYe/fu/Y+YozBjNAn3qtNLR88cI0x27NiBW2+9FW+88QZefvllZVffe+89JeIOHz6MqlWrKo+eHEKgqAicScy5MrZg0byV2HMkBteP6IPLy5rx8ytDsOD4FShtBa5pNAxtOuh5ijk39mDqFXPQf+MjSN2yBNllmyM+6Sd8a++OEc1PLO5tWPwGvHVuR5PKJ6KyuHg6fuydcFvrK3s7eOwIZHx5ZjG3/Pl7sTg7HFW6vYV72koYSFHNH3lOYAQCEXNOZrM0aawsB01FdjiVPcipM8dslucSZsm9BFzNpFhKT09XK4sMD6GYo5eOYszvmbv3rusw+bk3UO7qUWjfohpuGWyIuYMHD+KJJ55AxYoVVc/pRePBMJW7775bCbKRI0eeJOYYDkNjx7ATrnJSDHKllPsa2IbXXntNhVj6PXPDhw8PjKqcVeQEAvHMhVuzsGzs9bjkpsUofeRtHI65BS3r+cIsZ3yI1oNvR/aq0aBnrn/sQrwxzYIxj16XIzwcGTvw5oinMOCDz7Fz2q2YvS0aZngBd1tM+HAwSvlsh9eTjWXvPYPILq+hZQ2icGPzlJvxxrpSsGo64GmIse/djdKHA/fM9Wm9E7On2TF0VNsc7yDF3Ot334Q93oZo0qIPbrm5OTTHCkw9Rcx9/f6jWLIhTY1JGWcdPPz+fYhybMekwX/glvmDkeBrd/qhXzFjtYa7BhhhJ87jf+Dh296HvbQJcJnQqMeduLNvg5PGNreYy07cjOdfnoS0bDN0uNCywxgMHVArl2cO+GnGWJTv8CBqJxiKdOeSp7Hc9ARu7xSp+uWyL8acTyuh77BtWOoLs8ztmXNn78RzvTZjzNJOWPN0W8xLbAITvLBGXofXJvZBhNjYIv/duxgfWFhibs+ePfjggw+UkKKRpB2jfeOiIO2UX8zVq1dP7afze+aaXOHCxIlb0XPkcFxTLx4Pjjkh5rZv347777//JM8cxdyKFSuUN27s2LHK/pUqVUo987bbblMLk6+88gooLl999VX1PSNW5BACRU0gvz1z9vRtGP/MGtz/5mBsPEvPnMuxEe+1WY9hq2/C8jdGYtGuEsoewN0Fr3/YH9E+27bpx/dxvNKNaFHrRBYTirmz8cwtf/4hlBv+MH5+9G20e+V5NKhUoqhRyvOEwBkJBCLmHHa7EVrp8ZxIfqLl1JkzITsrCwnn4JmjMWIIJY0gVxtppGgEafA+//xzTJgwQXnM+NmIHglYnNQckStuREbThZj2yk348MMPlaGiOKPRo4Djfrp58+apfQSnE3P02L344osYN26cMoArV65UBpEImgXeAAAgAElEQVQePe6569mzJyje/NfSI8eQF4bRcO+eHMFFIBAxF2E5jh/GXoeY/ktRPWIVvlwdjjtubgXNtQ1TJ6/ByAeG45BPzA1u5MHaOa8DTe5A3XI6SkSXgu49gk/uuxvN7xmGH36thXtH1FKG48Ci0dhUcRy6NTS8Vke3L8T/DtXG9e1qGgLl+O94YqIJ455prMRc4ppJ+DprGEbUmBF4mGWn0ljy7uuwdHsYHaoaiiW3Z84/Gu5TxJwLm/HDtGx0H2YkYdi15jOkluwF2/ZPkdD8LtRM4K44BkAexqznp6H16IdwaWkjDnPz/O+Q1b47ro4BdG8Gpj+0FJ3f6AMjSNk4cou57eveh54wBLUvi4ION+bNno6+AwbniDkKvB+nvoTYrg/jyooMkgGctk14Y/Q76PLY67iyahRcGd9g9oyq6H8aMef1pmDxp+8jq/7t6FZ+DSZ/ew0evaOcGoOtXzyM3VdMQM9GEmoZXL+ZwdmawhJz3APHJFtcmKS9YDIv2qdPP/0Uzz//vBJzW7ZsUV4yLi5yAZKJvWqU3glXhY5YNeMVDHrgU7z03GNKjK1atUpdz7BN2kKGxzDM0i/muPhJO8bFUIrFXbt2nVbM0TtHzx23E0h25uCck8W1VacXcx4kHUxFmYrl4HUcxhtPLceoVweclZiL8Kbhq1cmIqztQ+h6+SLM/KkpRtxYDRq8+HfecOy74l20qm3YmeOH/sDYV//A/c+PRIUYZmC3w+Q5nq+Yc2Xsx9NvrcWzT/bA/555EQkPj0XNsN2Y+vb/MPyhm9WecjmEQDAQCETMqT1zutodp/QUPXQqzDItLZXhl7Bn2xFXwGyWNEQ0fgyr/OKLL1Qo5E8//aTYtGvXTok4rnZyn1vt2rXR5cqKWH8sGT9+Y8foZ/tg6dzZKqyS4Zk0ktzTxoMrodwrRzFHYcb9A8xOyT1wTLjCEEu+ZPr376/Op2eOxnLQoEHqmQzLvOKKK5RnjtdyXwJDWrhvgQZZjuAikJeY++mLO7BiR3lophKo3/JG9Gh3KaxwY/uauZi3dBvMEdXRf9ggXB5rRcr2z7AtYihaVAaykjdh8eYwNCi1BXMWboIWFouOA4cj7sh3OF61P+onGAzc2I31c9y4qr/hDd6wYDgW/lklB1DNyxqgSsc+uLaS8ZEHB7Fqwn5cdWs6Vu+9Fh2bxRifO49jxpQXsDfJEIVdb3wCTcosxtoj7dG8fjRcSWsxY0EMbhpRWxkRLzKwceVWXNnqxOKCx/U3po79AodNJljS49H7ViucJW7ElVWNVUR72m6sPHwMR2d8h91WQ7SZzFb0ve4qzPlmdU6bS+xtgsb3RKFD03a+z3Qc/mMqDsSNRDPf5nD+YPvsn+Dq1g51Szrw57czUb3TcJT05XLYuWgNrJ2a4a95k7FhWxo0bxjqXdsHvTrXhiVXpJc9ay8WzJiLvw9nISymLDp0HoLGNf7G5o2Xo1GTUpg76z1s3pkOS1hZtGjbG62vuRQHVv+K402ao54/5NS+Ccu+KYGOA6qpEFI5hEBeBApLzPGZtCsUb1wcLFu2rFoUZKQHFyu7d++uFhsZeknhV716dbVnu3L4MaxeswRHo+7EyBtr4YsZ09V+cdqrWbNm4ciRI8oG0h5VqlRJCTx63Jioi0KP3rtq1aqprQVdu3ZVe8cZYUJxN3fuXAwZMkSFWz7++OMoUUI8CvLbUXQETifmuLC3Z9kUfPW/RHgtcbh+8M2oc1kJbP1uPOb87lGNq9ywPW7qWg3T3pmMQ5mGUelz293Y/vn72Gr3wBwWh049+uPq+mWxe/l0uOoPRW3fPjY3dmDjEiuadLk8p6MZR9ZgyuQ5OGqOxlVt+qJ3yyqYMeV57E0y7G+XG55AxSOj8fHPxnJl+Su64arw97DgzyqoEdUddavsQbkeA1ExAtj3+1xsMnVD98byu1R0M0melBeBQMQcSxNYLVa1b46H1+tRyVC09PQ0VZrAaXcWWMzxehWzqWkqqwq/5r/qj0xfmIr/HP9nG5c+ile/aIbJU/ujlK4rb5q/do//Wn6f+z689tTz+Mzcmb38P/dnAfP/nAqWh7+NUico+H6ppDRB8I2JtEgIBCuBwhRz7DNtht+e+G2Myhrmszn8mv/l2BJXIh558C7E1x+HB26vBdMpdi23DTzVDuW+l1pt1TT1fL/99D+Hwo+Lm3IIgaIkkF+YZZG2ZfdyTFlREY8Mr3VSwq2ibIM8SwgUBoFAxJzL6VR75rweL0wqCYpP2yQnJxlFwx0OxMUXLJtlYXRK7hl6BETMhd6YS4+FQEEJFLaYK2i75DohUNwIBJOY+3v9IhzyXIW2zRieL4cQKD4EAhFz9MxZzBZ4dS8z3hkhllxgTEtLy6kzFxsXV6BslsUHpfTkQhIQMXch6cuzhcDFRUDE3MU1XtLai5dAMIm5i5eitFwI5E0gEDHndrnVfjn/wTBLi8UKLSUlWfnoXE4XRMzJVLuQBETMXUj68mwhcHEREDF3cY2XtPbiJSBi7uIdO2n5xUMgEDGnsln6witZmoBZLY06cykpusfrgcftRWxcrHjmLp5xL3YtFTFX7IZUOiQECo2AiLlCQys3FgInERAxJxNCCBQ+gUDEHMMslZjz6jCZjfwkKmdJenq68syxNEFB68wVfhflCaFAQMRcKIyy9FEInB8CIubOD0e5ixDIj4CIufwIyc+FwLkTCEjM2Xxiztgwl5OQS2WzZAym0+kUMXfuYyF3OAcCIubOAZ5cKgRCjICIuRAbcOnuBSMgYu6CoZcHhxCBQMQc62/TE6cyHTO7si+zpZaaatSZc9jyrzO3d+9edQM5hEBhEPC7iwvj3nJPISAEihcBpvqvWrXqOXVKbNo54ZOLQ4SA2OYQGWjp5gUlkJ9NYy1tu82mEqCYzRZoLBzu1VVmS7VnjsrOlm3L1zPH1ZmYGKM4oxxC4HwT4ERlMdzcdQPP9zPkfkJACBQPAizCXbly5XPqTGJiIkqVKnVO95CLhUBxJ5CamooyZcoU925K/4TABSVw9OhRVKpU6Yxt4N/ILCNH8Wa1WlWYJXOesLyckQDF44bb7UVcfN6lCUTMXdBxLvYPFzFX7IdYOigEzhsBEXPnDaXcSAjkSUDEnEwQIVD4BAISc04jzJJFw80WC1wuJywWC1SYpdcn5vLLZilirvAHM5SfIGIulEdf+i4Ezo6AiLmz4yVnC4GCEhAxV1Bycp0QCJxAQGLO4VDRa0rQ6d4T2Swp5nRdV667uPj4PEPcRMwFPihy5tkTEDF39szkCiEQqgREzIXqyEu/i5qAiLmiJi7PC0UCgYg57pmjJ47760y+enNmswlacnKSrkFT2SxFzIXi9AmePouYC56xkJYIgWAnIGIu2EdI2ldcCIiYKy4jKf0IZgKBiDkWDWexcB4mkwbWnQsLC4d29OgRlc2SGVFEzAXzMBf/tomYK/5jLD0UAueLgIi580VS7iME8iYgYk5miBAofAKBiDnlmWPyE+i+wuFmeJkEhQlQ+IXT5Ua8hFkW/mjJE85IQMScTA4hIAQCJSBiLlBScp4QODcCIubOjZ9cLQQCIRCQmLPbYbFQwHlhMpmVqGOtAi056Zhutlhhz7YhLqFge+YYu/nPP/+otpYrV06lembKZ37OQtA1atT4T306t9uNXbt2ITY2VqXYPF3JA4Z+8hzeMyoqSv3nP2w2m3oGj9KlS6tn/vnnn+o5DRo0+A+3Tz75BF27dkX58uXzZco2szAf28aDLzLGqJYsWTLfa+WEghMQMVdwdnKlEAg1AoUt5tLT02E2mxEdHQ3aq2+//Rbt2rU7bSmDw4cPK/y0L2vXrsXmzZvRo0cPxMXFqc/5c9oV2pCEhATwXZeSkqLsVYUKFdRzCnrQPvHePJg+nraU7d2/fz8uv/zynNtmZmYqm8nPpPxLQWmH5nUi5kJz3KXXRUsgIDFns8FsOWEvKOqo57S0NGaz9BZ4zxwF2/PPP6/EHL++5pprcO+99+Kbb75RBmbRokV45513lODKfdBQPvPMM+jWrZsyLF26dPkPNSZcefLJJ9G5c2clrNq0aZNzzu+//47HH39cfc/rJ06cqAwoj0GDBv3nXrz/a6+9hvr16+c7OgsXLsSsWbPw0Ucfqbpn/JcGsEOHDvleKycUnICIuYKzkyuFQKgRKGwx98Ybb6iFRtozu92O+++/H08//TQqVqyoUKelpWHLli1o0aIF3n//fWXjOnbsqOzS6NGjcemll6rPVqxYgVdeeUUVOKdNfOutt5TQ+vnnn9X3t956qxJ4BT1mzJiBTz/9NMcWvvjii7jsssswbdo0PPTQQ1i+fLmyr3/88Qdo25599tn/LK4W9NlyXWgQyEvMZRz6HuO7pOOxzTcg2rYXo+4ag38PZikwUSXbY+rcx1BGV7t5YE9chAdHv4PkiPYY/+YjqBLjMQBqXuzfMB3PvDgTmdYmePbNl1AvHti3aToefHw6Kl5zB154ug9idB22lPV4uvYfePTY7YjVdez/+VaMfPmguk2LCo/jiU/awpJrWI7unIMF22rg9l4N4Q7bgsda3ItNYQxTA+L1rnjj2wdRLsyrvl/59Ut4bcoKlKncGS+9/TDKpG/AxAnj8Ot6Bzrc+CTuG94MFmO7Us7hyVyFl5/+HqPHv4Ro0xHMfGEEvvqjPG5/eRKua3jCAREaM0V6eS4EAhFzdHJxr5yqHE6/nK6r4uFaamqKzoJztuzsAhUN5+riyJEjlWDjqiQfxBVAGo5OnTohKSkJq1atUiJv6dKloAFu3ry5+rx169bK2L355psYOHCg+poiih1q27atWkXkPSIjI5UxpNHze8so5rZt24bBgwer+69fvz7H60YPHA0cDWW9evXUCqlfzLHje/bsUe2ZPXs2srOzceWVV54kJmnwFixYgGbNmmHUqFFKzNEQs00Up1u3blUG/YYbbsDGjRuxadMm3HLLLecyhnItoFarpWi4TAUhIAQCIVCYYi4jI0OJsu3bt+PLL79U7yWKOS4u7t27V4kx2h/aqrp166roEwo//ox2rnHjxjmLjRMmTFDRIrRLLpdLRXnMnDkTN910k7KVjBq5/fbb8eGHHyobyJXWm2++Gd999x3+/vtvdX/aMD6Ldok2t3379rjqqqsUpunTp6vn8/t58+aphVXaxdWrVyM8PFzZuSZNmuDqq6/Gvn370K9fvxwxxwiXKVOmYMiQIVIUOpBJF6LnnEnMefRtmDv/d6Q8bsbg7YNR0ifaiMlj2otFX+xCz0GdFDWv8wgmv7UBt9x/HaI9uzFv1gb0G9bPR9SFg/8eR3zlstA8GzD/tWPo+0QLzPv8R/Qc3BsZu2Zg7qJrMexe4LuZK/DP3Q7cnHYHYnUvts1/C0nXPIRWCa7/jM7RrT9i6U8pcNaqguEdrz7p58nb5mLWlpYY1ceJVV/vwjV928CenIpScWVxfOdXePqHazBhcBjsYXEoXULDL3OnomqnobD8swp7I9qgeU0TXPZELJm1Gdnh09C172f4Z9nXSL3yerROyMTy915ClUHjUK1swb3uITrdQrbbgYg5t9uY59RthldOB2uFKzFHz5zb7UFB6szRG8fVSv4hfs8996By5cpKhM2fP199T+PBVUMaLq5wjh8/Xp3DlUwKIK5I9u7dGzR4FGU0ov3791eG8eOPP8Zdd92lwkYo6iiqeC0PijmGVfbt21cZKwq+iIgI9TMaPgo2hsfwmTRWfNbdd9+Nr776Cv4V1wMHDihjx2fQuPqFIsUcw1VoOLmySS8jxRyNMMXmyy+/rP6lt477DDkAp/MshuyMLGDHRcwVEJxcJgRCkEBhijm+3ym0uCBYp04dtZBHMcdFRwqmsWPH4rffflPhk8OGDVOLjQypZBTJpEmTlI2gveDxyy+/4L333sPQoUPVAibt0pgxY1SkCP9IppCjF412kCKMtoSRK1yQ5DNfeOEFdQ5FJe0Qf857+0M4Kea4OEr7NWfOHGWPue3g888/V/Zr8uTJeOyxx5R9Xbx4MZ5+rDUev/t9pO1rgifmPYTVC2Ypm8t2ySEETkcgL8+cx3IAM6qvQJ+TxJwXu766FYcbfIBWtcLVLd0ZezFxYSIeHHw1TLoT8xfMQu/eQ095nI7M9O+w7IuauG50Jha/rKPXmCbwWHfji7b/Q58lQxBpPYZpZeahRzI9cx5smf8iJsz7F2ZLGfQbfj+6tbgMynHhO+ypW7BwYwoGtm2V61k65r83D63u7o8y3gNY8fU2XNu7A6zeLCSnZuGvxV8ho9k96H2FDmd2MlJT9+OHRWvQd+gopO1cjUPR7dCsSja2r5wCS+UROLhmMBpdPxcrF32GNn2GgL9Jhze+il3abWjV4OSoNJlhQuBMBAIRc0yAopk0OOw2RJbwvbPpnTM8c/yBs0Bijo3iaiO9UzRaXMHs3r37acUcjQtDMnlQ1J0q5rjqSSNZq1atnHPyEnMUcVyRpOHiqicNFY9WrVqpVU6uOlLwvf3220qwUfDxmVyZ5Arq1KlT1d4CehFzC0W/mKM45LVcVaX3jnshmjZtqoQlPXL00vlDPWV6njsBEXPnzlDuIARChUBhiTm+h7jwR8FE28goDIohCqvk5GQ88MADKrrkhx9+CEjMcfX04MGD+PXXX9Ui5FNPPaXs4KlijmLPH+HCxc5ly5ahbNmyarGQC5QUY9xOcOqWBYo52l0KvQ0bNqg20waeScw9fmdtvDo5Bf1u7I4a9Wsg0mSEwMkhBM5E4GzFnDN1A14YZ8NTE5ojwi+svA6sW/Il1vydjJiEBnDZ/8XI4bee9Mj0Y39i4Y9HcV2fLogpvR5LxgM9HmisxNzMNqvRd8kwRIblFnMn5q7uzcZ3X72LNr3GoGTkiVjI04k5t2s1Fs0JQ68bm530fGfGv/j9r33w2g9i05Grcfvgy5G+fx227vUg49A+1O7ZF5dHcZFGx7+/fYtt2c3RqV1ZrJ7d3xBz33+O9tffjEiKuT9fxU7TSLRuUEYmlhAIiEAgYs7pdKg9ciYzPXMMsdSUd06JOZYlKGidOYohJguh8OEeAq5K3nnnnUpMcU8c97HRS0fPHI3Oc889pzo1btw4DBgwAJUqVVKrna+++qraS8DzGALJe/IzrkjSePXs2fM/njmGuTA8xH9w5ZIHPYMUYAxPGT58OF5//XXlJeTXDIGhYKSh4/4Gbj7nPU4n5miw6cWjSKUBZ/gK906wf9wHQQE7YsQIFarJJC1ynBsBEXPnxk+uFgKhRKCwxNxff/2lIjjuuOMOhZN26JFHHlEeMi5UUmTR+8VFQIZb0q7wnDN55vheY6QJRR3tHkP36bmjMKNnj7aFnjl6+CjmGK1CW0bhSPtH20w7S28e20HRxogYRpXwoF1lxAoXGrmHb+7cuWpLAj179MxxGwMXHSkmlWfuoaHYn/gP3n12Bu556zNEeY8or965JGEJpXkXin09WzG3adFXsDXvh6tKmwDdg+S0LJQtE+NDpyP7+Gas+CkJXXu1RUr6cVxSOgbpSZuwcvHfaDdoAKLCNHgtaVgwfQV63dAL9sRv8dnrCRj5SlOYzUm5PHNeuFxeWK1m6HoWFs3+FK173ZmnmNNhx6pxN6D0sHmoX1GDDgdSj2aidHxpwGWCyarBkbUO41vvw+i1vVHKbFa7kzbN+RJHr7wereJtsJtLY8O8SVj4+37Vp7TELbi05ST0Lvs3PF16o2lJB9Z+8ThKtn4FdS4NC8UpI30uAIFAxBzrzDFxFicl7QK/pqDTjqen617dC7vNgbj4uDyzXDEhyalZJ/lwbqjmTekJo+erZcuWyuhQ+DB0gyGLp4o5CiSGUdJbxhcFN23T2FF48fBnDaNR5TncJ8BQzNxhlmcSc5dccokyZMx+yWyY9K4x3JIroTSQK1euRO3atZVnjedwX8TpxBxXNykqaWzpzeM+CApU9ourtmwz+8EwTP8G9AKMn1ziIyBiTqaCEBACgRIoLDFHkcWFPn+yLIZcUnTRTjB6ZM2aNWovG8UXRRK9Z/TenU7McY827Q8jRGjfatasiQcffFBtM+BiIG3boUOH/iPmaGNoVxk+SdtKEchncssAbRaTcdGm+sUcbRDvxeO+++7LCbN84oknVJsp/hjiuW7dOoxuH40lR6Ox8RczRjwzCOOfGKPu70/sEih/OS90CJyNmPNYD2DB+OXo+cBQWE2Ax5mOt6csxB333oRdc17GrA1ZqNKgO/p0uxaXRLrw3pQZGHZLT7z66D3YkV4G0WE64mu0wYsPD8bu37/A25/8jJKlr8Etjw1FtZJmeE8Scy6sWzQFn83fAHNsVfTrPQQtm1ZUCSH8x6meufT932LC9Dp4/vGqKlGKx7sJH49ZjoETB2PhC+Pxp1dHjFYDPW8dhnJH5uO9L1fC7iyJuo2744abW+HAzx/gf2G3Y3ibE96/FT7PXITnX8x962X8uj8KTbqOxODrasMqW+ZC5xflHHsakJhzOJRO01mawGxSteZYRFxLTU3V+WFBPXNsO+P76Z2iMfGHgNAYUTjR0FEQ8Wc8x/9zGjkKNBqZsLAwFSbCf7lHgfvmaBi5UshzeC7FE4UhVzh5sL28b+5yAdzjwE7SS0jvnN+48d70GvLZvA/vyetoKHlPGtnc92Y7qXb9e/DYPz6X92FIKe/Ne9GonlrG4BzHMqQvFzEX0sMvnRcCZ0WgsMQc/3DloqXfU0VbQxtAm8CQftoQ2g7aNto42ie/l4w2gvaL9sGf/p92ivaH5/mzVtKO0HDzfrSV/ntxIdL/XH7O59BW8Twe3K/Hvd707tFe8uDzuJDKg/fh9bw/36dsB8UgbZa/ZAE/27Z2Gn451Asje5fBv7t3o0qVKuKZO6vZF1onS2mC0Bpv6e2FIRCImOO7nQftkSoWThcd/5+enqbTyNiybQXKZnlhuixPLY4ERMwVx1GVPgmBwiFQWGKucFp7fu7q97Jxz/m5HC6nDR5vGMIjjBAyOYRAXgREzMn8EAKFTyAQMWdEBjKsGDkLcG6XC1pKChOgAHabXcRc4Y+VPCEPAiLmZHoIASEQKIFQFHPc6kAvnd8rFygrOU8InAsBEXPnQk+uFQKBEQhEzGVlZiAsPEIlPVGHbzVOiTl+6HS6CrRnLrAmyllCIH8CIubyZyRnCAEhYBAIRTEnYy8ELgQBEXMXgro8M9QIBCLm7HYbTJoGs8WiQvep6VQJ8eSkJJ0fsnZBXHz8WSdACTXY0t/CIyBirvDYyp2FQHEjIGKuuI2o9CdYCYiYC9aRkXYVJwKBiDmnw6FKY5jMZpXvw2Kxqn3RKgEKN9E5HU4JsyxOs+Ii7IuIuYtw0KTJQuACERAxd4HAy2NDjoCIuZAbcunwBSAQiJij440OOG6Po5hjIhSV0TIlJVln9ivumYuNO/vSBBegv/LIYkpAxFwxHVjplhAoBAIi5goBqtxSCJyGgIg5mRZCoPAJBCLmWDTcZGICFN0QcrpXZbTU0tJSdbro6JlLKF8+zzBL1sPxp/sv/G7JE0KNAFN4+1N8h1rfpb9CQAicHQGWC2BK/XM5Dh48qErOyCEEhMCZCXChlaWY5BACQqDwCLDUmb+W9umewt/DzMwMhDMBCnT1f9YJN2kmY88c6+HwD+n4hIQ8xRxr6vjrxBVed+TOoUqA9ZJY789fnylUOUi/hYAQyJ8AhVilSpXyPzGPM1jHrUyZMud0D7lYCBR3Avw9KVeuXHHvpvRPCFxQAnSYXXbZZWdsA8Wc2jOnGXXmmPyE/3r8e+Yo7+iZyy/MksW2WdRUDiFQGAS4KsECuSLmCoOu3FMIFC8C+/btO2cxxwVKFtqWQwgIgTMTYEmM2NhYQSQEhEAhEjhw4AAuvfTSPMWc3Zatkp8wtFKHrv5eVv9LTWWdOQ0Ou0PEXCEOktw6fwIi5vJnJGcIASFgEBAxJzNBCBQNARFzRcNZnhLaBAIRc8aeOZPKYMlMltRvat+cIeZMAZUmEM9caE+0wu69iLnCJiz3FwLFh4CIueIzltKT4CYgYi64x0daVzwIBCLmHHY7NJNJCTqvx6M6rrxzTIDCb2zZtnz3zImYKx4TJlh7IWIuWEdG2iUEgo+AiLngGxNpUfEkIGKueI6r9Cq4CAQi5rKzsxAWFq6EnMlsUslP3B5fnTnWK7DZbIiPzzsBioi54Br44tYaEXPFbUSlP0Kg8AiImCs8tnJnIZCbgIg5mQ9CoPAJBCLmnE6n8sSZ6ZljeKXmK0+QmpKsW6xWZGVmIS4+Ps/kEyLmCn8wQ/kJIuZCefSl70Lg7AiImDs7XnK2ECgoARFzBSUn1wmBwAkEJuYc6oYsFE7PnCoYblIJUFJ1r8cNp9NVqGGWLPDKGnWlSpUKvGdFcObhw4dRvnz5IniSPCI/AiLm8iMkPxcCQsBPQMSczAUhUDQERMwVDWd5SmgTCETMcc+c2WLmTjlVONxsNvtKE6Sk6FR1dpu9wJ651157DQMHDswzTfS4ceNUgdebbrqpyEfr66+/VjVSWrdu/Z9nv/jii3j66aeLvE3ywP8SyEvMbVn+GSKa3ohqMVZjVcK+D98v2YrmnbrAbNuJpT+vh8OtKc9y+x4Dkb31bfxvdxwslmjUvbYdalcogWObJkO//B7ERes4unUdjsc1RbnU2fhhvabuGRNfGx1blsOyOSuRzthjALGl66F157qwGN/KIQSEQJAQKCwxl5aWhg8++ACs6RMWFobGjRujc+fOsFgsQdJzaYYQKFoCeYk5L9Lx57x1qNm9I6LDABc2Y+FtiegzpT1Mqple7F9/EHGNL0M4gL83foPL6/RA6pYf8PkP+1CvVSt0u7Z20XZIniYEgpBAIGKO2Swp5FQWS69XlSfgoaUkJ+v8hnXm8isafqYwyz59+mDs2LGoW7duDp709HTQG0cBFx4eDr+Yu+GGG/Dvv/+qenU0lJhNsvgAACAASURBVDTILNoaFxenVCY7wwLmLE7OfytWrKjuuX37dvU178Xr6eFj3RMaXqbopOHlv9WqVfvPEA0ZMgSJiYn47rvvlEHmc3gPego//PBDJeb4PdvAukMxMTHqPzmKlkBeYm7RxFuxptw4vDAkQTVqz/cT8PF6N24d8Sgijq7GnxF1cV3NE/Wi1kythoS+u1Ex/ABeafQVhmx9AGkfR8HTIwu1ojdj+tcHMeqWLtgx9xrsa7gGHav/t68H1jyJhbvuxp03V2CNRjmEgBAIIgKFJeZoK0aOHImFCxeq3j744IOoXbs2hg4dCkZysFC5y+VSNuPyyy/HP//8o+xRRkaGMrC0S6yXefToUfUvP+fqKd9vrGlntVqxf/9+Zc+io6PV1/y8RIkSQURXmiIEThDIS8xl75qBJ6YdwM033IWmdUueJOY0VjX22vHxhO/R57HeuISLpPxMA9aOW4CIx69HfVUnSw4hIAQCEXN2u03ZEP4Seb0emM3UNL7SBMyK4nK5C+yZO1XM/fXXX/j8889Rr149/PbbbxgzZgxmz56tKpvTUFI0DRgwAFOnTkVUVBR++OEHPPTQQ1i/fj1SU1OV0KMo++KLLzBx4kRlQEePHo2XX35Zfd+qVSvs2bMH119/vRJ/06dPVyunNO5t2rRBp06dcmbFzz//jI0bN2Lr1q249957UbNmTbzyyitKyHk8HiUS2Y777rtPPWPevHlo0aIFmjdvLjOriAnkJeZ+mNkT/6xqgM7jX0LlaAfmfPYjYqxvoUbHxXmKuQol9uHt3osxaMEoJH8ahWN1FmPP1sPod2N/lC1pPqOYy0z+C7NnJGLAPR1R0lhelEMICIEgIlBUYm7Hjh1K0L3++usYP3483n33XfCP2+HDh+PLL78E7V/Lli1Rv359/PTTT7jtttvQrFkzvPXWW+jWrRu++eYbrF27Vn3966+/qigRLnJycfGjjz7Cq6++iltuuQVXXHFFENGVpgiBwMTcks/m4fKeTbFu9REM7tEsR8z1evMSfDs/HW06x+DF5+ahfZ8uuKbZVfj7l3fQqFU/zHthBjzXNUOHes1RKSFScAuBkCcQiJgzShMYIZbMZKnKEphMJ0oTnEvR8FPFHEMXu3btqgwaQxwpvJiBhaKKQm3y5MmqAVyR3LlzpxJztWrVUqud/GzYsGGoWrWqEm5dunTB77//joiICLXCydoKNJYUZzSkV155pbrvs88+q4TjihUr8PDDD6tJwWeOGDEC7du3R2ZmpvIEsq0UbrNmzVLn0Cv3wgsvqM8oOrnSKseFIZCXmPtx1mBc2bgxlm0fiF5tD2DNitLQDgxEpd5/IuLYfDw0dga8CEOp9T0xfsdgrH89Gu+u6YGIsNJ44o2JqBsfiY0fRuGtdYNxWYsH8OSQK2A1Q4m5h2ZWQQkrcFXLuzDmntbwetKx+L0nUWfQRFwea4R1yiEEhEBwESgqMUcPG4UbhdykSZP+I+a4xYALghRod999txJmp4o52q+77roLb775pvoZFwvbtWuHKVOmoHr104QFBBdqaU2IEziTZ06HHfPmzsZVV7fE8hdWocU7Q1HJuhmzbvgJ27QojJl+K8oiC69PmI+Rjw9GaQArv5mEKzuNxtY3FiDyid6oH+JspftCwE8gEDHHMEt/BkvqIR4etxtaSkqyTic3SxMklC9foGyWpxNz3bt3V3sNvv/+e2zevFkJK74Q6GWjQWTIJg1g3759sWjRIiXeGMZCrx6voVePnry5c+cqlyIF2meffaZCUSj2KALpuWvQoMEZxRwFH7159ODRC/fjjz/iueeew5NPPolp06YpCBSeTz31lIi5IPh9yk/Mtej3ARZ9NQNX4DeY232IIwuvNMRcHmGW2Pslfku7FoPaV1JiztUtCeFbPsS/4T3Ro13V03jmvPh9zqfYH9cb17e+xBfzHwRwpAlCQAicRKCoxBwXGxlpQlvxzDPP4P3331fh+H7PHMXcp59+quwVxRy/Z4RIbs9cbjHXu3dvVK5cWcSczOeLhsCZxNzxTc/gm63tUbVSODxJq/CXcxhG9kvElJ6LoFVdj0YjpuDauiYRcxfNSEtDLySBgMScg2JOU2UJ6JmDL7+DlpaWpnMTHT1zcQkFK01AMccwx4SEBLV3gB6wZcuWKY8YPWC33norlixZolYuuYdg27Zt6NChgxJqvI6GkKGTvJ571WikvV4vaPS4ysnQSIoyikL+O2rUKKxcuRJXXXWV2it3Js8c98NxrwMTn/B+3NfHayjq6NHjsxgCw/Pombv//vuxfPlyJRCvvvrqCzmmIfns/MRcy34z8OuC5/D9su548b1mWPNBfZ+YW46FezU0Lh+jJnadhs2w+XNjz1zlqERMfugdtH/2abjnllJ75hrFZeGzSR+j0aDbELm2LX42v4UrKwCRMeVRq7INb7z+Hdp3bqHGICK6DOrUrgGLhFqG5JyUTgcvgcIWcxRrfCetWrVKheAzeuT222/HjTfeqCJIuLjIyJPcYo7bCbggyYgSLhg++uijysbkJeZ4Dy448v5yCIFgJHA6Med1J+KjoR+j12ePIcECeHAU3z0zE9c+1REr7j6GnlMq4bNJa9Bn1ED8/NYXKN3pGlx1RTX8uXSyeOaCcZClTRecQCBijnvmTCZmszTCLBlu6fZ4DM8cXXUOh1Nt3KbiO9NxpgQoa9asUclKeHAPHD1y9IrRC0cxxY3eFHAUTxUqVFDiiyuTu3fvVuGP/JobxLmPjYaQgq9hw4bqe3rkuMrZo0cP1eiDBw+qe1H41alTR20yZ7voyUtKSlL/8Zk8Nm3apL42NgtCtYcrqtzAztBNJlnhM7hXYcOGDSrchZ/TqLKdchQtgbzEXNbxQyhRsgJctiRkeMqibEkN2al7YC1ZFZrnOA4fTYFXN+ZuQsXK8GbuhqVkNRVKaU//B86wSghz7ASiayHCAriyjuG4szRKWg7icIpxnTUiBgnlTDi0PxUe3++BJSwS5RPiYJId2kU7GeRpQiAfAoUl5ux2u9q/zbD/+Ph4VbrGX1KHSb24qEjbwWgWLg5yPxxtHm0fI1BoS/gzJvZi2D5tFI8aNWqA++8uvfRSFWHCLQFcVOQ+Ol5P+yuHEAhGAqf1zHntOHzEi4QKJXISmGRnJMJaohTsiW6ULB+FzJRkaDFlYbEn41iqG+USYuF1pCEi6hI4UjJgKltSZbiUQwgIAagcILQPZzrovLJlZ8FkthglCTxu9a/KKZSWlqrTa8VslsFUNJwrn9xMvnr1apUJk9m+5CjeBKTOXPEeX+mdEDifBApLzJ3PNsq9hEBxICB15orDKEofgp1AIGLObrOpYuHcHucPtVQJUFiagMsqDLMsaGmCwgDEkgOHDh1SWS1ZjkCO4k9AxFzxH2PpoRA4XwREzJ0vknIfIZA3ARFzMkOEQOETCETM2WzZsFisPq+cRdWaU+JOJUDRNOWZi42LK1CYZeF3UZ4QCgREzIXCKEsfhcD5ISBi7vxwlLsIgfwIiJjLj5D8XAicO4FAxBz3zFnMFuWV4+HPaKnCLPmBPdte4AQo594FuYMQgEo2wP2See3bFE5CQAgIARIQMSfzQAgUDQERc0XDWZ4S2gQCEXNut1t55RhmSY8ci4a7nE5oSUnHjAQoQRZmGdpDGpq9FzEXmuMuvRYCBSEgYq4g1OQaIXD2BETMnT0zuUIInC2BQMQci4ZTs+ngDjkjM5/6OiUlRaeqYxKUYNozd7YQ5PyLn4CIuYt/DKUHQqCoCIiYKyrS8pxQJyBiLtRngPS/KAgEIua4Z44ZLEHPnMmksi5brRZoqSkpzGrpy2Ype+aKYsDkGacnIGJOZoYQEAKBEhAxFygpOU8InBsBEXPnxk+uFgKBEAhEzHHPnCHmoJxwTIbiVXXmko0EKKwzFxeft5hLTEwMpD1yjhAQAkJACAiBQicQFxd3Ts8Qm3ZO+ORiISAEhIAQOI8E8rJprDPnF3OMqLSGhSlBRw3n88zpcDndiI3Lu2j4eWyv3EoICAEhIASEgBAQAkJACAgBISAE8iGQW8zpXh2sL6d2zLFouFFnjqUJHPkWDRfSQkAICAEhIASEgBAQAkJACAgBIVB0BCjmqNWo2ajg/ElQlGeOpQk8bjdcLk++YZZF12R5khAQAkJACAgBISAEhIAQEAJCQAhQzNmys2CxMrzSA5PJrEIsdd1reOZ0XVcZUeLi46XGl8wXISAEhIAQEAJCQAgIASEgBIRAkBCgmHM4HDBRwPlKE1DMebweaMnJSbqmsc6cPd/SBEHSH2mGEBACQkAICAEhIASEgBAQAkIgJAgYe+bsKpul7vWyOkGOA84Is/R4VGmC/OrMhQQt6aQQEAJCQAgIASEgBISAEBACQiBICKgwS1u2qi9HJxzDK1UBcSZASU5K0k1mExw2B+ISJMwySMZMmiEEhIAQEAJCQAgIASEgBISAEADFHLfE+Q+GWHLvHF10WmpqivLM8YT4+ATZMycTRggIASEgBISAEBACQkAICAEhECQE/KUJ6JUzm03weLywmM1Grbm01FTd5XLCqwOxsVJnLkjGTJohBISAEBACQkAICAEhIASEgBBQnjm7zab2zLk9bljMFpUIhYfyzDGbpd1mR0L58uKZkwkjBISAEBACQkAICAEhIASEgBAIEgKqzpzToUoSsKQct8gx1NIXZpmq8xtms4yNixMxFySDJs0QAkJACAgBISAEhIAQEAJCQAio0gR2uxJxdMKpGnMqq6Vvzxw/sGXbJJulzBUhIASEgBAQAkJACAgBISAEhEAQEfCHWVqtVlVbzn+o4uEpKck64y8p5vIrGr4+xRZE3ZKmCAEhIASEgBAQAkJACAgBISAELn4CjS+JPGMn/KUJwsLCVZilxrIEXi+8upd75lJ1u90G3aMjoULee+bWJdpQymS++GlJD4SAEBACQkAICAEhIASEgBAQAkFA4IjHhdbxUXmKuYzjaUrEWa1h8OU+MYqHp6ensdyczzOX9545EXNBMNrSBCEgBISAEBACQkAICAEhIASKDYFAxJzD4VDZLI36clCCThURT01JMRKgOBz5JkARMVds5ox0RAgIASEgBISAEBACQkAICIEgIBCImLMzAYrJpP5TSVCUntOhJScl6Yy39Hq8IuaCYDClCUJACAgBISAEhIAQEAJCQAiEDoFAxJzb7QZ0o7ocvXP00tEhp6WlpaqKczabDfHxCXmWJhDPXOhMKumpEBACQkAICAEhIASEgBAQAoVPIBAx53DYc4qF0zPHBCgUcapoON112VnZ+ZYmEDFX+IMpTxACQkAICAEhIASEgBAQAkIgdAgEIuacTmfOfjmLxWrUmaOYS0tNZeU52G35lyYQMRc6k0p6KgSEgBAQAkJACAgBISAEhEDhEwhEzNEzZzZb1H45r8djhFpaLLnCLOmZKy+lCQp/uOQJQkAICAEhIASEgBAQAkJACAgBg0AgYo6ON4vVos53uVywUMhpJmgpyck6VR33zMXFSWkCmVRCQAgIASEgBISAEBACQkAICIGiIhCImGOYpdlsgterq391nflQdMMzx+woTocTCeKZK6oxk+cIASEgBISAEBACQkAICAEhIAQC8sxlZWYgLDzCKDDnF3ImzShN4K8zF58g2SxlPgkBISAEhIAQEAJCQAgIASEgBIqKQKCeOao4o86cUTDc43YzmyVLE+jKMxd7nsMsk1PMSIzUcUWkkW3ljIduxvxtZvSu48w5xXzEijcyddxb3Q1TUZGU5wgBISAEhIAQEAJCQAgIASEgBIqQQCBizm7LhslsZv5K5Z0zaYZCUqUJlGfO7ji/Yk7X8Mt6K36MAF6o6zQEmQ443BocSk3qiDYB2TpQwnRCzLEenlMDSh47Iea8bg3Z1IMaEGXRYdYAu0uDB4BHB8ItgNcDuHQgwqIjzAToXiDLbZzDz8JNgM2lwWLRYSUDOYSAEBACQkAICAEhIASEgBAQAheYQCBizul0GN44DwuGW3ySTveLOdN5L03gTrRgaoqGhEwN1ep5UC/Cg5SjFsw4ZsK1sR4luBq6THjXrmPU5ToWbjOjVw035m63oEFVN+ocN+d45hITrThi8iA5yYzUMjr6xwGfrjGhYmUPYpwalqeb0KiUF+WswDabhqHVXXClWLHe6UUYTPg3E+hd1YWvN4Whbh03alnz8RRe4AGVxwsBISAEhIAQEAJCQAgIASEQGgQCEXMOux2ayaQEHUsTKK+cpuUqTZBtO39Fw3UN67ZZcLy8jtYZGmbpOm6u7MYPW8JweV03asIQU+ZDVkz2ibl5m80o5QDCqrnRuowXucMsnXYNiU7AkWzGJy4N42romLXehOsaulDKrWHcHxbc0tyFeDcw+W8r7qvvhNelIdEOMHBz2T9WDK9/IoQzNKaF9FIICAEhIASEgBAQAkJACAiBYCcQiJjLzs5GWFiYEnIms0mVJfB4fHvmNA2qNEF8/PlJgOJ2mPDOnxakh+uI8Go4rgHPN3Ji4ZYwtKrvQjnu2jtFzE39w4x6YYClshvNSp0Qc/dVAOb8Y0LzSi44ksz4yGmIubkbNXRt4EK0y4Rxv1twa0sXYp2GmBtd24UvtllRvaIX5cM9WLrXimEi5oJ9Hkv7hIAQEAJCQAgIASEgBIRAyBEIRMy5nE664mA2m1XBcIo5XfdCS0lJ1i0WK7KzshAXH6/cdWc61iXaUMrEjXd5HymHw/Cb5kW3BLc68Y/tYfBW8sCzz4S0BC86x3CDmwZLkgXv5A6zrOXGF9ss6FzbhYQkiwqzvL+Ehk+cOm6p7MaOPRZ86slfzN1TzYWxO6x4pKET5kwzpuw2466GThxIN6F0KR3RmiEm5RACQkAICAEhIASEgBAQAkJACFxIAoGIOafDofKH6F5/RksdGksT+OvMuZyu8xNmqZuwYr0Fleq4UcWXxTIr2YwnDprxWi0Plmw2Y5ULqFBKx92lgQ9tJ/bMMZtlyn4LPszQ8FAZ4J0sHfdW9eLr9RasdQPtywC/azqeysczd19dF/7cZsEXGRrKRgPVLEC/mk7M3BiGOnXcaBQue+Yu5ISVZwsBISAEhIAQEAJCQAgIASFgEAhEzHHPnNliJD7x6iwcbvaVJkhJ0anq7Db7efPM5TUwbqcZS/eb0KqaC1EygkJACAgBISAEhIAQEAJCQAgIgRAmEIiYYzZLjVJO06B7vdB9xcNVmKWuG3XmiqJo+NZNYVjgAe680oXSvr1zITx20nUhIASEgBAQAkJACAgBISAEQphAIGLObrfBQs+cZlJ75kxq65uvNAGzorhc7iLxzIXwOEnXhYAQEAJCQAgIASEgBISAEBACJxEIRMwZpQk00AnH8gT00rFUgdozx7vxhNi485MARcZHCAgBISAEhIAQEAJCQAgIASEgBPInEIiYU2GWDLH0iTne1eN2M5tlis6NdCxNkFC+/HnJZpl/k+UMISAEhIAQEAJCQAgIASEgBISAEAhIzDkMMedlOQKNdeaMCgTKM8cUlw67A3EJ4pmT6SQEhIAQEAJCQAgIASEgBISAECgqAoGIOe6Z4z451pYzq391eFhvjglQqO5YiK5cbKx45opq1OQ5QkAICAEhIASEgBAQAkJACIQ8gUDEnC07C2azRZUncLtdqjQBc0kqz5zX61XZLM9X0fCQHxEBIASEgBAQAkJACAgBISAEhIAQCIBAIGKOZeRMZpX2RIVamhhqyaLhKcnJOksWMMyyKEoTBNAfOUUICAEhIASEgBAQAkJACAgBIRASBAIRczZbNiwWKzwetypR4PV4YTKb/GGWmvLMxcbFSZhlSEwZ6aQQEAJCQAgIASEgBISAEBACwUAgEDHncNhz9syxzSxPwCOnNIE92y4JUIJhNKUNQkAICAEhIASEgBAQAkJACIQMgUDEnNvtVsXCoUN55Lh/jjlPtKSkYzqVnYRZhsx8kY4KASEgBISAEBACQkAICAEhECQEAhFz/qLhyhsHjZoOVHaqzpzL5VRxl7JnLkhGVJohBISAEBACQkAICAEhIASEQEgQCETMcc8cM1hSytERx4yW3DunpaakMKulL5ul7JkLiRkjnRQCQkAICAEhIASEgBAQAkIgKAgEIuZYZ84Qc4DH44HVGgavh3XmfNksnQ4X4uJFzAXFiEojhIAQEAJCQAgIASEgBISAEAgJAmcj5rhPjkKOxcOhaX7PnA6X043YOCkaHhIzRjopBISAEBACQkAICAEhIASEQFAQOBsxp3t1aCqTpW4UDTc8cyxN4JCi4UExnNIIISAEhIAQEAJCQAgIASEgBEKFQCBijlpN0zTouk4Zp5KgKM9cWlqqzlSXbpdHwixDZcZIP4WAEBACQkAICAEhIASEgBAICgKBiDlbdhYs3Cfn9ah6c4aw8xqeOao7l5N75uKlaHhQDKk0QggIASEgBISAEBACQkAICIFQIBCImHM4HDBRwPm8cppJU4lQtJTkJF3TTLA7HIgXMRcK80X6KASEgBAQAkJACAgBISAEhECQEAhEzNntdpjNJnDPnBFhqanWqzBLj9sNp9MldeaCZEClGUJACAgBISAEhIAQEAJCQAiEBoFAxBzrzLG+nH/fHL9WCVCSk5J0k9kMh82OuAQJswyNKSO9FAJCQAgIASEgBISAEBACQiAYCAQi5lwuV05T6ZTzer2qgLiWlpqqu9wuMAlKfHyC7JkLhhGVNggBISAEhIAQEAJCQAgIASEQEgQCEXMsGk6vHAuHezxeWMxmJegMMedyguGXsbF515lbeTQL4RrrGsghBISAEBACQkAICAEhIASEgBAQAudKIMvrRbuEqDPeJisrCxRzZhOFnEcJOiZC4aGlpqawXIE6ISGhfJ6euXNtqFwvBISAEBACQkAICAEhIASEgBAQAoEToJhzOh2qJAFznZjMxt45FWaZmpqq8xuH3Y7YuDgRc4FzlTOFgBAQAkJACAgBISAEhIAQEAKFSoBijlqNIo6hlUx+okIsWTQ8NSVFZ50CW7Yt32yWhdpKubkQEAJCQAgIASEgBISAEBACQkAInETAL+bMFosqGq5qE0A3ioenpCTrZrMFtuzsfIuGC1chIASEgBAQAkJACAgBISAEhIAQKDoCFHPZ2dkIDw9XYZZ0xLHenMfrMRKg2OzZ0D06EipUkDDLohsXeZIQEAJCQAgIASEgBISAEBACQiBPAhRzGcfTlYizWsPolFMHt81p6elpuqaZlGdO9szJTBICQkAICAEhIASEgBAQAkJACAQPARVm6XCoLJZGmKVxqCLizGbJuEunwyFiLnjGTFoiBISAEBACQkAICAEhIASEgBCAf8+cZjIpAcdSBMauOR1aclKS7tW9qmZBXFy8hFnKhBECQkAICAEhIASEgBAQAkJACAQJAYo5t8ulWsMIS3rn6KVT2SzT0lJV1KXNZkN8fIKIuSAZNGmGEBACQkAICAEhIASEgBAQAkJA1Znzh1myQDh0eD1eldRShVnSXZedlS2lCWSuCAEhIASEgBAQAkJACAgBISAEgoiAUTTcmbNfzmKxQvd6VQtVNkumQrHbbDkKL4jaLk0RAkJACAgBISAEhIAQEAJCQAiELAGPx4sSUZFgOTnul/N43Eq3WayWE2GW3DNHD51xaHA47KqWAWMxebLJbFYXKxVIlx5jNDUTXC4nLBYLTJpJxXCy9gEL2uk6q5MbGVd4Hb/OUZAmkzqP9/Rv3uNTjecbn7jdbI/xDCM6VPP9hGf68nHyeae02+mwI+wCtdvrYV+pkjW1IdHMPrO1ioVJ9UAxZJE/zQQvv1ZsfBsZNcbAGtXcDQ+qbjDS+KXhTmVK0pwx4T1NmsGA9+O1JvJTlype/rFiQ/hcf9V41RZf23g/fsNNlW63S7VbVZhX427869WNAoX8GWtanGiz6aTQXP/9Odb+a3k+06gak88/rmydMdbq+aot5GHwUuOtPuec0+FyO9U9VN95bxZJZLO9Poa+7D78nvOPhz/bjzFXDaZsl2IITfE38XMfF/UL4pvfuefjxdhu9pXz0eDL303f76Bi7FXzRQH0/S6p+eafq77fZY4xXxaMyea4GUzMPra+1SDfPTgm5Oe/hzHfjBFW7H0fqDFVY+E15rTXq94fxrgbYQNqdHxz4sSc9v/+Gzd2uhwIs4arOetxu6BWqHImvTHx+f7gy0890vc7aTxTh8XCPnmN9vF3RjXWmIc+Ejlf5X7HsF0Mc7CG+eai+p003lGce0b/eCsTXE6Hmos5L95c70Z+pl7EipvxbjV+BzV4+O4z8/fKlDMfT7yb+c67+NrNd4gxvj4L43uPKWbqnWW8G405xt9x31wgg1ybvP2Titfx3eg//AVU1bVqzDXF8NR3o5oiuYbZ/+7zvwPInPfwv4f8Pyd/t8etfm843sb7zax+x4xrPbCYreD+c38b1Tvf/y7Pedf6r/W9Vzn/rVafzXMbdoLP8L3zc7fP/w5XPHK9Mw1bHemb78YeCsXTazA3bLdXzSsaff/P2Fbj99n4TeU5/nelevdzXmuGjc39biQbszm3rS5IuwGHw3bO7Tbe42fXbr8d8F/H7vv/vlF7UGhb1BzwvcR8hNSYc+x97zSOvbJxvpVxv03i98YYGe8F/++433b5bZ16oxkDre5JW+R/N/ID2k3/O9U4x3g38hxOYb8d9tty9TbXDVvJ9yHbw7+zOL/8vx/+eWP8DeHxvbtUi3Lss1Wd7//b5MzvRr+NMeaJ8UvFvx/4/Ym/D3y/bH77AmPuGKFiFt/firrv70bjPajsjdtjcLPwM+MPGo6JsmmaCWaTj3vO36LGcwrabtqQk5JK+F8SRdBu1WbfHFKWK/e70TcnDAjG32j++ea33jlW3PdyM/7GOfF32UnvRvVeNf7WVuf5/p4ybHQ+70baVDPfx8Y88//5YLTJY9ht37vbf3/OWdo5zkc+gOcZMPPZOAAAFHJJREFUf9P6//7z3Ut1zvid47VKN/je8TzV5eLfIca7MceGGL86J/0N4//7Tp2j4//VnWtvXscNhI8c3SUnQRGgAVKg//9vFQgKpMiliS3JurkYzjzkvpKNOI2tWP5QO7X0as8e7nA4HK63q6uL7ej4tD7TXEb45zPpc+/Pu9Xn7+8Hr43nztvao3BrnT/qGOWXF3v9fXAX9hZu+5Trrpm5JcemULjbrm+vt6ODoyTEEA6BFIEA8UowQJ4ITJORJNYKLDaezc/hSzIEtAAbH0wXgk5ua7JRQAkw+71+NuteN1NrVBDXwOIOcXaSIKh5FgPgfZERkrCTuYFM+yBwNsjtF7AVcKbgcjEEyTG5LOAPcOtgaT0K6iq0s/c6hP4X5ZWsIFIuBgSmeqdONCHcKfxm9/0iIEoU/42HeYd8/q3+scP8TNbi92uSQjKsJJFEp8R/enpea3esjSAwfzbxo7Co/aiYdYLwuxkI1J9U0DWBudfer2Bj0KMAfW7rBvQLJwVYKcwoeKtwp1Bb4pEk76LaBTNxVEQ3IFvE4ea6yQ+EvGMoAaE48L4aLLWfxAZFjQHTCVyEWfE4xOCL/jnOaP4ff65FA/2341Vx7HNxc2NhgiS4Q5AdzEUEiQsnEZ+BKqQiKjSR0hrv7rbb+9tt/4WJyCpK1femwCCprEnjETZCDjsu5xDxbFrfI2z80HWHoLG3ev+fat2c3fetu0kDqbcwzQl2xXfibQiiMQ0RqWIxpGYVqwob7+4GsyJACrf6HTduSRgTkTWpMEEUyRTWRUy7d2wIp6ZoRAz7ojBdhZGL0RHj+O/ahyrum3o4Zy1F6BqPfJ9iXmvSOy+ClNyH6AJZNWb5bF6+udjOTl821kHitS7OtwvUB9gYYWcVE+ZsGYfNJU38CgcXQlXnJQXBs1v3Sp6DjRKVyF0+14opCyfk6sFG3yLXxLoLd5NRE0QVCMpViDXKzcKYYsOJY++z34HFRvLsmqsRfoSNKs7ARr2b2vsQaUdbsDFYWiQ52OTPFwa7AF8J84gE/nqtA/wqrMv37GAjIlaKA87a4eFhEV32DUHMOGB8Bg8p2Ly3zu3FOcKHAvjNDziz78LG57juR9gYyOD8U4iw74MJjpcSlVL8gI1VVAR8KABVsDo/mg+Zs1ncRczXH2jIwDcVB47pEddLWkiTBu5GASROcBBx1aKI6e8qwutcwe/IA6yhsS3cTN9fYtqtL/7gPBmbRgicgmqw8eLqdWEjYisCnBZUeJ+YM1c0loPd2lvHppsM3s75bETbwtXkEMTu4RJPuG79O3NaoBXM6VJok66uLrezs/M8pEn+WnFPAncy869RpFZ1ky5dgxYBtLfXiufCs9OVciuRIb9Wq1EFPrd1h2RMW2yaiApqFQMAPQSLVE+A6iBJGbNWlx1NtwmiQZKAlI8qYkKckBulhY/KgSpiVGqrO4cm3yYa/IvyJBS6iy4oTXBH4fXzoU7q+VAzSBKlykgNSTG/kps5YKO2FClvpTOJSjGS7ksdFhSoqCbdDU0HdFR+FOzpALqQSDF4546hCaVBwaREXdT8Wg4wifKPrdt7UuD5CdZNB/Pd604xWl3uiCvLnpls7rUiTGHS71rFrQSJtPQr6YTgjqhzX0n74PAgnWPHIJ2/IoEpWuiCucOMIOMutVRm4sQxYKWvOgO3Lv4MtKsyN6SEd6NY1q8i9iFJdW5QtCGnKVRN4H8PY9yR6bW82NsuLl5t5+dfWWipfSHWnOQAfyfgd2HjtC5R8CuJpdOAOKaClJ/drc5St//IutXtu62z/Zetmw5oOnBrD9SOALAxneTEnuMzro+7YCMdkxQzCFH6Wn0O7wSSY6KbLudAchdau2SDgt7khaQMAa13mfeLiMB5WYmQiRLv6a7WBYGiYNCZFelBkZ7c6TxqDF2x0Z9ZJCp5cxW/RKARXlCUV2ycopmuJ+q4RS6TR4QydfHUobGgo19rbkmSWdwVrPNjrpsOAGLux1y3sbHdLt3hiyAYobTOZIikc7TFFZG3cpxAWoONTUgTZ8rVwkaRVxfWI1509wFHVIquIseQ5QUbydV2SZhUFjamk/MQG1dnCl9PvHS3dSHyOIjAqxVjcB3gQgBvq8BLtxpecnV5sZ2enbfbYYrEuG6iqboIaJbT2N4iWrhkSoh2enEuVTR0Zxmd9gE2Pot1F2FzpwdXAfyrhBnFTHIh+WQtrC2Qgi/T9GjRNZ06fY3eu/IsnWcKpUfCbdbkd5dCjFym4q7euWsCsNEYYXEUdwCNiKoxyplCEekOrb4e7Cc2mw+Uw2pcPNQOdNbMaUZI4+c3t65GgHLC9XZ8fNquLPNoGgUUcQi4EVlQCsPDwQneh4SWxsY0HCxEm7N0VGcv6CC6oP0069775Zdf3vpl2G5B9awfKPuGwEpJ8eb6un5H4eMwc1B56Ww+wIKqMIdqLG96OTqQ+oWaSCeoXrTsfamOAZ+2jZXK+P51a7Pr859w3SK1UvcE8ljFRMZKpVKRdnhYz3p9/cbENYofRRqdAsUPibQPagowOp4UPRSHVkmslJbtJ1YjWxxlQXPR5oO2X/uCHVaJRuseJTGtdLWaM2ApENe6j49PyiKxFtYkODo161AmHUQ6O5CUWkc6G6h+XQhibUhnpBTT+7vt+s31dnxy0gWlFXN/MQTJJAqLr4nIqNMuIGpPq0BwokZxMQk3WdNn00GCbGPpfC7rLjDXe5MVOgDe1tn7t4mL++3mWoTjsC243aFVhzjWHmxIDZhBq5VIcB4RYHSmianpNttuTDFXOUOAGwtEW2yTGIQHsirYFuniGxDV74ptxeVq8dTPVwzq/7f1SUlSiSRWzMSIlblYonI2unAKImNZKaIeuxnYqJ95cKCzhAJPYkl3exFAIC5NBlNoVqcZgt7WNRNNYQfFdmFECuB3rdtE3btZZyBf/7ms26qw9n9EoxKFhDsp0na7DEPgea4ipyqQypbr4hlRik6KRZlxCaAmO8HrZ4/dUz+XAsj2IVuRFbNgS5GfuCsU6+4kC9/9tbXjhY3X9VlaB5ZmnxXnqM6nit9gdAlJVWTnZ8eVIMFEf+fun50UdOoo1rDFEfe2Wh63XRM7Eed1LP+7HY/uCqTTp69/FzYOUYvbpIpvk/Hqfqb4fi7r1jMqjnAW6P0jSvl3jQXc13utEYG4YXBpuEM6nVsKoIpH5WFGKzKOsmIjZBdsZL9xkLT6H0eLR1lsxaWrMp1Dx5fO1+HRcXca9AxHx8fbm6urHjugC6PPWnmXsBHXhJ0sY8Or56IDsgi3a5cIjNE6hE3CXWG6xl30jKszxmcWm3iEPzqX5aDx+ZpuVJwgi5XT2KhCToScRGTSzzjPc1p37X+whGcnfizcyH3loq4E/IjwdMTq96WIsl0ScSZ2yoicU0BP04WCCFzC4lu8sV04sRtWB2rp/IaXCnV1ZvReECWLW23bdpMGhTBirI7BxrhwhF8USG8l7CbPe70ugKgH6Ez7622HLFfPOvIQnqvvf3N1WWdDqUG5WpyCvQPz6Vg7msbBZaEvhXY5t2Lpxgoby7k4ir6v4jdd/eHkrmP++LoZGfuwdcdmGTV0md8CvG8zE6fHG988nQ6TY9RLJ1L7uU0+KFH9QqoAKUI0HmtAwWA4c3EVEPHr62tslzHZ5u/8Z5LwKOB6MczyPeW6mf1wV8BExck3VpWAP92NUrmwTMX+0IpGzQ26Y4TdggStrVLACCxXwlrEgjmydqMxi+JugYthq90iM1rr0eFRrEhY+GMDzZxId0xCOitIm/y48KOIAlisisdOUnHh90vnBPtGK+Yhou4Oo8hS+NvScnn5etvfP2zrip8XOxBfy8zhzCKa3M5sDkQID7e90n4XpYgpUWe9rPxjrtuP+ufXXQneXq3H61785y52TCgperHosg66C1qbBAC9Y+YcbQNeZz849wZFbMSKd4Hy4eFRd9R7TjSFDdaRISa2+ghgf/31v9v5+ZfpbFkRbFV3UV6b7MRyt9ou6VSWXRkbY87Wmsj4OmyBhV3Zy7HeOmyxqdj2E+Vukx//Ml30rc46HcAqgGPTnN8fzAF2ixpsjCDBnHAnkNhg3oGNo+IaZxGFOG6f07opWLR/nqGYOUncHnWWwfcgBrGnGPFsmTGsuhMp7LCD5y+rCFYMCiNtEbJVhqOCdRuswhHCDBkYevXmajs9Od3BxrWbXbbVzOcWlrQQRFHvmSnmNY2RzIQwW/cYG0V2EZRmhtcddHdsIBgzP6NZ8VJ8M69EUct6IUVDAJlFX7HRYgBFShWyNWNHcTwq+ZwzPQ/d8OezbkThKgqKLNORzWw/4wkREKpwCB+xWDT7MsWMbK0uRiQ+6Zdm//XCFLvCCxXcdEEcf8k0dOUiKtGV5We9+u237eT0LGMHxqAVG90lmdlBG5qCVQuR5/2CjXQpwFrEoHZRLF2M3Zzl04ZIQgwkFW2XlxcWSjZho7sYnKsdW3LWuFpRXYwQi+7G2l5tAaX4X7pC08XLeuIAWLsvf37dLpY+1boRRfQEZVEUzhWezL0TdieAJcBgxgQkzB5asHeeXkQv7ggIN/fn+/4CxhLIaRz0iivm4JKncLnU321726vXv20vz798gI0zi+8iS24kE1Guz+/nyOfu8n/4HPb0FRuNVxbS4pgI3tIowI2g56AmqTN4cz3dwjgP2CsXaogKmY3LXhF376tjymafc7Y6jXax8eOvG9vPo3X/9NOPbykSqnskFbJtZybQZ2dfttWxfMpSERYPLEn04RApFXMpz1HDp11scrPT7ueDJlZT5de29t+Wl3cZZlwVXpLYX7HuIYtTZOw8Ug6Jn9u2op9//nH75pu/xw/sApbk2Qk9xBTwHx/6bZNsHdB+D8v768skKllYVXFXL10O2UV6Ns4WkiLCsoXEL4w6TQIBLKxAa9g5HbJcsqKv4/vXzke9myA1xzRP22s3YY6lJ2SNOTn9XK1F3UGI2qqw0PFhA+sygiScpebJrI5AwUS97SWZk1lnZ3phH7juVsgyY8BeP/26l0J4GRTuLmzZvtzud6fr7fbTj//Zvvr6b+kkcPERw79c7OF3KOukRRV7z1XQqSgWYTk5OWlbUc2tpcuOhZdLfXyxjtXt+pylOzwe/oq6FFV7noOLbVWJpXz08dRzeOhW02HEFWC11oIS9jWIMVYeKIHiRXhoRXwudsIbr/eqOc6TkzP/fc1y2n7yEBv5LBKHlXmriavFb9cKagXbz9Lyc//5c173qpCu+4nogwADnnCGmVVE2fzhh39v3377j7Y+I0TVeyxByVgFIQYvtWfueljBF4GGvNKJ6cskDBCzx4U9VlGr8GTOZLkErIWPGsy/KXK0Yi+iWXUqcmGGn9V4ZGy0VQ+NYiUMkzN2cx7MyEKFO+vMS+kcSbTxXLFtyd6ndkIul10s8RrsHquvZw8RnNxJdjHcmJ6zv5PbVm/Rg1z9++u+2k5PXz7puotEtsgDCXb+o1uKeKM9ePXq17qsRQUK7xBBkz1mD7FkCQj0/ms/5XRSMXesYm5msXcKnHTr16KRnFmqfnXqK2klrwW1IhBgV6MLW52cdJvBkPUCq3ZZtVC22vWmgG8RxInVAt6KjXSWckmLnluXP7kbYnudRRWvewrIsYp29y9NAyyoXVRkJnDtdrQ1kYunEneNjQ/uafigdetircOnXfdauI447YuumOvCCWW79ovt++//tX333T97rhY7I9ioeWCKES4fU97dr86pXVmKx+OT0+6ElmOMuxP60rR0P8P3yw0TEVlFknFsLkh8HzZ672/aBv7wMpN2TC3PjPq2i40LoAWAbH2cS/mEq8ZGN0Mksl1evtpevvw6NtC4cWJdXeeY11wOD4QTI4TAYeGNyttcVoRV/TE2fvp1178zZ640CiLFUintV1fbwaFvtTSwTKdpgoWDSvfH+bFshwceuDQwzk1fKDjMC+AXbtDKDWfOtaMIGhBcjHxu6x4PNxc+uOuw+sxR0zh0aZYZ6EIq9D1FPrjRbrn1EqVXwaOgLbU674+5RCxXWGYJsHXPmUErArpcRMDXUjg6a/i18w6x0Bp4bFeEmEFU8XkzALt6p3kGSK9ji66HrSSoikXMMuemeHSxMAAEQVrtVKzFB8qHCIWfhMKBHPVy1/JBvOt5Rv3jNrG1C/Lx1r2jkH2EdZfgUTeqQsS4rTOXzTSRNbmroqyS9H6KJ9t2KwHXZT5Wokaly62jZR32rbYDvKvKBunw/1fd6LrVyuvBQjjFznTx6dx2jIVMcK7ADSzDTaS4cSsEgpu76LzWo/8OxjDfMjFmJRohqS4hiE1kZc0dy6nUvPZdbJTdowqGHmC39Yj1rQmM7uGHYuPnuG46IIX3i6jUDcqle+5ajZvWdPnJODmwSlbhl44bBQddKIowWXU4U1itfa6HUBYu0SWPU+JGs2zpAiqR+7KJmXcK2BleUgdCGigAxq2StB6lfRU4uUV14dL54lxaFZEFAt6Fa3czNGvqbpjy7OWlsdHnc7n1LrNJq4D2sBPjWRpjxU7nOxY77NnOX+k45kKgqePGHTFFhN8lFvXON+9bdyyKk/d7i1PApEjND/1/182tzWCj9s8333IRF3QM4dXvH+dMK//cyBuVHtEAPCibmWy7uajMuWnm1LsAfHAfQdsFU6BU13XJs1yuM46T6dSts5bu7Lkz1pee0LWjK5HLG9acb86SEM+e0PnovN/zvXScZ498TtNNR7Fqx8I4dtjvlfyus9tc7lbPHtdMOySWS4B8YRaz77NuvYe1eGQWG6GXOOXdPtW6wRAu+nK8L3Pky/6v3Z/KxREjsZhzXuno65mdDy2KM/tI/JTbTgLUwuXXDmd3uBA/GWd6+7ZGNhCvmAEFG/u9jAZFo7ftmrvdQCxdwy9wXJD/EMZoAq3OmxVjuh7oZ5oLnxT/au6caG6uL3DcvfQFoRFK5LxhPIMrc6nZjkiWW4Ph+LxD8safXvfF68L0nXUnVlZOoXX/D+xhf05jHgsYAAAAAElFTkSuQmCC"/>
          <p:cNvSpPr/>
          <p:nvPr/>
        </p:nvSpPr>
        <p:spPr>
          <a:xfrm>
            <a:off x="307975" y="7937"/>
            <a:ext cx="304798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70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A9E3"/>
              </a:buClr>
              <a:buSzPts val="1400"/>
              <a:buFont typeface="Source Sans Pro Light"/>
              <a:buNone/>
            </a:pPr>
            <a:r>
              <a:rPr lang="tr-TR" sz="3200" b="0" i="0" u="none" strike="noStrike" cap="none" dirty="0">
                <a:solidFill>
                  <a:srgbClr val="59A9E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 Light"/>
              </a:rPr>
              <a:t>Ekip </a:t>
            </a:r>
            <a:endParaRPr sz="3200" b="0" i="0" u="none" strike="noStrike" cap="none" dirty="0">
              <a:solidFill>
                <a:srgbClr val="949494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 Light"/>
            </a:endParaRPr>
          </a:p>
        </p:txBody>
      </p:sp>
      <p:sp>
        <p:nvSpPr>
          <p:cNvPr id="4" name="AutoShape 2" descr="netflix logo ile ilgili gÃ¶rsel sonuc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netflix logo ile ilgili gÃ¶rsel sonuc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netflix logo ile ilgili gÃ¶rsel sonuc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netflix logo ile ilgili gÃ¶rsel sonuc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Shape 418"/>
          <p:cNvSpPr txBox="1"/>
          <p:nvPr/>
        </p:nvSpPr>
        <p:spPr>
          <a:xfrm>
            <a:off x="307974" y="757536"/>
            <a:ext cx="3823547" cy="419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80" rIns="182880" bIns="91440" anchor="t" anchorCtr="0">
            <a:noAutofit/>
          </a:bodyPr>
          <a:lstStyle/>
          <a:p>
            <a:pPr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Naim Kenan Hacıevliyagil - </a:t>
            </a:r>
            <a:r>
              <a:rPr lang="tr-TR" sz="1100" b="1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Customer</a:t>
            </a:r>
            <a:r>
              <a:rPr lang="tr-TR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</a:t>
            </a:r>
            <a:r>
              <a:rPr lang="tr-TR" sz="1100" b="1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Success</a:t>
            </a:r>
            <a:r>
              <a:rPr lang="tr-TR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Man.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Gereksinim </a:t>
            </a:r>
            <a:r>
              <a:rPr lang="tr-TR" sz="1100" dirty="0" err="1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önceliklendirme</a:t>
            </a: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  ve iş planı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Ürün Yönetimi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Veri ve ürün kalitesi </a:t>
            </a:r>
          </a:p>
          <a:p>
            <a:pPr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Mustafa Uğur Gürçay -  YZ  &amp; IoT Mimarı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Yapay Zeka ve Büyük Veri çözüm mimarisi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Yapay Zeka eğitim modellerinin geliştirilmesi</a:t>
            </a:r>
          </a:p>
          <a:p>
            <a:pPr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b="1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Mirhan</a:t>
            </a:r>
            <a:r>
              <a:rPr lang="tr-TR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Karadeniz -  Yazılım Lideri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Entegrasyon ve API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Yapay Zeka model testleri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Bulut Optimizasyon  / </a:t>
            </a:r>
            <a:r>
              <a:rPr lang="tr-TR" sz="1100" dirty="0" err="1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DevOps</a:t>
            </a: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86C66B-FE6B-474F-B1B0-EDD948D12D4F}"/>
              </a:ext>
            </a:extLst>
          </p:cNvPr>
          <p:cNvGrpSpPr/>
          <p:nvPr/>
        </p:nvGrpSpPr>
        <p:grpSpPr>
          <a:xfrm>
            <a:off x="4120707" y="1047750"/>
            <a:ext cx="3383280" cy="2149495"/>
            <a:chOff x="4224693" y="1047750"/>
            <a:chExt cx="3383280" cy="2149495"/>
          </a:xfrm>
        </p:grpSpPr>
        <p:sp>
          <p:nvSpPr>
            <p:cNvPr id="2" name="Dikdörtgen 1"/>
            <p:cNvSpPr/>
            <p:nvPr/>
          </p:nvSpPr>
          <p:spPr>
            <a:xfrm>
              <a:off x="4224693" y="1489085"/>
              <a:ext cx="3383280" cy="1708160"/>
            </a:xfrm>
            <a:prstGeom prst="rect">
              <a:avLst/>
            </a:prstGeom>
            <a:noFill/>
          </p:spPr>
          <p:txBody>
            <a:bodyPr wrap="square" lIns="91440" tIns="182880" rIns="182880" bIns="91440" anchor="t">
              <a:noAutofit/>
            </a:bodyPr>
            <a:lstStyle/>
            <a:p>
              <a:pPr marL="228600" indent="-228600">
                <a:spcBef>
                  <a:spcPts val="300"/>
                </a:spcBef>
                <a:buClr>
                  <a:srgbClr val="A5A5A5"/>
                </a:buClr>
                <a:buSzPts val="1800"/>
                <a:buFontTx/>
                <a:buChar char="-"/>
              </a:pPr>
              <a:endParaRPr lang="tr-TR" sz="1200" dirty="0">
                <a:solidFill>
                  <a:srgbClr val="3F3F3F"/>
                </a:solidFill>
                <a:latin typeface="Source Sans Pro"/>
                <a:ea typeface="+mn-ea"/>
              </a:endParaRPr>
            </a:p>
          </p:txBody>
        </p:sp>
        <p:sp>
          <p:nvSpPr>
            <p:cNvPr id="16" name="Dikdörtgen 15"/>
            <p:cNvSpPr/>
            <p:nvPr/>
          </p:nvSpPr>
          <p:spPr>
            <a:xfrm>
              <a:off x="4224693" y="1047750"/>
              <a:ext cx="3383280" cy="1708160"/>
            </a:xfrm>
            <a:prstGeom prst="rect">
              <a:avLst/>
            </a:prstGeom>
            <a:noFill/>
          </p:spPr>
          <p:txBody>
            <a:bodyPr wrap="square" lIns="91440" tIns="182880" rIns="182880" bIns="91440" anchor="t">
              <a:noAutofit/>
            </a:bodyPr>
            <a:lstStyle/>
            <a:p>
              <a:pPr>
                <a:spcBef>
                  <a:spcPts val="300"/>
                </a:spcBef>
                <a:buClr>
                  <a:srgbClr val="A5A5A5"/>
                </a:buClr>
                <a:buSzPts val="1800"/>
              </a:pPr>
              <a:endParaRPr lang="tr-TR" sz="1200" dirty="0">
                <a:solidFill>
                  <a:srgbClr val="3F3F3F"/>
                </a:solidFill>
                <a:latin typeface="Source Sans Pro"/>
                <a:ea typeface="+mn-ea"/>
              </a:endParaRPr>
            </a:p>
          </p:txBody>
        </p:sp>
      </p:grpSp>
      <p:sp>
        <p:nvSpPr>
          <p:cNvPr id="19" name="Dikdörtgen 18"/>
          <p:cNvSpPr/>
          <p:nvPr/>
        </p:nvSpPr>
        <p:spPr>
          <a:xfrm>
            <a:off x="4218978" y="2546360"/>
            <a:ext cx="3749040" cy="1708160"/>
          </a:xfrm>
          <a:prstGeom prst="rect">
            <a:avLst/>
          </a:prstGeom>
          <a:noFill/>
        </p:spPr>
        <p:txBody>
          <a:bodyPr wrap="square" lIns="91440" tIns="182880" rIns="182880" bIns="91440" anchor="t">
            <a:noAutofit/>
          </a:bodyPr>
          <a:lstStyle/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endParaRPr lang="tr-TR" sz="1200" dirty="0">
              <a:solidFill>
                <a:srgbClr val="3F3F3F"/>
              </a:solidFill>
              <a:latin typeface="Source Sans Pro"/>
              <a:ea typeface="+mn-ea"/>
            </a:endParaRPr>
          </a:p>
        </p:txBody>
      </p:sp>
      <p:sp>
        <p:nvSpPr>
          <p:cNvPr id="18" name="Dikdörtgen 15">
            <a:extLst>
              <a:ext uri="{FF2B5EF4-FFF2-40B4-BE49-F238E27FC236}">
                <a16:creationId xmlns:a16="http://schemas.microsoft.com/office/drawing/2014/main" id="{B626228C-1B85-4F2C-AEE7-5A5C7591C90D}"/>
              </a:ext>
            </a:extLst>
          </p:cNvPr>
          <p:cNvSpPr/>
          <p:nvPr/>
        </p:nvSpPr>
        <p:spPr>
          <a:xfrm>
            <a:off x="4039389" y="833736"/>
            <a:ext cx="3532986" cy="4309763"/>
          </a:xfrm>
          <a:prstGeom prst="rect">
            <a:avLst/>
          </a:prstGeom>
          <a:noFill/>
        </p:spPr>
        <p:txBody>
          <a:bodyPr wrap="square" lIns="91440" tIns="182880" rIns="182880" bIns="91440" anchor="t">
            <a:noAutofit/>
          </a:bodyPr>
          <a:lstStyle/>
          <a:p>
            <a:pPr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Engin Aktaş – Yazılım ve Sistem Geliştirme Yön.</a:t>
            </a:r>
            <a:endParaRPr lang="en-US" sz="1100" b="1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Kavramsal Tasarım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Risk Yönetimi </a:t>
            </a:r>
            <a:endParaRPr lang="en-US" sz="1100" dirty="0">
              <a:solidFill>
                <a:srgbClr val="3F3F3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tr-TR" sz="11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 </a:t>
            </a:r>
            <a:r>
              <a:rPr lang="tr-TR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Aslı Gül Buğdacı – İş Analisti</a:t>
            </a:r>
            <a:endParaRPr lang="en-US" sz="1100" b="1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İhtiyaç Analizi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Gereksinim Mühendisliği</a:t>
            </a:r>
            <a:endParaRPr lang="en-US" sz="1100" b="1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Metin </a:t>
            </a:r>
            <a:r>
              <a:rPr lang="tr-TR" sz="1100" b="1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Muğlu</a:t>
            </a:r>
            <a:r>
              <a:rPr lang="tr-TR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– Yazılım Geliştirme Uzmanı</a:t>
            </a:r>
            <a:endParaRPr lang="en-US" sz="1100" b="1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Yazılım Geliştirme (FO WAS ve  Plat. 360)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Entegrasyon</a:t>
            </a:r>
            <a:endParaRPr lang="en-US" sz="1100" b="1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b="1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Cengiz Deniz – Akıllı Üretim Teknolojileri Yön.</a:t>
            </a:r>
            <a:endParaRPr lang="en-US" sz="1100" b="1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Gereksinim sunumu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Üretim süreci bilgisi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İş birimi organizasyonu ve liderlik  </a:t>
            </a:r>
          </a:p>
          <a:p>
            <a:pPr marL="228600" indent="-228600">
              <a:spcBef>
                <a:spcPts val="600"/>
              </a:spcBef>
              <a:buClr>
                <a:srgbClr val="A5A5A5"/>
              </a:buClr>
              <a:buSzPts val="1800"/>
              <a:buFontTx/>
              <a:buChar char="-"/>
            </a:pPr>
            <a:r>
              <a:rPr lang="tr-TR" sz="1100" dirty="0">
                <a:solidFill>
                  <a:srgbClr val="3F3F3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Ürün kabulü </a:t>
            </a:r>
          </a:p>
        </p:txBody>
      </p:sp>
      <p:sp>
        <p:nvSpPr>
          <p:cNvPr id="25" name="Dikdörtgen 15">
            <a:extLst>
              <a:ext uri="{FF2B5EF4-FFF2-40B4-BE49-F238E27FC236}">
                <a16:creationId xmlns:a16="http://schemas.microsoft.com/office/drawing/2014/main" id="{8C43A3F7-BD14-4D60-88A2-A98E5B16846A}"/>
              </a:ext>
            </a:extLst>
          </p:cNvPr>
          <p:cNvSpPr/>
          <p:nvPr/>
        </p:nvSpPr>
        <p:spPr>
          <a:xfrm>
            <a:off x="7422669" y="1"/>
            <a:ext cx="1724506" cy="5143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40" tIns="182880" rIns="182880" bIns="91440" anchor="t">
            <a:noAutofit/>
          </a:bodyPr>
          <a:lstStyle/>
          <a:p>
            <a:pPr>
              <a:spcBef>
                <a:spcPts val="300"/>
              </a:spcBef>
              <a:buClr>
                <a:srgbClr val="A5A5A5"/>
              </a:buClr>
              <a:buSzPts val="1800"/>
            </a:pPr>
            <a:endParaRPr lang="tr-TR" sz="1200" dirty="0">
              <a:solidFill>
                <a:srgbClr val="3F3F3F"/>
              </a:solidFill>
              <a:latin typeface="Source Sans Pro"/>
              <a:ea typeface="+mn-ea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7422669" y="833736"/>
            <a:ext cx="1383712" cy="2369880"/>
          </a:xfrm>
          <a:prstGeom prst="rect">
            <a:avLst/>
          </a:prstGeom>
        </p:spPr>
        <p:txBody>
          <a:bodyPr wrap="none" tIns="182880" anchor="t">
            <a:spAutoFit/>
          </a:bodyPr>
          <a:lstStyle/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 err="1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IIoT</a:t>
            </a:r>
            <a:endParaRPr lang="tr-TR" sz="1100" dirty="0">
              <a:solidFill>
                <a:schemeClr val="dk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Source Sans Pro"/>
            </a:endParaRP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Makine Öğrenmesi</a:t>
            </a: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Bulut Teknolojisi</a:t>
            </a: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Bulut Programlama</a:t>
            </a: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Ölçeklendirme </a:t>
            </a: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Veri Görselleştirme</a:t>
            </a: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Proje Yönetimi</a:t>
            </a: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Yazılım Ekibi Yön. </a:t>
            </a:r>
          </a:p>
          <a:p>
            <a:pPr algn="r">
              <a:spcBef>
                <a:spcPts val="600"/>
              </a:spcBef>
              <a:buClr>
                <a:srgbClr val="A5A5A5"/>
              </a:buClr>
              <a:buSzPts val="1800"/>
            </a:pPr>
            <a:r>
              <a:rPr lang="tr-TR" sz="1100" dirty="0">
                <a:solidFill>
                  <a:schemeClr val="dk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Source Sans Pro"/>
              </a:rPr>
              <a:t>İş Analizi </a:t>
            </a:r>
          </a:p>
        </p:txBody>
      </p:sp>
      <p:pic>
        <p:nvPicPr>
          <p:cNvPr id="20" name="Picture 2" descr="C:\Users\nkenanh\Downloads\icons8-cloud-storage-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587" y="340044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5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ayas Theme Color">
      <a:dk1>
        <a:srgbClr val="5C5C5C"/>
      </a:dk1>
      <a:lt1>
        <a:srgbClr val="FFFFFF"/>
      </a:lt1>
      <a:dk2>
        <a:srgbClr val="3F3F3F"/>
      </a:dk2>
      <a:lt2>
        <a:srgbClr val="FCFCFC"/>
      </a:lt2>
      <a:accent1>
        <a:srgbClr val="1B6AA3"/>
      </a:accent1>
      <a:accent2>
        <a:srgbClr val="84CBC5"/>
      </a:accent2>
      <a:accent3>
        <a:srgbClr val="F8D35E"/>
      </a:accent3>
      <a:accent4>
        <a:srgbClr val="F47264"/>
      </a:accent4>
      <a:accent5>
        <a:srgbClr val="7CC8EC"/>
      </a:accent5>
      <a:accent6>
        <a:srgbClr val="868AD1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29860</TotalTime>
  <Words>1634</Words>
  <Application>Microsoft Office PowerPoint</Application>
  <PresentationFormat>Ekran Gösterisi (16:9)</PresentationFormat>
  <Paragraphs>381</Paragraphs>
  <Slides>27</Slides>
  <Notes>17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5" baseType="lpstr">
      <vt:lpstr>Ebrima</vt:lpstr>
      <vt:lpstr>Calibri</vt:lpstr>
      <vt:lpstr>Cambria</vt:lpstr>
      <vt:lpstr>Microsoft Sans Serif</vt:lpstr>
      <vt:lpstr>Source Sans Pro</vt:lpstr>
      <vt:lpstr>Source Sans Pro Light</vt:lpstr>
      <vt:lpstr>Arial</vt:lpstr>
      <vt:lpstr>Office Theme</vt:lpstr>
      <vt:lpstr>PowerPoint Sunusu</vt:lpstr>
      <vt:lpstr>PowerPoint Sunusu</vt:lpstr>
      <vt:lpstr>Kocaeli Araç Modelleri   </vt:lpstr>
      <vt:lpstr>Endüstri 4.0 Yol Haritası </vt:lpstr>
      <vt:lpstr>Endüstri 4.0 Projeler</vt:lpstr>
      <vt:lpstr>Global Lighthouse Network</vt:lpstr>
      <vt:lpstr>PowerPoint Sunusu</vt:lpstr>
      <vt:lpstr>Ford Otosan için fayda nedir? </vt:lpstr>
      <vt:lpstr>Ekip </vt:lpstr>
      <vt:lpstr>Simtera              FabMetrics </vt:lpstr>
      <vt:lpstr>Endüstri 4.0 - FabMetrics ürünü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Çözüm Modeli </vt:lpstr>
      <vt:lpstr>PowerPoint Sunusu</vt:lpstr>
      <vt:lpstr>Proje İlerleme Durumu</vt:lpstr>
      <vt:lpstr>Proje İlerleme Durumu</vt:lpstr>
      <vt:lpstr>Planlanan Çalışmalar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Naim Kenan Hacievliyagil</dc:creator>
  <cp:lastModifiedBy>Lenovo</cp:lastModifiedBy>
  <cp:revision>575</cp:revision>
  <dcterms:modified xsi:type="dcterms:W3CDTF">2020-03-25T12:48:17Z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aadc91d1-80cf-4f62-b417-741d27ff54a1</vt:lpwstr>
  </property>
  <property fmtid="{D5CDD505-2E9C-101B-9397-08002B2CF9AE}" pid="3" name="Classification">
    <vt:lpwstr>Herkese Açık</vt:lpwstr>
  </property>
</Properties>
</file>